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18"/>
  </p:notesMasterIdLst>
  <p:handoutMasterIdLst>
    <p:handoutMasterId r:id="rId19"/>
  </p:handoutMasterIdLst>
  <p:sldIdLst>
    <p:sldId id="256" r:id="rId2"/>
    <p:sldId id="381" r:id="rId3"/>
    <p:sldId id="455" r:id="rId4"/>
    <p:sldId id="444" r:id="rId5"/>
    <p:sldId id="445" r:id="rId6"/>
    <p:sldId id="446" r:id="rId7"/>
    <p:sldId id="450" r:id="rId8"/>
    <p:sldId id="414" r:id="rId9"/>
    <p:sldId id="451" r:id="rId10"/>
    <p:sldId id="448" r:id="rId11"/>
    <p:sldId id="447" r:id="rId12"/>
    <p:sldId id="449" r:id="rId13"/>
    <p:sldId id="452" r:id="rId14"/>
    <p:sldId id="453" r:id="rId15"/>
    <p:sldId id="456" r:id="rId16"/>
    <p:sldId id="454"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E6D4"/>
    <a:srgbClr val="FFE0D1"/>
    <a:srgbClr val="008000"/>
    <a:srgbClr val="D8F4E1"/>
    <a:srgbClr val="BA1C1C"/>
    <a:srgbClr val="76C12C"/>
    <a:srgbClr val="3586AC"/>
    <a:srgbClr val="1E7FC0"/>
    <a:srgbClr val="7BC529"/>
    <a:srgbClr val="CBC3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89" autoAdjust="0"/>
    <p:restoredTop sz="96586" autoAdjust="0"/>
  </p:normalViewPr>
  <p:slideViewPr>
    <p:cSldViewPr snapToGrid="0">
      <p:cViewPr>
        <p:scale>
          <a:sx n="66" d="100"/>
          <a:sy n="66" d="100"/>
        </p:scale>
        <p:origin x="-728" y="-472"/>
      </p:cViewPr>
      <p:guideLst>
        <p:guide orient="horz" pos="2160"/>
        <p:guide pos="3840"/>
      </p:guideLst>
    </p:cSldViewPr>
  </p:slideViewPr>
  <p:outlineViewPr>
    <p:cViewPr>
      <p:scale>
        <a:sx n="33" d="100"/>
        <a:sy n="33" d="100"/>
      </p:scale>
      <p:origin x="0" y="-3336"/>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F462271-EBCE-4647-84FB-1F7C6C880037}" type="datetimeFigureOut">
              <a:rPr lang="en-US" smtClean="0"/>
              <a:t>11/25/16</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1F43E11-D82A-4C5F-BA3E-9DD4D8466DF7}" type="slidenum">
              <a:rPr lang="en-US" smtClean="0"/>
              <a:t>‹#›</a:t>
            </a:fld>
            <a:endParaRPr lang="en-US" dirty="0"/>
          </a:p>
        </p:txBody>
      </p:sp>
    </p:spTree>
    <p:extLst>
      <p:ext uri="{BB962C8B-B14F-4D97-AF65-F5344CB8AC3E}">
        <p14:creationId xmlns:p14="http://schemas.microsoft.com/office/powerpoint/2010/main" val="1632266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1C59A39-22B4-4111-B495-72EAEDBEC301}" type="datetimeFigureOut">
              <a:rPr lang="en-US" smtClean="0"/>
              <a:t>11/25/16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CE110E2-BA96-4AEF-9E4C-4428FA02CEFA}" type="slidenum">
              <a:rPr lang="en-US" smtClean="0"/>
              <a:t>‹#›</a:t>
            </a:fld>
            <a:endParaRPr lang="en-US" dirty="0"/>
          </a:p>
        </p:txBody>
      </p:sp>
    </p:spTree>
    <p:extLst>
      <p:ext uri="{BB962C8B-B14F-4D97-AF65-F5344CB8AC3E}">
        <p14:creationId xmlns:p14="http://schemas.microsoft.com/office/powerpoint/2010/main" val="189712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E110E2-BA96-4AEF-9E4C-4428FA02CEFA}" type="slidenum">
              <a:rPr lang="en-US" smtClean="0"/>
              <a:t>3</a:t>
            </a:fld>
            <a:endParaRPr lang="en-US" dirty="0"/>
          </a:p>
        </p:txBody>
      </p:sp>
    </p:spTree>
    <p:extLst>
      <p:ext uri="{BB962C8B-B14F-4D97-AF65-F5344CB8AC3E}">
        <p14:creationId xmlns:p14="http://schemas.microsoft.com/office/powerpoint/2010/main" val="3983572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E110E2-BA96-4AEF-9E4C-4428FA02CEFA}" type="slidenum">
              <a:rPr lang="en-US" smtClean="0"/>
              <a:t>7</a:t>
            </a:fld>
            <a:endParaRPr lang="en-US" dirty="0"/>
          </a:p>
        </p:txBody>
      </p:sp>
    </p:spTree>
    <p:extLst>
      <p:ext uri="{BB962C8B-B14F-4D97-AF65-F5344CB8AC3E}">
        <p14:creationId xmlns:p14="http://schemas.microsoft.com/office/powerpoint/2010/main" val="2916760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1B72AC"/>
              </a:buClr>
            </a:pPr>
            <a:r>
              <a:rPr lang="en-US" sz="1200" dirty="0"/>
              <a:t>Distributed approach combining device authentication, identity-based network access </a:t>
            </a:r>
          </a:p>
          <a:p>
            <a:pPr>
              <a:buClr>
                <a:srgbClr val="1B72AC"/>
              </a:buClr>
            </a:pPr>
            <a:r>
              <a:rPr lang="en-US" sz="1200" dirty="0"/>
              <a:t>Establishes user-centric network perimeter as needed – a ‘segment of one’</a:t>
            </a:r>
          </a:p>
          <a:p>
            <a:pPr>
              <a:buClr>
                <a:srgbClr val="1B72AC"/>
              </a:buClr>
            </a:pPr>
            <a:r>
              <a:rPr lang="en-US" sz="1200" dirty="0"/>
              <a:t>Reduces attack surface – exposes services on need-to-know basis</a:t>
            </a:r>
          </a:p>
          <a:p>
            <a:pPr>
              <a:buClr>
                <a:srgbClr val="1B72AC"/>
              </a:buClr>
            </a:pPr>
            <a:r>
              <a:rPr lang="en-US" sz="1200" dirty="0"/>
              <a:t>Simplifies security and networking</a:t>
            </a:r>
          </a:p>
          <a:p>
            <a:pPr>
              <a:buClr>
                <a:srgbClr val="1B72AC"/>
              </a:buClr>
            </a:pPr>
            <a:r>
              <a:rPr lang="en-US" sz="1200" dirty="0"/>
              <a:t>Industry leaders embracing SDP approach</a:t>
            </a:r>
          </a:p>
          <a:p>
            <a:pPr>
              <a:buClr>
                <a:srgbClr val="1B72AC"/>
              </a:buClr>
            </a:pPr>
            <a:r>
              <a:rPr lang="en-US" sz="1200" dirty="0"/>
              <a:t>Cryptzone leading Software-Defined Perimeter for IaaS Initiative</a:t>
            </a:r>
          </a:p>
          <a:p>
            <a:endParaRPr lang="en-US" dirty="0"/>
          </a:p>
        </p:txBody>
      </p:sp>
    </p:spTree>
    <p:extLst>
      <p:ext uri="{BB962C8B-B14F-4D97-AF65-F5344CB8AC3E}">
        <p14:creationId xmlns:p14="http://schemas.microsoft.com/office/powerpoint/2010/main" val="2793653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12.</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SDP aims to give application owners the ability to deploy perimeter functionality where needed in order to isolate services from unsecured networks. SDPs replace physical appliances with logical components that operate under the control of the application owner. SDPs provide access to application infrastructure only after device attestation and identity verification. The principles behind SDPs are not entirely new. Multiple organizations within the Department of Defense (</a:t>
            </a:r>
            <a:r>
              <a:rPr lang="en-US" sz="1200" kern="1200" dirty="0" err="1" smtClean="0">
                <a:solidFill>
                  <a:schemeClr val="tx1"/>
                </a:solidFill>
                <a:effectLst/>
                <a:latin typeface="+mn-lt"/>
                <a:ea typeface="+mn-ea"/>
                <a:cs typeface="+mn-cs"/>
              </a:rPr>
              <a:t>DoD</a:t>
            </a:r>
            <a:r>
              <a:rPr lang="en-US" sz="1200" kern="1200" dirty="0" smtClean="0">
                <a:solidFill>
                  <a:schemeClr val="tx1"/>
                </a:solidFill>
                <a:effectLst/>
                <a:latin typeface="+mn-lt"/>
                <a:ea typeface="+mn-ea"/>
                <a:cs typeface="+mn-cs"/>
              </a:rPr>
              <a:t>) and Intelligence Communities (IC) have implemented a similar network architecture based on authentication and authorization prior to network access. Typically used in classified or high-side networks (as defined by the </a:t>
            </a:r>
            <a:r>
              <a:rPr lang="en-US" sz="1200" kern="1200" dirty="0" err="1" smtClean="0">
                <a:solidFill>
                  <a:schemeClr val="tx1"/>
                </a:solidFill>
                <a:effectLst/>
                <a:latin typeface="+mn-lt"/>
                <a:ea typeface="+mn-ea"/>
                <a:cs typeface="+mn-cs"/>
              </a:rPr>
              <a:t>DoD</a:t>
            </a:r>
            <a:r>
              <a:rPr lang="en-US" sz="1200" kern="1200" dirty="0" smtClean="0">
                <a:solidFill>
                  <a:schemeClr val="tx1"/>
                </a:solidFill>
                <a:effectLst/>
                <a:latin typeface="+mn-lt"/>
                <a:ea typeface="+mn-ea"/>
                <a:cs typeface="+mn-cs"/>
              </a:rPr>
              <a:t>), every server is hidden behind a remote access gateway appliance to which a user must authenticate before visibility of authorized services is available and access is provided. An SDP leverages the logical model used in classified networks and incorporates that model into standard workflow (Section 2.4). SDPs maintain the benefits of the need-to-know model described above but eliminate the disadvantages of requiring a remote access gateway appliance. SDPs require endpoints to authenticate and be authorized first before obtaining network access to protected servers. Then, encrypted connections are created in real time between requesting systems and application infrastructure.</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its simplest form, the architecture of the SDP consists of two components: SDP Hosts and SDP Controllers. SDP Hosts can either initiate connections or accept connections. These actions are managed by interactions with the SDP Controllers via a secure control channel (see Figure 1 on the following page). Thus, in SDPs, the control plane is separated from the data plane to enable a completely scalable system. In addition, all of the components can be redundant for scale or uptime purposes.</a:t>
            </a:r>
          </a:p>
          <a:p>
            <a:r>
              <a:rPr lang="en-US" sz="1200" kern="1200" dirty="0" smtClean="0">
                <a:solidFill>
                  <a:schemeClr val="tx1"/>
                </a:solidFill>
                <a:effectLst/>
                <a:latin typeface="+mn-lt"/>
                <a:ea typeface="+mn-ea"/>
                <a:cs typeface="+mn-cs"/>
              </a:rPr>
              <a:t>SDP Controller The SDP Controller determines which SDP Hosts can communicate with each other. The Controller may relay information to external authentication services such as attestation, geo-location, and/or identity servers.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Initiating SDP Hosts Initiating SDP Hosts (IH) communicate with the SDP Controller to request a list of Accepting Hosts (AH) to which they can connect. The Controller may request information such as hardware or software inventory from the IH before providing any information.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Accepting SDP Hosts By default, an AH rejects all communication from all hosts other than the SDP Controller. The AH accepts connections from an IH only after instructed to do so by the Controller.</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CE110E2-BA96-4AEF-9E4C-4428FA02CEFA}" type="slidenum">
              <a:rPr lang="en-US" smtClean="0"/>
              <a:t>9</a:t>
            </a:fld>
            <a:endParaRPr lang="en-US" dirty="0"/>
          </a:p>
        </p:txBody>
      </p:sp>
    </p:spTree>
    <p:extLst>
      <p:ext uri="{BB962C8B-B14F-4D97-AF65-F5344CB8AC3E}">
        <p14:creationId xmlns:p14="http://schemas.microsoft.com/office/powerpoint/2010/main" val="519164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dirty="0" smtClean="0"/>
              <a:t>Policies are tools used to assign entitlements to a user, group of users, or administrators. </a:t>
            </a:r>
          </a:p>
          <a:p>
            <a:pPr fontAlgn="t"/>
            <a:r>
              <a:rPr lang="en-US" sz="1200" dirty="0" smtClean="0"/>
              <a:t>Policies include a list of entitlements, and filters that define who those entitlements should be assigned to.</a:t>
            </a:r>
          </a:p>
          <a:p>
            <a:pPr fontAlgn="t"/>
            <a:r>
              <a:rPr lang="en-US" sz="1200" dirty="0" smtClean="0"/>
              <a:t>The list of entitlements within a policy is used by the </a:t>
            </a:r>
            <a:r>
              <a:rPr lang="en-US" sz="1200" b="1" dirty="0" smtClean="0"/>
              <a:t>Controller</a:t>
            </a:r>
            <a:r>
              <a:rPr lang="en-US" sz="1200" dirty="0" smtClean="0"/>
              <a:t> to create the entitlement token(s) for each user.</a:t>
            </a:r>
          </a:p>
          <a:p>
            <a:pPr fontAlgn="t"/>
            <a:r>
              <a:rPr lang="en-US" sz="1200" dirty="0" smtClean="0"/>
              <a:t>The policy defines all the entitlements allowed by a user for use during the session. The conditions within each entitlement are used by the </a:t>
            </a:r>
            <a:r>
              <a:rPr lang="en-US" sz="1200" b="1" dirty="0" smtClean="0"/>
              <a:t>Gateway</a:t>
            </a:r>
            <a:r>
              <a:rPr lang="en-US" sz="1200" dirty="0" smtClean="0"/>
              <a:t> to control whether the entitlement is permitted at the time of consumption. </a:t>
            </a:r>
          </a:p>
          <a:p>
            <a:pPr fontAlgn="t"/>
            <a:r>
              <a:rPr lang="en-US" sz="1200" dirty="0" smtClean="0"/>
              <a:t> The </a:t>
            </a:r>
            <a:r>
              <a:rPr lang="en-US" sz="1200" b="1" dirty="0" smtClean="0"/>
              <a:t>Controller</a:t>
            </a:r>
            <a:r>
              <a:rPr lang="en-US" sz="1200" dirty="0" smtClean="0"/>
              <a:t> uses the filters within a policy to check if the policy applies to a user. If no filters have been included in the policy, then it won't be assigned to any users. If a user's claims don't match any filters, then no policies will be allocated and the user will not receive any entitlements. </a:t>
            </a:r>
          </a:p>
          <a:p>
            <a:endParaRPr lang="en-US" dirty="0"/>
          </a:p>
        </p:txBody>
      </p:sp>
      <p:sp>
        <p:nvSpPr>
          <p:cNvPr id="4" name="Slide Number Placeholder 3"/>
          <p:cNvSpPr>
            <a:spLocks noGrp="1"/>
          </p:cNvSpPr>
          <p:nvPr>
            <p:ph type="sldNum" sz="quarter" idx="10"/>
          </p:nvPr>
        </p:nvSpPr>
        <p:spPr/>
        <p:txBody>
          <a:bodyPr/>
          <a:lstStyle/>
          <a:p>
            <a:fld id="{8CE110E2-BA96-4AEF-9E4C-4428FA02CEFA}" type="slidenum">
              <a:rPr lang="en-US" smtClean="0"/>
              <a:t>12</a:t>
            </a:fld>
            <a:endParaRPr lang="en-US" dirty="0"/>
          </a:p>
        </p:txBody>
      </p:sp>
    </p:spTree>
    <p:extLst>
      <p:ext uri="{BB962C8B-B14F-4D97-AF65-F5344CB8AC3E}">
        <p14:creationId xmlns:p14="http://schemas.microsoft.com/office/powerpoint/2010/main" val="1790214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977FE-A3E0-4039-B3B2-B16D124C13A5}" type="slidenum">
              <a:rPr lang="en-US" smtClean="0"/>
              <a:t>13</a:t>
            </a:fld>
            <a:endParaRPr lang="en-US"/>
          </a:p>
        </p:txBody>
      </p:sp>
    </p:spTree>
    <p:extLst>
      <p:ext uri="{BB962C8B-B14F-4D97-AF65-F5344CB8AC3E}">
        <p14:creationId xmlns:p14="http://schemas.microsoft.com/office/powerpoint/2010/main" val="749637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977FE-A3E0-4039-B3B2-B16D124C13A5}" type="slidenum">
              <a:rPr lang="en-US" smtClean="0"/>
              <a:t>14</a:t>
            </a:fld>
            <a:endParaRPr lang="en-US"/>
          </a:p>
        </p:txBody>
      </p:sp>
    </p:spTree>
    <p:extLst>
      <p:ext uri="{BB962C8B-B14F-4D97-AF65-F5344CB8AC3E}">
        <p14:creationId xmlns:p14="http://schemas.microsoft.com/office/powerpoint/2010/main" val="3529411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E110E2-BA96-4AEF-9E4C-4428FA02CEFA}" type="slidenum">
              <a:rPr lang="en-US" smtClean="0"/>
              <a:t>15</a:t>
            </a:fld>
            <a:endParaRPr lang="en-US" dirty="0"/>
          </a:p>
        </p:txBody>
      </p:sp>
    </p:spTree>
    <p:extLst>
      <p:ext uri="{BB962C8B-B14F-4D97-AF65-F5344CB8AC3E}">
        <p14:creationId xmlns:p14="http://schemas.microsoft.com/office/powerpoint/2010/main" val="1559597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t="32102" b="33382"/>
          <a:stretch/>
        </p:blipFill>
        <p:spPr>
          <a:xfrm>
            <a:off x="1524" y="4424351"/>
            <a:ext cx="12188952" cy="243364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20" y="2448671"/>
            <a:ext cx="2672512" cy="709886"/>
          </a:xfrm>
          <a:prstGeom prst="rect">
            <a:avLst/>
          </a:prstGeom>
        </p:spPr>
      </p:pic>
      <p:cxnSp>
        <p:nvCxnSpPr>
          <p:cNvPr id="6" name="Straight Connector 5"/>
          <p:cNvCxnSpPr/>
          <p:nvPr/>
        </p:nvCxnSpPr>
        <p:spPr>
          <a:xfrm>
            <a:off x="3605638" y="1599777"/>
            <a:ext cx="0" cy="240767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Subtitle 2"/>
          <p:cNvSpPr>
            <a:spLocks noGrp="1"/>
          </p:cNvSpPr>
          <p:nvPr>
            <p:ph type="subTitle" idx="1"/>
          </p:nvPr>
        </p:nvSpPr>
        <p:spPr>
          <a:xfrm>
            <a:off x="3948644" y="3366925"/>
            <a:ext cx="7671855" cy="443352"/>
          </a:xfrm>
          <a:prstGeom prst="rect">
            <a:avLst/>
          </a:prstGeom>
        </p:spPr>
        <p:txBody>
          <a:bodyPr lIns="0" tIns="0" rIns="0" bIns="0">
            <a:noAutofit/>
          </a:bodyPr>
          <a:lstStyle>
            <a:lvl1pPr marL="0" indent="0" algn="l">
              <a:spcBef>
                <a:spcPts val="0"/>
              </a:spcBef>
              <a:buNone/>
              <a:defRPr sz="2800" b="0">
                <a:solidFill>
                  <a:schemeClr val="tx2"/>
                </a:solidFill>
                <a:latin typeface="Calibri" panose="020F0502020204030204" pitchFamily="34" charset="0"/>
                <a:cs typeface="Calibri" panose="020F05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
        <p:nvSpPr>
          <p:cNvPr id="8" name="Title 1"/>
          <p:cNvSpPr>
            <a:spLocks noGrp="1"/>
          </p:cNvSpPr>
          <p:nvPr>
            <p:ph type="ctrTitle"/>
          </p:nvPr>
        </p:nvSpPr>
        <p:spPr>
          <a:xfrm>
            <a:off x="3948644" y="1824326"/>
            <a:ext cx="7671855" cy="1458037"/>
          </a:xfrm>
          <a:prstGeom prst="rect">
            <a:avLst/>
          </a:prstGeom>
        </p:spPr>
        <p:txBody>
          <a:bodyPr lIns="0" rIns="0" bIns="0" anchor="b" anchorCtr="0">
            <a:noAutofit/>
          </a:bodyPr>
          <a:lstStyle>
            <a:lvl1pPr algn="l">
              <a:lnSpc>
                <a:spcPct val="85000"/>
              </a:lnSpc>
              <a:defRPr sz="5400" b="0" i="0">
                <a:solidFill>
                  <a:schemeClr val="tx2"/>
                </a:solidFill>
                <a:latin typeface="Calibri" panose="020F0502020204030204" pitchFamily="34" charset="0"/>
                <a:cs typeface="Calibri" panose="020F0502020204030204" pitchFamily="34" charset="0"/>
              </a:defRPr>
            </a:lvl1pPr>
          </a:lstStyle>
          <a:p>
            <a:r>
              <a:rPr lang="en-US" smtClean="0"/>
              <a:t>Click to edit Master title style</a:t>
            </a:r>
            <a:endParaRPr lang="en-US" dirty="0"/>
          </a:p>
        </p:txBody>
      </p:sp>
      <p:grpSp>
        <p:nvGrpSpPr>
          <p:cNvPr id="9" name="Group 8"/>
          <p:cNvGrpSpPr/>
          <p:nvPr/>
        </p:nvGrpSpPr>
        <p:grpSpPr>
          <a:xfrm>
            <a:off x="9777233" y="5641175"/>
            <a:ext cx="940254" cy="1073187"/>
            <a:chOff x="8486775" y="-6816725"/>
            <a:chExt cx="2301875" cy="2627313"/>
          </a:xfrm>
        </p:grpSpPr>
        <p:sp>
          <p:nvSpPr>
            <p:cNvPr id="11" name="Freeform 10"/>
            <p:cNvSpPr>
              <a:spLocks/>
            </p:cNvSpPr>
            <p:nvPr/>
          </p:nvSpPr>
          <p:spPr bwMode="auto">
            <a:xfrm>
              <a:off x="9466263" y="-6816725"/>
              <a:ext cx="1314450" cy="877888"/>
            </a:xfrm>
            <a:custGeom>
              <a:avLst/>
              <a:gdLst>
                <a:gd name="T0" fmla="*/ 142 w 157"/>
                <a:gd name="T1" fmla="*/ 64 h 105"/>
                <a:gd name="T2" fmla="*/ 143 w 157"/>
                <a:gd name="T3" fmla="*/ 59 h 105"/>
                <a:gd name="T4" fmla="*/ 109 w 157"/>
                <a:gd name="T5" fmla="*/ 26 h 105"/>
                <a:gd name="T6" fmla="*/ 101 w 157"/>
                <a:gd name="T7" fmla="*/ 27 h 105"/>
                <a:gd name="T8" fmla="*/ 68 w 157"/>
                <a:gd name="T9" fmla="*/ 0 h 105"/>
                <a:gd name="T10" fmla="*/ 37 w 157"/>
                <a:gd name="T11" fmla="*/ 21 h 105"/>
                <a:gd name="T12" fmla="*/ 34 w 157"/>
                <a:gd name="T13" fmla="*/ 21 h 105"/>
                <a:gd name="T14" fmla="*/ 0 w 157"/>
                <a:gd name="T15" fmla="*/ 53 h 105"/>
                <a:gd name="T16" fmla="*/ 20 w 157"/>
                <a:gd name="T17" fmla="*/ 83 h 105"/>
                <a:gd name="T18" fmla="*/ 20 w 157"/>
                <a:gd name="T19" fmla="*/ 105 h 105"/>
                <a:gd name="T20" fmla="*/ 136 w 157"/>
                <a:gd name="T21" fmla="*/ 105 h 105"/>
                <a:gd name="T22" fmla="*/ 157 w 157"/>
                <a:gd name="T23" fmla="*/ 84 h 105"/>
                <a:gd name="T24" fmla="*/ 142 w 157"/>
                <a:gd name="T25" fmla="*/ 6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105">
                  <a:moveTo>
                    <a:pt x="142" y="64"/>
                  </a:moveTo>
                  <a:cubicBezTo>
                    <a:pt x="142" y="62"/>
                    <a:pt x="143" y="60"/>
                    <a:pt x="143" y="59"/>
                  </a:cubicBezTo>
                  <a:cubicBezTo>
                    <a:pt x="143" y="41"/>
                    <a:pt x="128" y="26"/>
                    <a:pt x="109" y="26"/>
                  </a:cubicBezTo>
                  <a:cubicBezTo>
                    <a:pt x="106" y="26"/>
                    <a:pt x="103" y="26"/>
                    <a:pt x="101" y="27"/>
                  </a:cubicBezTo>
                  <a:cubicBezTo>
                    <a:pt x="98" y="12"/>
                    <a:pt x="84" y="0"/>
                    <a:pt x="68" y="0"/>
                  </a:cubicBezTo>
                  <a:cubicBezTo>
                    <a:pt x="54" y="0"/>
                    <a:pt x="42" y="9"/>
                    <a:pt x="37" y="21"/>
                  </a:cubicBezTo>
                  <a:cubicBezTo>
                    <a:pt x="36" y="21"/>
                    <a:pt x="35" y="21"/>
                    <a:pt x="34" y="21"/>
                  </a:cubicBezTo>
                  <a:cubicBezTo>
                    <a:pt x="16" y="21"/>
                    <a:pt x="0" y="35"/>
                    <a:pt x="0" y="53"/>
                  </a:cubicBezTo>
                  <a:cubicBezTo>
                    <a:pt x="0" y="67"/>
                    <a:pt x="8" y="78"/>
                    <a:pt x="20" y="83"/>
                  </a:cubicBezTo>
                  <a:cubicBezTo>
                    <a:pt x="20" y="105"/>
                    <a:pt x="20" y="105"/>
                    <a:pt x="20" y="105"/>
                  </a:cubicBezTo>
                  <a:cubicBezTo>
                    <a:pt x="136" y="105"/>
                    <a:pt x="136" y="105"/>
                    <a:pt x="136" y="105"/>
                  </a:cubicBezTo>
                  <a:cubicBezTo>
                    <a:pt x="147" y="105"/>
                    <a:pt x="157" y="95"/>
                    <a:pt x="157" y="84"/>
                  </a:cubicBezTo>
                  <a:cubicBezTo>
                    <a:pt x="157" y="75"/>
                    <a:pt x="151" y="67"/>
                    <a:pt x="142" y="64"/>
                  </a:cubicBezTo>
                  <a:close/>
                </a:path>
              </a:pathLst>
            </a:custGeom>
            <a:solidFill>
              <a:srgbClr val="0055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8486775" y="-6524625"/>
              <a:ext cx="1757363" cy="1147763"/>
            </a:xfrm>
            <a:custGeom>
              <a:avLst/>
              <a:gdLst>
                <a:gd name="T0" fmla="*/ 178 w 210"/>
                <a:gd name="T1" fmla="*/ 73 h 137"/>
                <a:gd name="T2" fmla="*/ 177 w 210"/>
                <a:gd name="T3" fmla="*/ 73 h 137"/>
                <a:gd name="T4" fmla="*/ 178 w 210"/>
                <a:gd name="T5" fmla="*/ 65 h 137"/>
                <a:gd name="T6" fmla="*/ 145 w 210"/>
                <a:gd name="T7" fmla="*/ 33 h 137"/>
                <a:gd name="T8" fmla="*/ 113 w 210"/>
                <a:gd name="T9" fmla="*/ 0 h 137"/>
                <a:gd name="T10" fmla="*/ 81 w 210"/>
                <a:gd name="T11" fmla="*/ 25 h 137"/>
                <a:gd name="T12" fmla="*/ 58 w 210"/>
                <a:gd name="T13" fmla="*/ 16 h 137"/>
                <a:gd name="T14" fmla="*/ 22 w 210"/>
                <a:gd name="T15" fmla="*/ 52 h 137"/>
                <a:gd name="T16" fmla="*/ 25 w 210"/>
                <a:gd name="T17" fmla="*/ 67 h 137"/>
                <a:gd name="T18" fmla="*/ 0 w 210"/>
                <a:gd name="T19" fmla="*/ 101 h 137"/>
                <a:gd name="T20" fmla="*/ 37 w 210"/>
                <a:gd name="T21" fmla="*/ 137 h 137"/>
                <a:gd name="T22" fmla="*/ 178 w 210"/>
                <a:gd name="T23" fmla="*/ 137 h 137"/>
                <a:gd name="T24" fmla="*/ 210 w 210"/>
                <a:gd name="T25" fmla="*/ 105 h 137"/>
                <a:gd name="T26" fmla="*/ 178 w 210"/>
                <a:gd name="T27" fmla="*/ 7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 h="137">
                  <a:moveTo>
                    <a:pt x="178" y="73"/>
                  </a:moveTo>
                  <a:cubicBezTo>
                    <a:pt x="178" y="73"/>
                    <a:pt x="177" y="73"/>
                    <a:pt x="177" y="73"/>
                  </a:cubicBezTo>
                  <a:cubicBezTo>
                    <a:pt x="178" y="70"/>
                    <a:pt x="178" y="68"/>
                    <a:pt x="178" y="65"/>
                  </a:cubicBezTo>
                  <a:cubicBezTo>
                    <a:pt x="178" y="47"/>
                    <a:pt x="163" y="33"/>
                    <a:pt x="145" y="33"/>
                  </a:cubicBezTo>
                  <a:cubicBezTo>
                    <a:pt x="145" y="15"/>
                    <a:pt x="131" y="0"/>
                    <a:pt x="113" y="0"/>
                  </a:cubicBezTo>
                  <a:cubicBezTo>
                    <a:pt x="98" y="0"/>
                    <a:pt x="85" y="11"/>
                    <a:pt x="81" y="25"/>
                  </a:cubicBezTo>
                  <a:cubicBezTo>
                    <a:pt x="75" y="19"/>
                    <a:pt x="67" y="16"/>
                    <a:pt x="58" y="16"/>
                  </a:cubicBezTo>
                  <a:cubicBezTo>
                    <a:pt x="38" y="16"/>
                    <a:pt x="22" y="32"/>
                    <a:pt x="22" y="52"/>
                  </a:cubicBezTo>
                  <a:cubicBezTo>
                    <a:pt x="22" y="58"/>
                    <a:pt x="23" y="63"/>
                    <a:pt x="25" y="67"/>
                  </a:cubicBezTo>
                  <a:cubicBezTo>
                    <a:pt x="11" y="72"/>
                    <a:pt x="0" y="85"/>
                    <a:pt x="0" y="101"/>
                  </a:cubicBezTo>
                  <a:cubicBezTo>
                    <a:pt x="0" y="121"/>
                    <a:pt x="17" y="137"/>
                    <a:pt x="37" y="137"/>
                  </a:cubicBezTo>
                  <a:cubicBezTo>
                    <a:pt x="178" y="137"/>
                    <a:pt x="178" y="137"/>
                    <a:pt x="178" y="137"/>
                  </a:cubicBezTo>
                  <a:cubicBezTo>
                    <a:pt x="196" y="137"/>
                    <a:pt x="210" y="123"/>
                    <a:pt x="210" y="105"/>
                  </a:cubicBezTo>
                  <a:cubicBezTo>
                    <a:pt x="210" y="87"/>
                    <a:pt x="196" y="73"/>
                    <a:pt x="178" y="73"/>
                  </a:cubicBezTo>
                  <a:close/>
                </a:path>
              </a:pathLst>
            </a:custGeom>
            <a:solidFill>
              <a:srgbClr val="FAA2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noEditPoints="1"/>
            </p:cNvSpPr>
            <p:nvPr/>
          </p:nvSpPr>
          <p:spPr bwMode="auto">
            <a:xfrm>
              <a:off x="9683750" y="-5813425"/>
              <a:ext cx="1104900" cy="1624013"/>
            </a:xfrm>
            <a:custGeom>
              <a:avLst/>
              <a:gdLst>
                <a:gd name="T0" fmla="*/ 126 w 132"/>
                <a:gd name="T1" fmla="*/ 81 h 194"/>
                <a:gd name="T2" fmla="*/ 120 w 132"/>
                <a:gd name="T3" fmla="*/ 81 h 194"/>
                <a:gd name="T4" fmla="*/ 120 w 132"/>
                <a:gd name="T5" fmla="*/ 51 h 194"/>
                <a:gd name="T6" fmla="*/ 117 w 132"/>
                <a:gd name="T7" fmla="*/ 31 h 194"/>
                <a:gd name="T8" fmla="*/ 105 w 132"/>
                <a:gd name="T9" fmla="*/ 15 h 194"/>
                <a:gd name="T10" fmla="*/ 88 w 132"/>
                <a:gd name="T11" fmla="*/ 4 h 194"/>
                <a:gd name="T12" fmla="*/ 67 w 132"/>
                <a:gd name="T13" fmla="*/ 0 h 194"/>
                <a:gd name="T14" fmla="*/ 46 w 132"/>
                <a:gd name="T15" fmla="*/ 4 h 194"/>
                <a:gd name="T16" fmla="*/ 29 w 132"/>
                <a:gd name="T17" fmla="*/ 15 h 194"/>
                <a:gd name="T18" fmla="*/ 24 w 132"/>
                <a:gd name="T19" fmla="*/ 21 h 194"/>
                <a:gd name="T20" fmla="*/ 35 w 132"/>
                <a:gd name="T21" fmla="*/ 30 h 194"/>
                <a:gd name="T22" fmla="*/ 67 w 132"/>
                <a:gd name="T23" fmla="*/ 15 h 194"/>
                <a:gd name="T24" fmla="*/ 106 w 132"/>
                <a:gd name="T25" fmla="*/ 51 h 194"/>
                <a:gd name="T26" fmla="*/ 106 w 132"/>
                <a:gd name="T27" fmla="*/ 81 h 194"/>
                <a:gd name="T28" fmla="*/ 28 w 132"/>
                <a:gd name="T29" fmla="*/ 81 h 194"/>
                <a:gd name="T30" fmla="*/ 28 w 132"/>
                <a:gd name="T31" fmla="*/ 54 h 194"/>
                <a:gd name="T32" fmla="*/ 11 w 132"/>
                <a:gd name="T33" fmla="*/ 54 h 194"/>
                <a:gd name="T34" fmla="*/ 11 w 132"/>
                <a:gd name="T35" fmla="*/ 81 h 194"/>
                <a:gd name="T36" fmla="*/ 8 w 132"/>
                <a:gd name="T37" fmla="*/ 81 h 194"/>
                <a:gd name="T38" fmla="*/ 0 w 132"/>
                <a:gd name="T39" fmla="*/ 88 h 194"/>
                <a:gd name="T40" fmla="*/ 0 w 132"/>
                <a:gd name="T41" fmla="*/ 188 h 194"/>
                <a:gd name="T42" fmla="*/ 8 w 132"/>
                <a:gd name="T43" fmla="*/ 194 h 194"/>
                <a:gd name="T44" fmla="*/ 126 w 132"/>
                <a:gd name="T45" fmla="*/ 194 h 194"/>
                <a:gd name="T46" fmla="*/ 132 w 132"/>
                <a:gd name="T47" fmla="*/ 188 h 194"/>
                <a:gd name="T48" fmla="*/ 132 w 132"/>
                <a:gd name="T49" fmla="*/ 88 h 194"/>
                <a:gd name="T50" fmla="*/ 126 w 132"/>
                <a:gd name="T51" fmla="*/ 81 h 194"/>
                <a:gd name="T52" fmla="*/ 49 w 132"/>
                <a:gd name="T53" fmla="*/ 165 h 194"/>
                <a:gd name="T54" fmla="*/ 50 w 132"/>
                <a:gd name="T55" fmla="*/ 161 h 194"/>
                <a:gd name="T56" fmla="*/ 55 w 132"/>
                <a:gd name="T57" fmla="*/ 143 h 194"/>
                <a:gd name="T58" fmla="*/ 56 w 132"/>
                <a:gd name="T59" fmla="*/ 138 h 194"/>
                <a:gd name="T60" fmla="*/ 50 w 132"/>
                <a:gd name="T61" fmla="*/ 126 h 194"/>
                <a:gd name="T62" fmla="*/ 66 w 132"/>
                <a:gd name="T63" fmla="*/ 111 h 194"/>
                <a:gd name="T64" fmla="*/ 83 w 132"/>
                <a:gd name="T65" fmla="*/ 126 h 194"/>
                <a:gd name="T66" fmla="*/ 77 w 132"/>
                <a:gd name="T67" fmla="*/ 138 h 194"/>
                <a:gd name="T68" fmla="*/ 78 w 132"/>
                <a:gd name="T69" fmla="*/ 143 h 194"/>
                <a:gd name="T70" fmla="*/ 83 w 132"/>
                <a:gd name="T71" fmla="*/ 161 h 194"/>
                <a:gd name="T72" fmla="*/ 84 w 132"/>
                <a:gd name="T73" fmla="*/ 165 h 194"/>
                <a:gd name="T74" fmla="*/ 49 w 132"/>
                <a:gd name="T75" fmla="*/ 16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94">
                  <a:moveTo>
                    <a:pt x="126" y="81"/>
                  </a:moveTo>
                  <a:cubicBezTo>
                    <a:pt x="120" y="81"/>
                    <a:pt x="120" y="81"/>
                    <a:pt x="120" y="81"/>
                  </a:cubicBezTo>
                  <a:cubicBezTo>
                    <a:pt x="120" y="51"/>
                    <a:pt x="120" y="51"/>
                    <a:pt x="120" y="51"/>
                  </a:cubicBezTo>
                  <a:cubicBezTo>
                    <a:pt x="120" y="44"/>
                    <a:pt x="120" y="38"/>
                    <a:pt x="117" y="31"/>
                  </a:cubicBezTo>
                  <a:cubicBezTo>
                    <a:pt x="114" y="25"/>
                    <a:pt x="110" y="20"/>
                    <a:pt x="105" y="15"/>
                  </a:cubicBezTo>
                  <a:cubicBezTo>
                    <a:pt x="100" y="10"/>
                    <a:pt x="95" y="7"/>
                    <a:pt x="88" y="4"/>
                  </a:cubicBezTo>
                  <a:cubicBezTo>
                    <a:pt x="82" y="2"/>
                    <a:pt x="75" y="0"/>
                    <a:pt x="67" y="0"/>
                  </a:cubicBezTo>
                  <a:cubicBezTo>
                    <a:pt x="60" y="0"/>
                    <a:pt x="53" y="2"/>
                    <a:pt x="46" y="4"/>
                  </a:cubicBezTo>
                  <a:cubicBezTo>
                    <a:pt x="40" y="7"/>
                    <a:pt x="34" y="10"/>
                    <a:pt x="29" y="15"/>
                  </a:cubicBezTo>
                  <a:cubicBezTo>
                    <a:pt x="27" y="17"/>
                    <a:pt x="25" y="19"/>
                    <a:pt x="24" y="21"/>
                  </a:cubicBezTo>
                  <a:cubicBezTo>
                    <a:pt x="29" y="22"/>
                    <a:pt x="33" y="26"/>
                    <a:pt x="35" y="30"/>
                  </a:cubicBezTo>
                  <a:cubicBezTo>
                    <a:pt x="42" y="21"/>
                    <a:pt x="54" y="15"/>
                    <a:pt x="67" y="15"/>
                  </a:cubicBezTo>
                  <a:cubicBezTo>
                    <a:pt x="89" y="15"/>
                    <a:pt x="106" y="31"/>
                    <a:pt x="106" y="51"/>
                  </a:cubicBezTo>
                  <a:cubicBezTo>
                    <a:pt x="106" y="81"/>
                    <a:pt x="106" y="81"/>
                    <a:pt x="106" y="81"/>
                  </a:cubicBezTo>
                  <a:cubicBezTo>
                    <a:pt x="28" y="81"/>
                    <a:pt x="28" y="81"/>
                    <a:pt x="28" y="81"/>
                  </a:cubicBezTo>
                  <a:cubicBezTo>
                    <a:pt x="28" y="54"/>
                    <a:pt x="28" y="54"/>
                    <a:pt x="28" y="54"/>
                  </a:cubicBezTo>
                  <a:cubicBezTo>
                    <a:pt x="11" y="54"/>
                    <a:pt x="11" y="54"/>
                    <a:pt x="11" y="54"/>
                  </a:cubicBezTo>
                  <a:cubicBezTo>
                    <a:pt x="11" y="81"/>
                    <a:pt x="11" y="81"/>
                    <a:pt x="11" y="81"/>
                  </a:cubicBezTo>
                  <a:cubicBezTo>
                    <a:pt x="8" y="81"/>
                    <a:pt x="8" y="81"/>
                    <a:pt x="8" y="81"/>
                  </a:cubicBezTo>
                  <a:cubicBezTo>
                    <a:pt x="4" y="81"/>
                    <a:pt x="0" y="85"/>
                    <a:pt x="0" y="88"/>
                  </a:cubicBezTo>
                  <a:cubicBezTo>
                    <a:pt x="0" y="188"/>
                    <a:pt x="0" y="188"/>
                    <a:pt x="0" y="188"/>
                  </a:cubicBezTo>
                  <a:cubicBezTo>
                    <a:pt x="0" y="192"/>
                    <a:pt x="4" y="194"/>
                    <a:pt x="8" y="194"/>
                  </a:cubicBezTo>
                  <a:cubicBezTo>
                    <a:pt x="126" y="194"/>
                    <a:pt x="126" y="194"/>
                    <a:pt x="126" y="194"/>
                  </a:cubicBezTo>
                  <a:cubicBezTo>
                    <a:pt x="131" y="194"/>
                    <a:pt x="132" y="192"/>
                    <a:pt x="132" y="188"/>
                  </a:cubicBezTo>
                  <a:cubicBezTo>
                    <a:pt x="132" y="88"/>
                    <a:pt x="132" y="88"/>
                    <a:pt x="132" y="88"/>
                  </a:cubicBezTo>
                  <a:cubicBezTo>
                    <a:pt x="132" y="85"/>
                    <a:pt x="131" y="81"/>
                    <a:pt x="126" y="81"/>
                  </a:cubicBezTo>
                  <a:close/>
                  <a:moveTo>
                    <a:pt x="49" y="165"/>
                  </a:moveTo>
                  <a:cubicBezTo>
                    <a:pt x="50" y="161"/>
                    <a:pt x="50" y="161"/>
                    <a:pt x="50" y="161"/>
                  </a:cubicBezTo>
                  <a:cubicBezTo>
                    <a:pt x="55" y="143"/>
                    <a:pt x="55" y="143"/>
                    <a:pt x="55" y="143"/>
                  </a:cubicBezTo>
                  <a:cubicBezTo>
                    <a:pt x="56" y="138"/>
                    <a:pt x="56" y="138"/>
                    <a:pt x="56" y="138"/>
                  </a:cubicBezTo>
                  <a:cubicBezTo>
                    <a:pt x="53" y="135"/>
                    <a:pt x="50" y="131"/>
                    <a:pt x="50" y="126"/>
                  </a:cubicBezTo>
                  <a:cubicBezTo>
                    <a:pt x="50" y="117"/>
                    <a:pt x="57" y="111"/>
                    <a:pt x="66" y="111"/>
                  </a:cubicBezTo>
                  <a:cubicBezTo>
                    <a:pt x="75" y="111"/>
                    <a:pt x="83" y="118"/>
                    <a:pt x="83" y="126"/>
                  </a:cubicBezTo>
                  <a:cubicBezTo>
                    <a:pt x="83" y="131"/>
                    <a:pt x="80" y="135"/>
                    <a:pt x="77" y="138"/>
                  </a:cubicBezTo>
                  <a:cubicBezTo>
                    <a:pt x="78" y="143"/>
                    <a:pt x="78" y="143"/>
                    <a:pt x="78" y="143"/>
                  </a:cubicBezTo>
                  <a:cubicBezTo>
                    <a:pt x="83" y="161"/>
                    <a:pt x="83" y="161"/>
                    <a:pt x="83" y="161"/>
                  </a:cubicBezTo>
                  <a:cubicBezTo>
                    <a:pt x="84" y="165"/>
                    <a:pt x="84" y="165"/>
                    <a:pt x="84" y="165"/>
                  </a:cubicBezTo>
                  <a:lnTo>
                    <a:pt x="49" y="165"/>
                  </a:lnTo>
                  <a:close/>
                </a:path>
              </a:pathLst>
            </a:custGeom>
            <a:solidFill>
              <a:srgbClr val="0055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24804869"/>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3 sections">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600"/>
              </a:spcAft>
            </a:pPr>
            <a:endParaRPr lang="en-US" dirty="0">
              <a:latin typeface="Calibri" panose="020F0502020204030204" pitchFamily="34" charset="0"/>
            </a:endParaRPr>
          </a:p>
        </p:txBody>
      </p:sp>
      <p:sp>
        <p:nvSpPr>
          <p:cNvPr id="5" name="Rectangle 4"/>
          <p:cNvSpPr/>
          <p:nvPr/>
        </p:nvSpPr>
        <p:spPr>
          <a:xfrm>
            <a:off x="4370070" y="1491342"/>
            <a:ext cx="3451860" cy="33179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600"/>
              </a:spcAft>
            </a:pPr>
            <a:endParaRPr lang="en-US" dirty="0">
              <a:latin typeface="Calibri" panose="020F0502020204030204" pitchFamily="34" charset="0"/>
            </a:endParaRPr>
          </a:p>
        </p:txBody>
      </p:sp>
      <p:sp>
        <p:nvSpPr>
          <p:cNvPr id="6" name="Rectangle 5"/>
          <p:cNvSpPr/>
          <p:nvPr/>
        </p:nvSpPr>
        <p:spPr>
          <a:xfrm>
            <a:off x="571500" y="1491002"/>
            <a:ext cx="3451860" cy="33179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600"/>
              </a:spcAft>
            </a:pPr>
            <a:endParaRPr lang="en-US" dirty="0">
              <a:latin typeface="Calibri" panose="020F0502020204030204" pitchFamily="34" charset="0"/>
            </a:endParaRPr>
          </a:p>
        </p:txBody>
      </p:sp>
      <p:sp>
        <p:nvSpPr>
          <p:cNvPr id="7" name="Rectangle 6"/>
          <p:cNvSpPr/>
          <p:nvPr/>
        </p:nvSpPr>
        <p:spPr>
          <a:xfrm>
            <a:off x="8168640" y="1491342"/>
            <a:ext cx="3451860" cy="33179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600"/>
              </a:spcAft>
            </a:pPr>
            <a:endParaRPr lang="en-US" dirty="0">
              <a:latin typeface="Calibri" panose="020F0502020204030204" pitchFamily="34" charset="0"/>
            </a:endParaRPr>
          </a:p>
        </p:txBody>
      </p:sp>
      <p:sp>
        <p:nvSpPr>
          <p:cNvPr id="13" name="Text Placeholder 12"/>
          <p:cNvSpPr>
            <a:spLocks noGrp="1"/>
          </p:cNvSpPr>
          <p:nvPr>
            <p:ph type="body" sz="quarter" idx="11"/>
          </p:nvPr>
        </p:nvSpPr>
        <p:spPr>
          <a:xfrm>
            <a:off x="571500" y="4819424"/>
            <a:ext cx="3451225" cy="617537"/>
          </a:xfrm>
          <a:prstGeom prst="rect">
            <a:avLst/>
          </a:prstGeom>
        </p:spPr>
        <p:txBody>
          <a:bodyPr anchor="ctr"/>
          <a:lstStyle>
            <a:lvl1pPr marL="0" indent="0" algn="ctr">
              <a:buNone/>
              <a:defRPr sz="2400">
                <a:solidFill>
                  <a:schemeClr val="tx2"/>
                </a:solidFill>
                <a:latin typeface="+mj-lt"/>
              </a:defRPr>
            </a:lvl1pPr>
          </a:lstStyle>
          <a:p>
            <a:pPr lvl="0"/>
            <a:r>
              <a:rPr lang="en-US" smtClean="0"/>
              <a:t>Click to edit Master text styles</a:t>
            </a:r>
          </a:p>
        </p:txBody>
      </p:sp>
      <p:sp>
        <p:nvSpPr>
          <p:cNvPr id="14" name="Text Placeholder 12"/>
          <p:cNvSpPr>
            <a:spLocks noGrp="1"/>
          </p:cNvSpPr>
          <p:nvPr>
            <p:ph type="body" sz="quarter" idx="12"/>
          </p:nvPr>
        </p:nvSpPr>
        <p:spPr>
          <a:xfrm>
            <a:off x="4369435" y="4819424"/>
            <a:ext cx="3451225" cy="617537"/>
          </a:xfrm>
          <a:prstGeom prst="rect">
            <a:avLst/>
          </a:prstGeom>
        </p:spPr>
        <p:txBody>
          <a:bodyPr anchor="ctr"/>
          <a:lstStyle>
            <a:lvl1pPr marL="0" indent="0" algn="ctr">
              <a:buNone/>
              <a:defRPr sz="2400">
                <a:solidFill>
                  <a:schemeClr val="tx2"/>
                </a:solidFill>
                <a:latin typeface="+mj-lt"/>
              </a:defRPr>
            </a:lvl1pPr>
          </a:lstStyle>
          <a:p>
            <a:pPr lvl="0"/>
            <a:r>
              <a:rPr lang="en-US" smtClean="0"/>
              <a:t>Click to edit Master text styles</a:t>
            </a:r>
          </a:p>
        </p:txBody>
      </p:sp>
      <p:sp>
        <p:nvSpPr>
          <p:cNvPr id="15" name="Text Placeholder 12"/>
          <p:cNvSpPr>
            <a:spLocks noGrp="1"/>
          </p:cNvSpPr>
          <p:nvPr>
            <p:ph type="body" sz="quarter" idx="13"/>
          </p:nvPr>
        </p:nvSpPr>
        <p:spPr>
          <a:xfrm>
            <a:off x="8168640" y="4809308"/>
            <a:ext cx="3451225" cy="617537"/>
          </a:xfrm>
          <a:prstGeom prst="rect">
            <a:avLst/>
          </a:prstGeom>
        </p:spPr>
        <p:txBody>
          <a:bodyPr anchor="ctr"/>
          <a:lstStyle>
            <a:lvl1pPr marL="0" indent="0" algn="ctr">
              <a:buNone/>
              <a:defRPr sz="2400">
                <a:solidFill>
                  <a:schemeClr val="tx2"/>
                </a:solidFill>
                <a:latin typeface="+mj-lt"/>
              </a:defRPr>
            </a:lvl1pPr>
          </a:lstStyle>
          <a:p>
            <a:pPr lvl="0"/>
            <a:r>
              <a:rPr lang="en-US" smtClean="0"/>
              <a:t>Click to edit Master text styles</a:t>
            </a:r>
          </a:p>
        </p:txBody>
      </p:sp>
      <p:sp>
        <p:nvSpPr>
          <p:cNvPr id="19" name="Picture Placeholder 18"/>
          <p:cNvSpPr>
            <a:spLocks noGrp="1"/>
          </p:cNvSpPr>
          <p:nvPr>
            <p:ph type="pic" sz="quarter" idx="14" hasCustomPrompt="1"/>
          </p:nvPr>
        </p:nvSpPr>
        <p:spPr>
          <a:xfrm>
            <a:off x="840129" y="1744300"/>
            <a:ext cx="2914603" cy="2811371"/>
          </a:xfrm>
          <a:prstGeom prst="rect">
            <a:avLst/>
          </a:prstGeom>
        </p:spPr>
        <p:txBody>
          <a:bodyPr/>
          <a:lstStyle>
            <a:lvl1pPr marL="0" indent="0" algn="ctr">
              <a:spcBef>
                <a:spcPts val="3600"/>
              </a:spcBef>
              <a:buNone/>
              <a:defRPr sz="2800" baseline="0">
                <a:latin typeface="Calibri" panose="020F0502020204030204" pitchFamily="34" charset="0"/>
              </a:defRPr>
            </a:lvl1pPr>
          </a:lstStyle>
          <a:p>
            <a:r>
              <a:rPr lang="en-US" dirty="0"/>
              <a:t>Insert Graphic</a:t>
            </a:r>
          </a:p>
        </p:txBody>
      </p:sp>
      <p:sp>
        <p:nvSpPr>
          <p:cNvPr id="20" name="Picture Placeholder 18"/>
          <p:cNvSpPr>
            <a:spLocks noGrp="1"/>
          </p:cNvSpPr>
          <p:nvPr>
            <p:ph type="pic" sz="quarter" idx="15" hasCustomPrompt="1"/>
          </p:nvPr>
        </p:nvSpPr>
        <p:spPr>
          <a:xfrm>
            <a:off x="4637745" y="1744300"/>
            <a:ext cx="2914603" cy="2811371"/>
          </a:xfrm>
          <a:prstGeom prst="rect">
            <a:avLst/>
          </a:prstGeom>
        </p:spPr>
        <p:txBody>
          <a:bodyPr/>
          <a:lstStyle>
            <a:lvl1pPr marL="0" indent="0" algn="ctr">
              <a:spcBef>
                <a:spcPts val="3600"/>
              </a:spcBef>
              <a:buNone/>
              <a:defRPr sz="2800" baseline="0">
                <a:latin typeface="Calibri" panose="020F0502020204030204" pitchFamily="34" charset="0"/>
              </a:defRPr>
            </a:lvl1pPr>
          </a:lstStyle>
          <a:p>
            <a:r>
              <a:rPr lang="en-US" dirty="0"/>
              <a:t>Insert Graphic</a:t>
            </a:r>
          </a:p>
        </p:txBody>
      </p:sp>
      <p:sp>
        <p:nvSpPr>
          <p:cNvPr id="21" name="Picture Placeholder 18"/>
          <p:cNvSpPr>
            <a:spLocks noGrp="1"/>
          </p:cNvSpPr>
          <p:nvPr>
            <p:ph type="pic" sz="quarter" idx="16" hasCustomPrompt="1"/>
          </p:nvPr>
        </p:nvSpPr>
        <p:spPr>
          <a:xfrm>
            <a:off x="8436950" y="1744300"/>
            <a:ext cx="2914603" cy="2811371"/>
          </a:xfrm>
          <a:prstGeom prst="rect">
            <a:avLst/>
          </a:prstGeom>
        </p:spPr>
        <p:txBody>
          <a:bodyPr/>
          <a:lstStyle>
            <a:lvl1pPr marL="0" indent="0" algn="ctr">
              <a:spcBef>
                <a:spcPts val="3600"/>
              </a:spcBef>
              <a:buNone/>
              <a:defRPr sz="2800" baseline="0">
                <a:latin typeface="Calibri" panose="020F0502020204030204" pitchFamily="34" charset="0"/>
              </a:defRPr>
            </a:lvl1pPr>
          </a:lstStyle>
          <a:p>
            <a:r>
              <a:rPr lang="en-US" dirty="0"/>
              <a:t>Insert Graphic</a:t>
            </a:r>
          </a:p>
        </p:txBody>
      </p:sp>
      <p:sp>
        <p:nvSpPr>
          <p:cNvPr id="22" name="Rectangle 21"/>
          <p:cNvSpPr/>
          <p:nvPr/>
        </p:nvSpPr>
        <p:spPr>
          <a:xfrm>
            <a:off x="0" y="0"/>
            <a:ext cx="12192000" cy="4638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600"/>
              </a:spcAft>
            </a:pPr>
            <a:endParaRPr lang="en-US" dirty="0">
              <a:latin typeface="Calibri" panose="020F0502020204030204" pitchFamily="34" charset="0"/>
            </a:endParaRPr>
          </a:p>
        </p:txBody>
      </p:sp>
      <p:sp>
        <p:nvSpPr>
          <p:cNvPr id="24" name="Title 3"/>
          <p:cNvSpPr>
            <a:spLocks noGrp="1" noChangeArrowheads="1"/>
          </p:cNvSpPr>
          <p:nvPr>
            <p:ph type="title"/>
          </p:nvPr>
        </p:nvSpPr>
        <p:spPr bwMode="auto">
          <a:xfrm>
            <a:off x="571499" y="368357"/>
            <a:ext cx="11047859" cy="67166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ct val="85000"/>
              </a:lnSpc>
              <a:defRPr sz="4400">
                <a:solidFill>
                  <a:schemeClr val="accent1"/>
                </a:solidFill>
                <a:latin typeface="+mj-lt"/>
              </a:defRPr>
            </a:lvl1pPr>
          </a:lstStyle>
          <a:p>
            <a:pPr lvl="0"/>
            <a:r>
              <a:rPr lang="en-US" smtClean="0"/>
              <a:t>Click to edit Master title style</a:t>
            </a:r>
            <a:endParaRPr lang="en-US" dirty="0"/>
          </a:p>
        </p:txBody>
      </p:sp>
      <p:pic>
        <p:nvPicPr>
          <p:cNvPr id="16" name="Picture 15"/>
          <p:cNvPicPr>
            <a:picLocks noChangeAspect="1"/>
          </p:cNvPicPr>
          <p:nvPr/>
        </p:nvPicPr>
        <p:blipFill>
          <a:blip r:embed="rId2"/>
          <a:stretch>
            <a:fillRect/>
          </a:stretch>
        </p:blipFill>
        <p:spPr>
          <a:xfrm>
            <a:off x="11399732" y="6274905"/>
            <a:ext cx="444776" cy="444776"/>
          </a:xfrm>
          <a:prstGeom prst="rect">
            <a:avLst/>
          </a:prstGeom>
        </p:spPr>
      </p:pic>
      <p:sp>
        <p:nvSpPr>
          <p:cNvPr id="23" name="Slide Number Placeholder 7"/>
          <p:cNvSpPr>
            <a:spLocks noGrp="1" noChangeArrowheads="1"/>
          </p:cNvSpPr>
          <p:nvPr>
            <p:ph type="sldNum" sz="quarter" idx="4"/>
          </p:nvPr>
        </p:nvSpPr>
        <p:spPr>
          <a:xfrm>
            <a:off x="342756" y="6428752"/>
            <a:ext cx="531628" cy="272085"/>
          </a:xfrm>
          <a:prstGeom prst="rect">
            <a:avLst/>
          </a:prstGeom>
        </p:spPr>
        <p:txBody>
          <a:bodyPr tIns="0" bIns="0" anchor="ctr"/>
          <a:lstStyle>
            <a:lvl1pPr algn="ctr">
              <a:defRPr sz="1000" b="1">
                <a:solidFill>
                  <a:schemeClr val="accent1"/>
                </a:solidFill>
                <a:latin typeface="Calibri" panose="020F0502020204030204" pitchFamily="34" charset="0"/>
              </a:defRPr>
            </a:lvl1pPr>
          </a:lstStyle>
          <a:p>
            <a:pPr>
              <a:defRPr/>
            </a:pPr>
            <a:fld id="{08B78B02-1957-4068-B692-CE3F5FFE3F7B}" type="slidenum">
              <a:rPr lang="en-US" smtClean="0"/>
              <a:pPr>
                <a:defRPr/>
              </a:pPr>
              <a:t>‹#›</a:t>
            </a:fld>
            <a:endParaRPr lang="en-US" dirty="0"/>
          </a:p>
        </p:txBody>
      </p:sp>
    </p:spTree>
    <p:extLst>
      <p:ext uri="{BB962C8B-B14F-4D97-AF65-F5344CB8AC3E}">
        <p14:creationId xmlns:p14="http://schemas.microsoft.com/office/powerpoint/2010/main" val="2975097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sections">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600"/>
              </a:spcAft>
            </a:pPr>
            <a:endParaRPr lang="en-US" dirty="0">
              <a:latin typeface="Calibri" panose="020F0502020204030204" pitchFamily="34" charset="0"/>
            </a:endParaRPr>
          </a:p>
        </p:txBody>
      </p:sp>
      <p:sp>
        <p:nvSpPr>
          <p:cNvPr id="5" name="Rectangle 4"/>
          <p:cNvSpPr/>
          <p:nvPr/>
        </p:nvSpPr>
        <p:spPr>
          <a:xfrm>
            <a:off x="3377388" y="1860308"/>
            <a:ext cx="2621649" cy="25199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600"/>
              </a:spcAft>
            </a:pPr>
            <a:endParaRPr lang="en-US" dirty="0">
              <a:latin typeface="Calibri" panose="020F0502020204030204" pitchFamily="34" charset="0"/>
            </a:endParaRPr>
          </a:p>
        </p:txBody>
      </p:sp>
      <p:sp>
        <p:nvSpPr>
          <p:cNvPr id="6" name="Rectangle 5"/>
          <p:cNvSpPr/>
          <p:nvPr/>
        </p:nvSpPr>
        <p:spPr>
          <a:xfrm>
            <a:off x="571499" y="1859968"/>
            <a:ext cx="2621649" cy="25199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600"/>
              </a:spcAft>
            </a:pPr>
            <a:endParaRPr lang="en-US" dirty="0">
              <a:latin typeface="Calibri" panose="020F0502020204030204" pitchFamily="34" charset="0"/>
            </a:endParaRPr>
          </a:p>
        </p:txBody>
      </p:sp>
      <p:sp>
        <p:nvSpPr>
          <p:cNvPr id="7" name="Rectangle 6"/>
          <p:cNvSpPr/>
          <p:nvPr/>
        </p:nvSpPr>
        <p:spPr>
          <a:xfrm>
            <a:off x="8989165" y="1859968"/>
            <a:ext cx="2621649" cy="25199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600"/>
              </a:spcAft>
            </a:pPr>
            <a:endParaRPr lang="en-US" dirty="0">
              <a:latin typeface="Calibri" panose="020F0502020204030204" pitchFamily="34" charset="0"/>
            </a:endParaRPr>
          </a:p>
        </p:txBody>
      </p:sp>
      <p:sp>
        <p:nvSpPr>
          <p:cNvPr id="13" name="Text Placeholder 12"/>
          <p:cNvSpPr>
            <a:spLocks noGrp="1"/>
          </p:cNvSpPr>
          <p:nvPr>
            <p:ph type="body" sz="quarter" idx="11"/>
          </p:nvPr>
        </p:nvSpPr>
        <p:spPr>
          <a:xfrm>
            <a:off x="581405" y="4396563"/>
            <a:ext cx="2621166" cy="897862"/>
          </a:xfrm>
          <a:prstGeom prst="rect">
            <a:avLst/>
          </a:prstGeom>
        </p:spPr>
        <p:txBody>
          <a:bodyPr anchor="t"/>
          <a:lstStyle>
            <a:lvl1pPr marL="0" indent="0" algn="ctr">
              <a:buNone/>
              <a:defRPr sz="2400">
                <a:solidFill>
                  <a:schemeClr val="tx2"/>
                </a:solidFill>
                <a:latin typeface="+mj-lt"/>
              </a:defRPr>
            </a:lvl1pPr>
          </a:lstStyle>
          <a:p>
            <a:pPr lvl="0"/>
            <a:r>
              <a:rPr lang="en-US" smtClean="0"/>
              <a:t>Click to edit Master text styles</a:t>
            </a:r>
          </a:p>
        </p:txBody>
      </p:sp>
      <p:sp>
        <p:nvSpPr>
          <p:cNvPr id="14" name="Text Placeholder 12"/>
          <p:cNvSpPr>
            <a:spLocks noGrp="1"/>
          </p:cNvSpPr>
          <p:nvPr>
            <p:ph type="body" sz="quarter" idx="12"/>
          </p:nvPr>
        </p:nvSpPr>
        <p:spPr>
          <a:xfrm>
            <a:off x="3377871" y="4396563"/>
            <a:ext cx="2621166" cy="897862"/>
          </a:xfrm>
          <a:prstGeom prst="rect">
            <a:avLst/>
          </a:prstGeom>
        </p:spPr>
        <p:txBody>
          <a:bodyPr anchor="t"/>
          <a:lstStyle>
            <a:lvl1pPr marL="0" indent="0" algn="ctr">
              <a:buNone/>
              <a:defRPr sz="2400">
                <a:solidFill>
                  <a:schemeClr val="tx2"/>
                </a:solidFill>
                <a:latin typeface="+mj-lt"/>
              </a:defRPr>
            </a:lvl1pPr>
          </a:lstStyle>
          <a:p>
            <a:pPr lvl="0"/>
            <a:r>
              <a:rPr lang="en-US" smtClean="0"/>
              <a:t>Click to edit Master text styles</a:t>
            </a:r>
          </a:p>
        </p:txBody>
      </p:sp>
      <p:sp>
        <p:nvSpPr>
          <p:cNvPr id="15" name="Text Placeholder 12"/>
          <p:cNvSpPr>
            <a:spLocks noGrp="1"/>
          </p:cNvSpPr>
          <p:nvPr>
            <p:ph type="body" sz="quarter" idx="13"/>
          </p:nvPr>
        </p:nvSpPr>
        <p:spPr>
          <a:xfrm>
            <a:off x="8989406" y="4396563"/>
            <a:ext cx="2621166" cy="897862"/>
          </a:xfrm>
          <a:prstGeom prst="rect">
            <a:avLst/>
          </a:prstGeom>
        </p:spPr>
        <p:txBody>
          <a:bodyPr anchor="t"/>
          <a:lstStyle>
            <a:lvl1pPr marL="0" indent="0" algn="ctr">
              <a:buNone/>
              <a:defRPr sz="2400">
                <a:solidFill>
                  <a:schemeClr val="tx2"/>
                </a:solidFill>
                <a:latin typeface="+mj-lt"/>
              </a:defRPr>
            </a:lvl1pPr>
          </a:lstStyle>
          <a:p>
            <a:pPr lvl="0"/>
            <a:r>
              <a:rPr lang="en-US" smtClean="0"/>
              <a:t>Click to edit Master text styles</a:t>
            </a:r>
          </a:p>
        </p:txBody>
      </p:sp>
      <p:sp>
        <p:nvSpPr>
          <p:cNvPr id="16" name="Rectangle 15"/>
          <p:cNvSpPr/>
          <p:nvPr/>
        </p:nvSpPr>
        <p:spPr>
          <a:xfrm>
            <a:off x="6183277" y="1859968"/>
            <a:ext cx="2621649" cy="25199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600"/>
              </a:spcAft>
            </a:pPr>
            <a:endParaRPr lang="en-US" dirty="0">
              <a:latin typeface="Calibri" panose="020F0502020204030204" pitchFamily="34" charset="0"/>
            </a:endParaRPr>
          </a:p>
        </p:txBody>
      </p:sp>
      <p:sp>
        <p:nvSpPr>
          <p:cNvPr id="17" name="Text Placeholder 12"/>
          <p:cNvSpPr>
            <a:spLocks noGrp="1"/>
          </p:cNvSpPr>
          <p:nvPr>
            <p:ph type="body" sz="quarter" idx="17"/>
          </p:nvPr>
        </p:nvSpPr>
        <p:spPr>
          <a:xfrm>
            <a:off x="6183760" y="4396563"/>
            <a:ext cx="2621166" cy="897862"/>
          </a:xfrm>
          <a:prstGeom prst="rect">
            <a:avLst/>
          </a:prstGeom>
        </p:spPr>
        <p:txBody>
          <a:bodyPr anchor="t"/>
          <a:lstStyle>
            <a:lvl1pPr marL="0" indent="0" algn="ctr">
              <a:buNone/>
              <a:defRPr sz="2400">
                <a:solidFill>
                  <a:schemeClr val="tx2"/>
                </a:solidFill>
                <a:latin typeface="+mj-lt"/>
              </a:defRPr>
            </a:lvl1pPr>
          </a:lstStyle>
          <a:p>
            <a:pPr lvl="0"/>
            <a:r>
              <a:rPr lang="en-US" smtClean="0"/>
              <a:t>Click to edit Master text styles</a:t>
            </a:r>
          </a:p>
        </p:txBody>
      </p:sp>
      <p:sp>
        <p:nvSpPr>
          <p:cNvPr id="22" name="Picture Placeholder 18"/>
          <p:cNvSpPr>
            <a:spLocks noGrp="1"/>
          </p:cNvSpPr>
          <p:nvPr>
            <p:ph type="pic" sz="quarter" idx="14" hasCustomPrompt="1"/>
          </p:nvPr>
        </p:nvSpPr>
        <p:spPr>
          <a:xfrm>
            <a:off x="904287" y="2176552"/>
            <a:ext cx="1956073" cy="1886791"/>
          </a:xfrm>
          <a:prstGeom prst="rect">
            <a:avLst/>
          </a:prstGeom>
        </p:spPr>
        <p:txBody>
          <a:bodyPr/>
          <a:lstStyle>
            <a:lvl1pPr marL="0" indent="0" algn="ctr">
              <a:spcBef>
                <a:spcPts val="3600"/>
              </a:spcBef>
              <a:buNone/>
              <a:defRPr sz="2800" baseline="0">
                <a:latin typeface="Calibri" panose="020F0502020204030204" pitchFamily="34" charset="0"/>
              </a:defRPr>
            </a:lvl1pPr>
          </a:lstStyle>
          <a:p>
            <a:r>
              <a:rPr lang="en-US" dirty="0"/>
              <a:t>Insert Icon</a:t>
            </a:r>
          </a:p>
        </p:txBody>
      </p:sp>
      <p:sp>
        <p:nvSpPr>
          <p:cNvPr id="23" name="Picture Placeholder 18"/>
          <p:cNvSpPr>
            <a:spLocks noGrp="1"/>
          </p:cNvSpPr>
          <p:nvPr>
            <p:ph type="pic" sz="quarter" idx="18" hasCustomPrompt="1"/>
          </p:nvPr>
        </p:nvSpPr>
        <p:spPr>
          <a:xfrm>
            <a:off x="3710175" y="2176552"/>
            <a:ext cx="1956073" cy="1886791"/>
          </a:xfrm>
          <a:prstGeom prst="rect">
            <a:avLst/>
          </a:prstGeom>
        </p:spPr>
        <p:txBody>
          <a:bodyPr/>
          <a:lstStyle>
            <a:lvl1pPr marL="0" indent="0" algn="ctr">
              <a:spcBef>
                <a:spcPts val="3600"/>
              </a:spcBef>
              <a:buNone/>
              <a:defRPr sz="2800" baseline="0">
                <a:latin typeface="Calibri" panose="020F0502020204030204" pitchFamily="34" charset="0"/>
              </a:defRPr>
            </a:lvl1pPr>
          </a:lstStyle>
          <a:p>
            <a:r>
              <a:rPr lang="en-US" dirty="0"/>
              <a:t>Insert Icon</a:t>
            </a:r>
          </a:p>
        </p:txBody>
      </p:sp>
      <p:sp>
        <p:nvSpPr>
          <p:cNvPr id="24" name="Picture Placeholder 18"/>
          <p:cNvSpPr>
            <a:spLocks noGrp="1"/>
          </p:cNvSpPr>
          <p:nvPr>
            <p:ph type="pic" sz="quarter" idx="19" hasCustomPrompt="1"/>
          </p:nvPr>
        </p:nvSpPr>
        <p:spPr>
          <a:xfrm>
            <a:off x="6516064" y="2176552"/>
            <a:ext cx="1956073" cy="1886791"/>
          </a:xfrm>
          <a:prstGeom prst="rect">
            <a:avLst/>
          </a:prstGeom>
        </p:spPr>
        <p:txBody>
          <a:bodyPr/>
          <a:lstStyle>
            <a:lvl1pPr marL="0" indent="0" algn="ctr">
              <a:spcBef>
                <a:spcPts val="3600"/>
              </a:spcBef>
              <a:buNone/>
              <a:defRPr sz="2800" baseline="0">
                <a:latin typeface="Calibri" panose="020F0502020204030204" pitchFamily="34" charset="0"/>
              </a:defRPr>
            </a:lvl1pPr>
          </a:lstStyle>
          <a:p>
            <a:r>
              <a:rPr lang="en-US" dirty="0"/>
              <a:t>Insert Icon</a:t>
            </a:r>
          </a:p>
        </p:txBody>
      </p:sp>
      <p:sp>
        <p:nvSpPr>
          <p:cNvPr id="25" name="Picture Placeholder 18"/>
          <p:cNvSpPr>
            <a:spLocks noGrp="1"/>
          </p:cNvSpPr>
          <p:nvPr>
            <p:ph type="pic" sz="quarter" idx="20" hasCustomPrompt="1"/>
          </p:nvPr>
        </p:nvSpPr>
        <p:spPr>
          <a:xfrm>
            <a:off x="9321952" y="2176552"/>
            <a:ext cx="1956073" cy="1886791"/>
          </a:xfrm>
          <a:prstGeom prst="rect">
            <a:avLst/>
          </a:prstGeom>
        </p:spPr>
        <p:txBody>
          <a:bodyPr/>
          <a:lstStyle>
            <a:lvl1pPr marL="0" indent="0" algn="ctr">
              <a:spcBef>
                <a:spcPts val="3600"/>
              </a:spcBef>
              <a:buNone/>
              <a:defRPr sz="2800" baseline="0">
                <a:latin typeface="Calibri" panose="020F0502020204030204" pitchFamily="34" charset="0"/>
              </a:defRPr>
            </a:lvl1pPr>
          </a:lstStyle>
          <a:p>
            <a:r>
              <a:rPr lang="en-US" dirty="0"/>
              <a:t>Insert Icon</a:t>
            </a:r>
          </a:p>
        </p:txBody>
      </p:sp>
      <p:sp>
        <p:nvSpPr>
          <p:cNvPr id="27" name="Rectangle 26"/>
          <p:cNvSpPr/>
          <p:nvPr/>
        </p:nvSpPr>
        <p:spPr>
          <a:xfrm>
            <a:off x="0" y="0"/>
            <a:ext cx="12192000" cy="4638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600"/>
              </a:spcAft>
            </a:pPr>
            <a:endParaRPr lang="en-US" dirty="0">
              <a:latin typeface="Calibri" panose="020F0502020204030204" pitchFamily="34" charset="0"/>
            </a:endParaRPr>
          </a:p>
        </p:txBody>
      </p:sp>
      <p:sp>
        <p:nvSpPr>
          <p:cNvPr id="29" name="Title 3"/>
          <p:cNvSpPr>
            <a:spLocks noGrp="1" noChangeArrowheads="1"/>
          </p:cNvSpPr>
          <p:nvPr>
            <p:ph type="title"/>
          </p:nvPr>
        </p:nvSpPr>
        <p:spPr bwMode="auto">
          <a:xfrm>
            <a:off x="571499" y="368357"/>
            <a:ext cx="11047859" cy="67166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ct val="85000"/>
              </a:lnSpc>
              <a:defRPr sz="4400">
                <a:solidFill>
                  <a:schemeClr val="accent1"/>
                </a:solidFill>
                <a:latin typeface="+mj-lt"/>
              </a:defRPr>
            </a:lvl1pPr>
          </a:lstStyle>
          <a:p>
            <a:pPr lvl="0"/>
            <a:r>
              <a:rPr lang="en-US" smtClean="0"/>
              <a:t>Click to edit Master title style</a:t>
            </a:r>
            <a:endParaRPr lang="en-US" dirty="0"/>
          </a:p>
        </p:txBody>
      </p:sp>
      <p:pic>
        <p:nvPicPr>
          <p:cNvPr id="19" name="Picture 18"/>
          <p:cNvPicPr>
            <a:picLocks noChangeAspect="1"/>
          </p:cNvPicPr>
          <p:nvPr/>
        </p:nvPicPr>
        <p:blipFill>
          <a:blip r:embed="rId2"/>
          <a:stretch>
            <a:fillRect/>
          </a:stretch>
        </p:blipFill>
        <p:spPr>
          <a:xfrm>
            <a:off x="11399732" y="6274905"/>
            <a:ext cx="444776" cy="444776"/>
          </a:xfrm>
          <a:prstGeom prst="rect">
            <a:avLst/>
          </a:prstGeom>
        </p:spPr>
      </p:pic>
      <p:sp>
        <p:nvSpPr>
          <p:cNvPr id="21" name="Slide Number Placeholder 7"/>
          <p:cNvSpPr>
            <a:spLocks noGrp="1" noChangeArrowheads="1"/>
          </p:cNvSpPr>
          <p:nvPr>
            <p:ph type="sldNum" sz="quarter" idx="4"/>
          </p:nvPr>
        </p:nvSpPr>
        <p:spPr>
          <a:xfrm>
            <a:off x="342756" y="6428752"/>
            <a:ext cx="531628" cy="272085"/>
          </a:xfrm>
          <a:prstGeom prst="rect">
            <a:avLst/>
          </a:prstGeom>
        </p:spPr>
        <p:txBody>
          <a:bodyPr tIns="0" bIns="0" anchor="ctr"/>
          <a:lstStyle>
            <a:lvl1pPr algn="ctr">
              <a:defRPr sz="1000" b="1">
                <a:solidFill>
                  <a:schemeClr val="accent1"/>
                </a:solidFill>
                <a:latin typeface="Calibri" panose="020F0502020204030204" pitchFamily="34" charset="0"/>
              </a:defRPr>
            </a:lvl1pPr>
          </a:lstStyle>
          <a:p>
            <a:pPr>
              <a:defRPr/>
            </a:pPr>
            <a:fld id="{08B78B02-1957-4068-B692-CE3F5FFE3F7B}" type="slidenum">
              <a:rPr lang="en-US" smtClean="0"/>
              <a:pPr>
                <a:defRPr/>
              </a:pPr>
              <a:t>‹#›</a:t>
            </a:fld>
            <a:endParaRPr lang="en-US" dirty="0"/>
          </a:p>
        </p:txBody>
      </p:sp>
    </p:spTree>
    <p:extLst>
      <p:ext uri="{BB962C8B-B14F-4D97-AF65-F5344CB8AC3E}">
        <p14:creationId xmlns:p14="http://schemas.microsoft.com/office/powerpoint/2010/main" val="2469227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4299" y="1"/>
            <a:ext cx="11024435" cy="1170039"/>
          </a:xfrm>
          <a:prstGeom prst="rect">
            <a:avLst/>
          </a:prstGeom>
        </p:spPr>
        <p:txBody>
          <a:bodyPr anchor="ctr" anchorCtr="0">
            <a:normAutofit/>
          </a:bodyPr>
          <a:lstStyle>
            <a:lvl1pPr algn="l">
              <a:defRPr sz="3733" b="0" i="0">
                <a:solidFill>
                  <a:schemeClr val="accent1"/>
                </a:solidFill>
                <a:latin typeface="Calibri Light"/>
                <a:cs typeface="Calibri Light"/>
              </a:defRPr>
            </a:lvl1pPr>
          </a:lstStyle>
          <a:p>
            <a:r>
              <a:rPr lang="en-US" smtClean="0"/>
              <a:t>Click to edit Master title style</a:t>
            </a:r>
            <a:endParaRPr lang="en-US" dirty="0"/>
          </a:p>
        </p:txBody>
      </p:sp>
      <p:sp>
        <p:nvSpPr>
          <p:cNvPr id="3" name="Content Placeholder 2"/>
          <p:cNvSpPr>
            <a:spLocks noGrp="1"/>
          </p:cNvSpPr>
          <p:nvPr>
            <p:ph idx="1"/>
          </p:nvPr>
        </p:nvSpPr>
        <p:spPr>
          <a:xfrm>
            <a:off x="334299" y="1403396"/>
            <a:ext cx="11024435" cy="5096080"/>
          </a:xfrm>
          <a:prstGeom prst="rect">
            <a:avLst/>
          </a:prstGeom>
        </p:spPr>
        <p:txBody>
          <a:bodyPr/>
          <a:lstStyle>
            <a:lvl1pPr marL="306910" indent="-306910">
              <a:buClr>
                <a:schemeClr val="accent4"/>
              </a:buClr>
              <a:buFont typeface="Arial" panose="020B0604020202020204" pitchFamily="34" charset="0"/>
              <a:buChar char="•"/>
              <a:defRPr sz="2933">
                <a:latin typeface="Calibri Light"/>
                <a:cs typeface="Calibri Light"/>
              </a:defRPr>
            </a:lvl1pPr>
            <a:lvl2pPr marL="613818" indent="-306910">
              <a:buClr>
                <a:schemeClr val="accent4"/>
              </a:buClr>
              <a:defRPr sz="2400">
                <a:latin typeface="Calibri Light"/>
                <a:cs typeface="Calibri Light"/>
              </a:defRPr>
            </a:lvl2pPr>
            <a:lvl3pPr marL="842412" indent="-228594">
              <a:buClr>
                <a:schemeClr val="accent4"/>
              </a:buClr>
              <a:defRPr sz="2133">
                <a:latin typeface="Calibri Light"/>
                <a:cs typeface="Calibri Light"/>
              </a:defRPr>
            </a:lvl3pPr>
            <a:lvl4pPr>
              <a:defRPr sz="1867">
                <a:latin typeface="Calibri Light"/>
                <a:cs typeface="Calibri Light"/>
              </a:defRPr>
            </a:lvl4pPr>
            <a:lvl5pPr>
              <a:defRPr sz="1867">
                <a:latin typeface="Calibri Light"/>
                <a:cs typeface="Calibri Ligh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806219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7594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6" name="Title 1"/>
          <p:cNvSpPr>
            <a:spLocks noGrp="1"/>
          </p:cNvSpPr>
          <p:nvPr>
            <p:ph type="title"/>
          </p:nvPr>
        </p:nvSpPr>
        <p:spPr>
          <a:xfrm>
            <a:off x="334299" y="1"/>
            <a:ext cx="11024435" cy="1170039"/>
          </a:xfrm>
          <a:prstGeom prst="rect">
            <a:avLst/>
          </a:prstGeom>
        </p:spPr>
        <p:txBody>
          <a:bodyPr anchor="ctr" anchorCtr="0">
            <a:normAutofit/>
          </a:bodyPr>
          <a:lstStyle>
            <a:lvl1pPr algn="l">
              <a:defRPr sz="3733" b="0" i="0">
                <a:solidFill>
                  <a:schemeClr val="accent1"/>
                </a:solidFill>
                <a:latin typeface="Calibri Light"/>
                <a:cs typeface="Calibri Light"/>
              </a:defRPr>
            </a:lvl1pPr>
          </a:lstStyle>
          <a:p>
            <a:r>
              <a:rPr lang="en-US" smtClean="0"/>
              <a:t>Click to edit Master title style</a:t>
            </a:r>
            <a:endParaRPr lang="en-US" dirty="0"/>
          </a:p>
        </p:txBody>
      </p:sp>
      <p:sp>
        <p:nvSpPr>
          <p:cNvPr id="7" name="Content Placeholder 2"/>
          <p:cNvSpPr>
            <a:spLocks noGrp="1"/>
          </p:cNvSpPr>
          <p:nvPr>
            <p:ph idx="1"/>
          </p:nvPr>
        </p:nvSpPr>
        <p:spPr>
          <a:xfrm>
            <a:off x="334299" y="1403396"/>
            <a:ext cx="5250424" cy="5096080"/>
          </a:xfrm>
          <a:prstGeom prst="rect">
            <a:avLst/>
          </a:prstGeom>
        </p:spPr>
        <p:txBody>
          <a:bodyPr/>
          <a:lstStyle>
            <a:lvl1pPr marL="306910" indent="-306910">
              <a:buClr>
                <a:schemeClr val="accent4"/>
              </a:buClr>
              <a:buFont typeface="Arial" panose="020B0604020202020204" pitchFamily="34" charset="0"/>
              <a:buChar char="•"/>
              <a:defRPr sz="2933">
                <a:latin typeface="Calibri Light"/>
                <a:cs typeface="Calibri Light"/>
              </a:defRPr>
            </a:lvl1pPr>
            <a:lvl2pPr marL="613818" indent="-306910">
              <a:buClr>
                <a:schemeClr val="accent4"/>
              </a:buClr>
              <a:defRPr sz="2400">
                <a:latin typeface="Calibri Light"/>
                <a:cs typeface="Calibri Light"/>
              </a:defRPr>
            </a:lvl2pPr>
            <a:lvl3pPr marL="842412" indent="-228594">
              <a:buClr>
                <a:schemeClr val="accent4"/>
              </a:buClr>
              <a:defRPr sz="2133">
                <a:latin typeface="Calibri Light"/>
                <a:cs typeface="Calibri Light"/>
              </a:defRPr>
            </a:lvl3pPr>
            <a:lvl4pPr>
              <a:defRPr sz="1867">
                <a:latin typeface="Calibri Light"/>
                <a:cs typeface="Calibri Light"/>
              </a:defRPr>
            </a:lvl4pPr>
            <a:lvl5pPr>
              <a:defRPr sz="1867">
                <a:latin typeface="Calibri Light"/>
                <a:cs typeface="Calibri Light"/>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2"/>
          <p:cNvSpPr>
            <a:spLocks noGrp="1"/>
          </p:cNvSpPr>
          <p:nvPr>
            <p:ph idx="10"/>
          </p:nvPr>
        </p:nvSpPr>
        <p:spPr>
          <a:xfrm>
            <a:off x="5945241" y="1397501"/>
            <a:ext cx="5250424" cy="5096080"/>
          </a:xfrm>
          <a:prstGeom prst="rect">
            <a:avLst/>
          </a:prstGeom>
        </p:spPr>
        <p:txBody>
          <a:bodyPr/>
          <a:lstStyle>
            <a:lvl1pPr marL="306910" indent="-306910">
              <a:buClr>
                <a:schemeClr val="accent4"/>
              </a:buClr>
              <a:buFont typeface="Arial" panose="020B0604020202020204" pitchFamily="34" charset="0"/>
              <a:buChar char="•"/>
              <a:defRPr sz="2933">
                <a:latin typeface="Calibri Light"/>
                <a:cs typeface="Calibri Light"/>
              </a:defRPr>
            </a:lvl1pPr>
            <a:lvl2pPr marL="613818" indent="-306910">
              <a:buClr>
                <a:schemeClr val="accent4"/>
              </a:buClr>
              <a:defRPr sz="2400">
                <a:latin typeface="Calibri Light"/>
                <a:cs typeface="Calibri Light"/>
              </a:defRPr>
            </a:lvl2pPr>
            <a:lvl3pPr marL="842412" indent="-228594">
              <a:buClr>
                <a:schemeClr val="accent4"/>
              </a:buClr>
              <a:defRPr sz="2133">
                <a:latin typeface="Calibri Light"/>
                <a:cs typeface="Calibri Light"/>
              </a:defRPr>
            </a:lvl3pPr>
            <a:lvl4pPr>
              <a:defRPr sz="1867">
                <a:latin typeface="Calibri Light"/>
                <a:cs typeface="Calibri Light"/>
              </a:defRPr>
            </a:lvl4pPr>
            <a:lvl5pPr>
              <a:defRPr sz="1867">
                <a:latin typeface="Calibri Light"/>
                <a:cs typeface="Calibri Light"/>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237873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Line Title and Content">
    <p:spTree>
      <p:nvGrpSpPr>
        <p:cNvPr id="1" name=""/>
        <p:cNvGrpSpPr/>
        <p:nvPr/>
      </p:nvGrpSpPr>
      <p:grpSpPr>
        <a:xfrm>
          <a:off x="0" y="0"/>
          <a:ext cx="0" cy="0"/>
          <a:chOff x="0" y="0"/>
          <a:chExt cx="0" cy="0"/>
        </a:xfrm>
      </p:grpSpPr>
      <p:sp>
        <p:nvSpPr>
          <p:cNvPr id="3" name="Title 3"/>
          <p:cNvSpPr>
            <a:spLocks noGrp="1" noChangeArrowheads="1"/>
          </p:cNvSpPr>
          <p:nvPr>
            <p:ph type="title" hasCustomPrompt="1"/>
          </p:nvPr>
        </p:nvSpPr>
        <p:spPr bwMode="auto">
          <a:xfrm>
            <a:off x="571499" y="368357"/>
            <a:ext cx="11047859" cy="67166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ct val="85000"/>
              </a:lnSpc>
              <a:defRPr sz="4400">
                <a:solidFill>
                  <a:schemeClr val="accent1"/>
                </a:solidFill>
                <a:latin typeface="+mj-lt"/>
              </a:defRPr>
            </a:lvl1pPr>
          </a:lstStyle>
          <a:p>
            <a:pPr lvl="0"/>
            <a:r>
              <a:rPr lang="en-US" dirty="0"/>
              <a:t>Click to edit 1-Line title style</a:t>
            </a:r>
          </a:p>
        </p:txBody>
      </p:sp>
      <p:sp>
        <p:nvSpPr>
          <p:cNvPr id="4" name="Text Placeholder 10"/>
          <p:cNvSpPr>
            <a:spLocks noGrp="1"/>
          </p:cNvSpPr>
          <p:nvPr>
            <p:ph type="body" sz="quarter" idx="10"/>
          </p:nvPr>
        </p:nvSpPr>
        <p:spPr>
          <a:xfrm>
            <a:off x="571500" y="1296238"/>
            <a:ext cx="11047858" cy="4764093"/>
          </a:xfrm>
          <a:prstGeom prst="rect">
            <a:avLst/>
          </a:prstGeom>
        </p:spPr>
        <p:txBody>
          <a:bodyPr lIns="0" tIns="0" rIns="0" bIns="0"/>
          <a:lstStyle>
            <a:lvl1pPr marL="365760" indent="-365760">
              <a:spcBef>
                <a:spcPts val="600"/>
              </a:spcBef>
              <a:defRPr sz="2800">
                <a:solidFill>
                  <a:schemeClr val="tx2"/>
                </a:solidFill>
                <a:latin typeface="Calibri" panose="020F0502020204030204" pitchFamily="34" charset="0"/>
              </a:defRPr>
            </a:lvl1pPr>
            <a:lvl2pPr marL="914400" indent="-365760">
              <a:defRPr sz="2400">
                <a:solidFill>
                  <a:schemeClr val="tx2"/>
                </a:solidFill>
                <a:latin typeface="Calibri" panose="020F0502020204030204" pitchFamily="34" charset="0"/>
              </a:defRPr>
            </a:lvl2pPr>
            <a:lvl3pPr marL="1463040" indent="-274320">
              <a:defRPr sz="1800">
                <a:solidFill>
                  <a:schemeClr val="tx2"/>
                </a:solidFill>
                <a:latin typeface="Calibri" panose="020F0502020204030204" pitchFamily="34" charset="0"/>
              </a:defRPr>
            </a:lvl3pPr>
            <a:lvl4pPr>
              <a:defRPr sz="1600">
                <a:solidFill>
                  <a:schemeClr val="tx2"/>
                </a:solidFill>
                <a:latin typeface="Calibri" panose="020F0502020204030204" pitchFamily="34" charset="0"/>
              </a:defRPr>
            </a:lvl4pPr>
            <a:lvl5pPr>
              <a:defRPr sz="1600">
                <a:solidFill>
                  <a:schemeClr val="tx2"/>
                </a:solidFill>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7"/>
          <p:cNvSpPr>
            <a:spLocks noGrp="1" noChangeArrowheads="1"/>
          </p:cNvSpPr>
          <p:nvPr>
            <p:ph type="sldNum" sz="quarter" idx="4"/>
          </p:nvPr>
        </p:nvSpPr>
        <p:spPr>
          <a:xfrm>
            <a:off x="342756" y="6428752"/>
            <a:ext cx="531628" cy="272085"/>
          </a:xfrm>
          <a:prstGeom prst="rect">
            <a:avLst/>
          </a:prstGeom>
        </p:spPr>
        <p:txBody>
          <a:bodyPr tIns="0" bIns="0" anchor="ctr"/>
          <a:lstStyle>
            <a:lvl1pPr algn="ctr">
              <a:defRPr sz="1000" b="1">
                <a:solidFill>
                  <a:schemeClr val="accent1"/>
                </a:solidFill>
                <a:latin typeface="Calibri" panose="020F0502020204030204" pitchFamily="34" charset="0"/>
              </a:defRPr>
            </a:lvl1pPr>
          </a:lstStyle>
          <a:p>
            <a:pPr>
              <a:defRPr/>
            </a:pPr>
            <a:fld id="{08B78B02-1957-4068-B692-CE3F5FFE3F7B}" type="slidenum">
              <a:rPr lang="en-US" smtClean="0"/>
              <a:pPr>
                <a:defRPr/>
              </a:pPr>
              <a:t>‹#›</a:t>
            </a:fld>
            <a:endParaRPr lang="en-US" dirty="0"/>
          </a:p>
        </p:txBody>
      </p:sp>
    </p:spTree>
    <p:extLst>
      <p:ext uri="{BB962C8B-B14F-4D97-AF65-F5344CB8AC3E}">
        <p14:creationId xmlns:p14="http://schemas.microsoft.com/office/powerpoint/2010/main" val="2929641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Line Title and Content">
    <p:spTree>
      <p:nvGrpSpPr>
        <p:cNvPr id="1" name=""/>
        <p:cNvGrpSpPr/>
        <p:nvPr/>
      </p:nvGrpSpPr>
      <p:grpSpPr>
        <a:xfrm>
          <a:off x="0" y="0"/>
          <a:ext cx="0" cy="0"/>
          <a:chOff x="0" y="0"/>
          <a:chExt cx="0" cy="0"/>
        </a:xfrm>
      </p:grpSpPr>
      <p:sp>
        <p:nvSpPr>
          <p:cNvPr id="3" name="Title 3"/>
          <p:cNvSpPr>
            <a:spLocks noGrp="1" noChangeArrowheads="1"/>
          </p:cNvSpPr>
          <p:nvPr>
            <p:ph type="title" hasCustomPrompt="1"/>
          </p:nvPr>
        </p:nvSpPr>
        <p:spPr bwMode="auto">
          <a:xfrm>
            <a:off x="571499" y="368357"/>
            <a:ext cx="11047859" cy="1080299"/>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ct val="85000"/>
              </a:lnSpc>
              <a:defRPr sz="4400">
                <a:solidFill>
                  <a:schemeClr val="accent1"/>
                </a:solidFill>
                <a:latin typeface="+mj-lt"/>
              </a:defRPr>
            </a:lvl1pPr>
          </a:lstStyle>
          <a:p>
            <a:pPr lvl="0"/>
            <a:r>
              <a:rPr lang="en-US" dirty="0"/>
              <a:t>Click to edit 2-Line title style</a:t>
            </a:r>
          </a:p>
        </p:txBody>
      </p:sp>
      <p:sp>
        <p:nvSpPr>
          <p:cNvPr id="4" name="Text Placeholder 10"/>
          <p:cNvSpPr>
            <a:spLocks noGrp="1"/>
          </p:cNvSpPr>
          <p:nvPr>
            <p:ph type="body" sz="quarter" idx="10"/>
          </p:nvPr>
        </p:nvSpPr>
        <p:spPr>
          <a:xfrm>
            <a:off x="571500" y="1723292"/>
            <a:ext cx="11047858" cy="4337039"/>
          </a:xfrm>
          <a:prstGeom prst="rect">
            <a:avLst/>
          </a:prstGeom>
        </p:spPr>
        <p:txBody>
          <a:bodyPr lIns="0" tIns="0" rIns="0" bIns="0"/>
          <a:lstStyle>
            <a:lvl1pPr marL="365760" indent="-365760">
              <a:spcBef>
                <a:spcPts val="600"/>
              </a:spcBef>
              <a:defRPr sz="2800">
                <a:solidFill>
                  <a:schemeClr val="tx2"/>
                </a:solidFill>
                <a:latin typeface="Calibri" panose="020F0502020204030204" pitchFamily="34" charset="0"/>
              </a:defRPr>
            </a:lvl1pPr>
            <a:lvl2pPr marL="914400" indent="-365760">
              <a:defRPr sz="2400">
                <a:solidFill>
                  <a:schemeClr val="tx2"/>
                </a:solidFill>
                <a:latin typeface="Calibri" panose="020F0502020204030204" pitchFamily="34" charset="0"/>
              </a:defRPr>
            </a:lvl2pPr>
            <a:lvl3pPr marL="1463040" indent="-274320">
              <a:defRPr sz="1800">
                <a:solidFill>
                  <a:schemeClr val="tx2"/>
                </a:solidFill>
                <a:latin typeface="Calibri" panose="020F0502020204030204" pitchFamily="34" charset="0"/>
              </a:defRPr>
            </a:lvl3pPr>
            <a:lvl4pPr>
              <a:defRPr sz="1600">
                <a:solidFill>
                  <a:schemeClr val="tx2"/>
                </a:solidFill>
                <a:latin typeface="Calibri" panose="020F0502020204030204" pitchFamily="34" charset="0"/>
              </a:defRPr>
            </a:lvl4pPr>
            <a:lvl5pPr>
              <a:defRPr sz="1600">
                <a:solidFill>
                  <a:schemeClr val="tx2"/>
                </a:solidFill>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7"/>
          <p:cNvSpPr>
            <a:spLocks noGrp="1" noChangeArrowheads="1"/>
          </p:cNvSpPr>
          <p:nvPr>
            <p:ph type="sldNum" sz="quarter" idx="4"/>
          </p:nvPr>
        </p:nvSpPr>
        <p:spPr>
          <a:xfrm>
            <a:off x="342756" y="6428752"/>
            <a:ext cx="531628" cy="272085"/>
          </a:xfrm>
          <a:prstGeom prst="rect">
            <a:avLst/>
          </a:prstGeom>
        </p:spPr>
        <p:txBody>
          <a:bodyPr tIns="0" bIns="0" anchor="ctr"/>
          <a:lstStyle>
            <a:lvl1pPr algn="ctr">
              <a:defRPr sz="1000" b="1">
                <a:solidFill>
                  <a:schemeClr val="accent1"/>
                </a:solidFill>
                <a:latin typeface="Calibri" panose="020F0502020204030204" pitchFamily="34" charset="0"/>
              </a:defRPr>
            </a:lvl1pPr>
          </a:lstStyle>
          <a:p>
            <a:pPr>
              <a:defRPr/>
            </a:pPr>
            <a:fld id="{08B78B02-1957-4068-B692-CE3F5FFE3F7B}" type="slidenum">
              <a:rPr lang="en-US" smtClean="0"/>
              <a:pPr>
                <a:defRPr/>
              </a:pPr>
              <a:t>‹#›</a:t>
            </a:fld>
            <a:endParaRPr lang="en-US" dirty="0"/>
          </a:p>
        </p:txBody>
      </p:sp>
    </p:spTree>
    <p:extLst>
      <p:ext uri="{BB962C8B-B14F-4D97-AF65-F5344CB8AC3E}">
        <p14:creationId xmlns:p14="http://schemas.microsoft.com/office/powerpoint/2010/main" val="2833262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Break">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t="68441"/>
          <a:stretch/>
        </p:blipFill>
        <p:spPr>
          <a:xfrm>
            <a:off x="1524" y="4632838"/>
            <a:ext cx="12188952" cy="2225162"/>
          </a:xfrm>
          <a:prstGeom prst="rect">
            <a:avLst/>
          </a:prstGeom>
        </p:spPr>
      </p:pic>
      <p:cxnSp>
        <p:nvCxnSpPr>
          <p:cNvPr id="6" name="Straight Connector 5"/>
          <p:cNvCxnSpPr/>
          <p:nvPr/>
        </p:nvCxnSpPr>
        <p:spPr>
          <a:xfrm>
            <a:off x="1854196" y="1720661"/>
            <a:ext cx="0" cy="2407675"/>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ctrTitle"/>
          </p:nvPr>
        </p:nvSpPr>
        <p:spPr>
          <a:xfrm>
            <a:off x="2165119" y="2195480"/>
            <a:ext cx="9332782" cy="1458037"/>
          </a:xfrm>
          <a:prstGeom prst="rect">
            <a:avLst/>
          </a:prstGeom>
        </p:spPr>
        <p:txBody>
          <a:bodyPr lIns="0" rIns="0" bIns="0" anchor="ctr" anchorCtr="0">
            <a:noAutofit/>
          </a:bodyPr>
          <a:lstStyle>
            <a:lvl1pPr algn="l">
              <a:lnSpc>
                <a:spcPct val="85000"/>
              </a:lnSpc>
              <a:defRPr sz="5400" b="0" i="0">
                <a:solidFill>
                  <a:schemeClr val="tx2"/>
                </a:solidFill>
                <a:latin typeface="Calibri" panose="020F0502020204030204" pitchFamily="34" charset="0"/>
                <a:cs typeface="Calibri" panose="020F0502020204030204" pitchFamily="34" charset="0"/>
              </a:defRPr>
            </a:lvl1pPr>
          </a:lstStyle>
          <a:p>
            <a:r>
              <a:rPr lang="en-US" smtClean="0"/>
              <a:t>Click to edit Master title style</a:t>
            </a:r>
            <a:endParaRPr lang="en-US" dirty="0"/>
          </a:p>
        </p:txBody>
      </p:sp>
      <p:pic>
        <p:nvPicPr>
          <p:cNvPr id="11" name="Picture 10"/>
          <p:cNvPicPr>
            <a:picLocks noChangeAspect="1"/>
          </p:cNvPicPr>
          <p:nvPr/>
        </p:nvPicPr>
        <p:blipFill>
          <a:blip r:embed="rId3"/>
          <a:stretch>
            <a:fillRect/>
          </a:stretch>
        </p:blipFill>
        <p:spPr>
          <a:xfrm>
            <a:off x="571500" y="2421931"/>
            <a:ext cx="1005135" cy="1005135"/>
          </a:xfrm>
          <a:prstGeom prst="rect">
            <a:avLst/>
          </a:prstGeom>
        </p:spPr>
      </p:pic>
      <p:grpSp>
        <p:nvGrpSpPr>
          <p:cNvPr id="7" name="Group 6"/>
          <p:cNvGrpSpPr/>
          <p:nvPr/>
        </p:nvGrpSpPr>
        <p:grpSpPr>
          <a:xfrm>
            <a:off x="571500" y="5609491"/>
            <a:ext cx="441389" cy="503793"/>
            <a:chOff x="8486775" y="-6816725"/>
            <a:chExt cx="2301875" cy="2627313"/>
          </a:xfrm>
        </p:grpSpPr>
        <p:sp>
          <p:nvSpPr>
            <p:cNvPr id="9" name="Freeform 8"/>
            <p:cNvSpPr>
              <a:spLocks/>
            </p:cNvSpPr>
            <p:nvPr/>
          </p:nvSpPr>
          <p:spPr bwMode="auto">
            <a:xfrm>
              <a:off x="9466263" y="-6816725"/>
              <a:ext cx="1314450" cy="877888"/>
            </a:xfrm>
            <a:custGeom>
              <a:avLst/>
              <a:gdLst>
                <a:gd name="T0" fmla="*/ 142 w 157"/>
                <a:gd name="T1" fmla="*/ 64 h 105"/>
                <a:gd name="T2" fmla="*/ 143 w 157"/>
                <a:gd name="T3" fmla="*/ 59 h 105"/>
                <a:gd name="T4" fmla="*/ 109 w 157"/>
                <a:gd name="T5" fmla="*/ 26 h 105"/>
                <a:gd name="T6" fmla="*/ 101 w 157"/>
                <a:gd name="T7" fmla="*/ 27 h 105"/>
                <a:gd name="T8" fmla="*/ 68 w 157"/>
                <a:gd name="T9" fmla="*/ 0 h 105"/>
                <a:gd name="T10" fmla="*/ 37 w 157"/>
                <a:gd name="T11" fmla="*/ 21 h 105"/>
                <a:gd name="T12" fmla="*/ 34 w 157"/>
                <a:gd name="T13" fmla="*/ 21 h 105"/>
                <a:gd name="T14" fmla="*/ 0 w 157"/>
                <a:gd name="T15" fmla="*/ 53 h 105"/>
                <a:gd name="T16" fmla="*/ 20 w 157"/>
                <a:gd name="T17" fmla="*/ 83 h 105"/>
                <a:gd name="T18" fmla="*/ 20 w 157"/>
                <a:gd name="T19" fmla="*/ 105 h 105"/>
                <a:gd name="T20" fmla="*/ 136 w 157"/>
                <a:gd name="T21" fmla="*/ 105 h 105"/>
                <a:gd name="T22" fmla="*/ 157 w 157"/>
                <a:gd name="T23" fmla="*/ 84 h 105"/>
                <a:gd name="T24" fmla="*/ 142 w 157"/>
                <a:gd name="T25" fmla="*/ 6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105">
                  <a:moveTo>
                    <a:pt x="142" y="64"/>
                  </a:moveTo>
                  <a:cubicBezTo>
                    <a:pt x="142" y="62"/>
                    <a:pt x="143" y="60"/>
                    <a:pt x="143" y="59"/>
                  </a:cubicBezTo>
                  <a:cubicBezTo>
                    <a:pt x="143" y="41"/>
                    <a:pt x="128" y="26"/>
                    <a:pt x="109" y="26"/>
                  </a:cubicBezTo>
                  <a:cubicBezTo>
                    <a:pt x="106" y="26"/>
                    <a:pt x="103" y="26"/>
                    <a:pt x="101" y="27"/>
                  </a:cubicBezTo>
                  <a:cubicBezTo>
                    <a:pt x="98" y="12"/>
                    <a:pt x="84" y="0"/>
                    <a:pt x="68" y="0"/>
                  </a:cubicBezTo>
                  <a:cubicBezTo>
                    <a:pt x="54" y="0"/>
                    <a:pt x="42" y="9"/>
                    <a:pt x="37" y="21"/>
                  </a:cubicBezTo>
                  <a:cubicBezTo>
                    <a:pt x="36" y="21"/>
                    <a:pt x="35" y="21"/>
                    <a:pt x="34" y="21"/>
                  </a:cubicBezTo>
                  <a:cubicBezTo>
                    <a:pt x="16" y="21"/>
                    <a:pt x="0" y="35"/>
                    <a:pt x="0" y="53"/>
                  </a:cubicBezTo>
                  <a:cubicBezTo>
                    <a:pt x="0" y="67"/>
                    <a:pt x="8" y="78"/>
                    <a:pt x="20" y="83"/>
                  </a:cubicBezTo>
                  <a:cubicBezTo>
                    <a:pt x="20" y="105"/>
                    <a:pt x="20" y="105"/>
                    <a:pt x="20" y="105"/>
                  </a:cubicBezTo>
                  <a:cubicBezTo>
                    <a:pt x="136" y="105"/>
                    <a:pt x="136" y="105"/>
                    <a:pt x="136" y="105"/>
                  </a:cubicBezTo>
                  <a:cubicBezTo>
                    <a:pt x="147" y="105"/>
                    <a:pt x="157" y="95"/>
                    <a:pt x="157" y="84"/>
                  </a:cubicBezTo>
                  <a:cubicBezTo>
                    <a:pt x="157" y="75"/>
                    <a:pt x="151" y="67"/>
                    <a:pt x="142" y="64"/>
                  </a:cubicBezTo>
                  <a:close/>
                </a:path>
              </a:pathLst>
            </a:custGeom>
            <a:solidFill>
              <a:srgbClr val="0055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8486775" y="-6524625"/>
              <a:ext cx="1757363" cy="1147763"/>
            </a:xfrm>
            <a:custGeom>
              <a:avLst/>
              <a:gdLst>
                <a:gd name="T0" fmla="*/ 178 w 210"/>
                <a:gd name="T1" fmla="*/ 73 h 137"/>
                <a:gd name="T2" fmla="*/ 177 w 210"/>
                <a:gd name="T3" fmla="*/ 73 h 137"/>
                <a:gd name="T4" fmla="*/ 178 w 210"/>
                <a:gd name="T5" fmla="*/ 65 h 137"/>
                <a:gd name="T6" fmla="*/ 145 w 210"/>
                <a:gd name="T7" fmla="*/ 33 h 137"/>
                <a:gd name="T8" fmla="*/ 113 w 210"/>
                <a:gd name="T9" fmla="*/ 0 h 137"/>
                <a:gd name="T10" fmla="*/ 81 w 210"/>
                <a:gd name="T11" fmla="*/ 25 h 137"/>
                <a:gd name="T12" fmla="*/ 58 w 210"/>
                <a:gd name="T13" fmla="*/ 16 h 137"/>
                <a:gd name="T14" fmla="*/ 22 w 210"/>
                <a:gd name="T15" fmla="*/ 52 h 137"/>
                <a:gd name="T16" fmla="*/ 25 w 210"/>
                <a:gd name="T17" fmla="*/ 67 h 137"/>
                <a:gd name="T18" fmla="*/ 0 w 210"/>
                <a:gd name="T19" fmla="*/ 101 h 137"/>
                <a:gd name="T20" fmla="*/ 37 w 210"/>
                <a:gd name="T21" fmla="*/ 137 h 137"/>
                <a:gd name="T22" fmla="*/ 178 w 210"/>
                <a:gd name="T23" fmla="*/ 137 h 137"/>
                <a:gd name="T24" fmla="*/ 210 w 210"/>
                <a:gd name="T25" fmla="*/ 105 h 137"/>
                <a:gd name="T26" fmla="*/ 178 w 210"/>
                <a:gd name="T27" fmla="*/ 7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 h="137">
                  <a:moveTo>
                    <a:pt x="178" y="73"/>
                  </a:moveTo>
                  <a:cubicBezTo>
                    <a:pt x="178" y="73"/>
                    <a:pt x="177" y="73"/>
                    <a:pt x="177" y="73"/>
                  </a:cubicBezTo>
                  <a:cubicBezTo>
                    <a:pt x="178" y="70"/>
                    <a:pt x="178" y="68"/>
                    <a:pt x="178" y="65"/>
                  </a:cubicBezTo>
                  <a:cubicBezTo>
                    <a:pt x="178" y="47"/>
                    <a:pt x="163" y="33"/>
                    <a:pt x="145" y="33"/>
                  </a:cubicBezTo>
                  <a:cubicBezTo>
                    <a:pt x="145" y="15"/>
                    <a:pt x="131" y="0"/>
                    <a:pt x="113" y="0"/>
                  </a:cubicBezTo>
                  <a:cubicBezTo>
                    <a:pt x="98" y="0"/>
                    <a:pt x="85" y="11"/>
                    <a:pt x="81" y="25"/>
                  </a:cubicBezTo>
                  <a:cubicBezTo>
                    <a:pt x="75" y="19"/>
                    <a:pt x="67" y="16"/>
                    <a:pt x="58" y="16"/>
                  </a:cubicBezTo>
                  <a:cubicBezTo>
                    <a:pt x="38" y="16"/>
                    <a:pt x="22" y="32"/>
                    <a:pt x="22" y="52"/>
                  </a:cubicBezTo>
                  <a:cubicBezTo>
                    <a:pt x="22" y="58"/>
                    <a:pt x="23" y="63"/>
                    <a:pt x="25" y="67"/>
                  </a:cubicBezTo>
                  <a:cubicBezTo>
                    <a:pt x="11" y="72"/>
                    <a:pt x="0" y="85"/>
                    <a:pt x="0" y="101"/>
                  </a:cubicBezTo>
                  <a:cubicBezTo>
                    <a:pt x="0" y="121"/>
                    <a:pt x="17" y="137"/>
                    <a:pt x="37" y="137"/>
                  </a:cubicBezTo>
                  <a:cubicBezTo>
                    <a:pt x="178" y="137"/>
                    <a:pt x="178" y="137"/>
                    <a:pt x="178" y="137"/>
                  </a:cubicBezTo>
                  <a:cubicBezTo>
                    <a:pt x="196" y="137"/>
                    <a:pt x="210" y="123"/>
                    <a:pt x="210" y="105"/>
                  </a:cubicBezTo>
                  <a:cubicBezTo>
                    <a:pt x="210" y="87"/>
                    <a:pt x="196" y="73"/>
                    <a:pt x="178" y="73"/>
                  </a:cubicBezTo>
                  <a:close/>
                </a:path>
              </a:pathLst>
            </a:custGeom>
            <a:solidFill>
              <a:srgbClr val="FAA2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noEditPoints="1"/>
            </p:cNvSpPr>
            <p:nvPr/>
          </p:nvSpPr>
          <p:spPr bwMode="auto">
            <a:xfrm>
              <a:off x="9683750" y="-5813425"/>
              <a:ext cx="1104900" cy="1624013"/>
            </a:xfrm>
            <a:custGeom>
              <a:avLst/>
              <a:gdLst>
                <a:gd name="T0" fmla="*/ 126 w 132"/>
                <a:gd name="T1" fmla="*/ 81 h 194"/>
                <a:gd name="T2" fmla="*/ 120 w 132"/>
                <a:gd name="T3" fmla="*/ 81 h 194"/>
                <a:gd name="T4" fmla="*/ 120 w 132"/>
                <a:gd name="T5" fmla="*/ 51 h 194"/>
                <a:gd name="T6" fmla="*/ 117 w 132"/>
                <a:gd name="T7" fmla="*/ 31 h 194"/>
                <a:gd name="T8" fmla="*/ 105 w 132"/>
                <a:gd name="T9" fmla="*/ 15 h 194"/>
                <a:gd name="T10" fmla="*/ 88 w 132"/>
                <a:gd name="T11" fmla="*/ 4 h 194"/>
                <a:gd name="T12" fmla="*/ 67 w 132"/>
                <a:gd name="T13" fmla="*/ 0 h 194"/>
                <a:gd name="T14" fmla="*/ 46 w 132"/>
                <a:gd name="T15" fmla="*/ 4 h 194"/>
                <a:gd name="T16" fmla="*/ 29 w 132"/>
                <a:gd name="T17" fmla="*/ 15 h 194"/>
                <a:gd name="T18" fmla="*/ 24 w 132"/>
                <a:gd name="T19" fmla="*/ 21 h 194"/>
                <a:gd name="T20" fmla="*/ 35 w 132"/>
                <a:gd name="T21" fmla="*/ 30 h 194"/>
                <a:gd name="T22" fmla="*/ 67 w 132"/>
                <a:gd name="T23" fmla="*/ 15 h 194"/>
                <a:gd name="T24" fmla="*/ 106 w 132"/>
                <a:gd name="T25" fmla="*/ 51 h 194"/>
                <a:gd name="T26" fmla="*/ 106 w 132"/>
                <a:gd name="T27" fmla="*/ 81 h 194"/>
                <a:gd name="T28" fmla="*/ 28 w 132"/>
                <a:gd name="T29" fmla="*/ 81 h 194"/>
                <a:gd name="T30" fmla="*/ 28 w 132"/>
                <a:gd name="T31" fmla="*/ 54 h 194"/>
                <a:gd name="T32" fmla="*/ 11 w 132"/>
                <a:gd name="T33" fmla="*/ 54 h 194"/>
                <a:gd name="T34" fmla="*/ 11 w 132"/>
                <a:gd name="T35" fmla="*/ 81 h 194"/>
                <a:gd name="T36" fmla="*/ 8 w 132"/>
                <a:gd name="T37" fmla="*/ 81 h 194"/>
                <a:gd name="T38" fmla="*/ 0 w 132"/>
                <a:gd name="T39" fmla="*/ 88 h 194"/>
                <a:gd name="T40" fmla="*/ 0 w 132"/>
                <a:gd name="T41" fmla="*/ 188 h 194"/>
                <a:gd name="T42" fmla="*/ 8 w 132"/>
                <a:gd name="T43" fmla="*/ 194 h 194"/>
                <a:gd name="T44" fmla="*/ 126 w 132"/>
                <a:gd name="T45" fmla="*/ 194 h 194"/>
                <a:gd name="T46" fmla="*/ 132 w 132"/>
                <a:gd name="T47" fmla="*/ 188 h 194"/>
                <a:gd name="T48" fmla="*/ 132 w 132"/>
                <a:gd name="T49" fmla="*/ 88 h 194"/>
                <a:gd name="T50" fmla="*/ 126 w 132"/>
                <a:gd name="T51" fmla="*/ 81 h 194"/>
                <a:gd name="T52" fmla="*/ 49 w 132"/>
                <a:gd name="T53" fmla="*/ 165 h 194"/>
                <a:gd name="T54" fmla="*/ 50 w 132"/>
                <a:gd name="T55" fmla="*/ 161 h 194"/>
                <a:gd name="T56" fmla="*/ 55 w 132"/>
                <a:gd name="T57" fmla="*/ 143 h 194"/>
                <a:gd name="T58" fmla="*/ 56 w 132"/>
                <a:gd name="T59" fmla="*/ 138 h 194"/>
                <a:gd name="T60" fmla="*/ 50 w 132"/>
                <a:gd name="T61" fmla="*/ 126 h 194"/>
                <a:gd name="T62" fmla="*/ 66 w 132"/>
                <a:gd name="T63" fmla="*/ 111 h 194"/>
                <a:gd name="T64" fmla="*/ 83 w 132"/>
                <a:gd name="T65" fmla="*/ 126 h 194"/>
                <a:gd name="T66" fmla="*/ 77 w 132"/>
                <a:gd name="T67" fmla="*/ 138 h 194"/>
                <a:gd name="T68" fmla="*/ 78 w 132"/>
                <a:gd name="T69" fmla="*/ 143 h 194"/>
                <a:gd name="T70" fmla="*/ 83 w 132"/>
                <a:gd name="T71" fmla="*/ 161 h 194"/>
                <a:gd name="T72" fmla="*/ 84 w 132"/>
                <a:gd name="T73" fmla="*/ 165 h 194"/>
                <a:gd name="T74" fmla="*/ 49 w 132"/>
                <a:gd name="T75" fmla="*/ 16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94">
                  <a:moveTo>
                    <a:pt x="126" y="81"/>
                  </a:moveTo>
                  <a:cubicBezTo>
                    <a:pt x="120" y="81"/>
                    <a:pt x="120" y="81"/>
                    <a:pt x="120" y="81"/>
                  </a:cubicBezTo>
                  <a:cubicBezTo>
                    <a:pt x="120" y="51"/>
                    <a:pt x="120" y="51"/>
                    <a:pt x="120" y="51"/>
                  </a:cubicBezTo>
                  <a:cubicBezTo>
                    <a:pt x="120" y="44"/>
                    <a:pt x="120" y="38"/>
                    <a:pt x="117" y="31"/>
                  </a:cubicBezTo>
                  <a:cubicBezTo>
                    <a:pt x="114" y="25"/>
                    <a:pt x="110" y="20"/>
                    <a:pt x="105" y="15"/>
                  </a:cubicBezTo>
                  <a:cubicBezTo>
                    <a:pt x="100" y="10"/>
                    <a:pt x="95" y="7"/>
                    <a:pt x="88" y="4"/>
                  </a:cubicBezTo>
                  <a:cubicBezTo>
                    <a:pt x="82" y="2"/>
                    <a:pt x="75" y="0"/>
                    <a:pt x="67" y="0"/>
                  </a:cubicBezTo>
                  <a:cubicBezTo>
                    <a:pt x="60" y="0"/>
                    <a:pt x="53" y="2"/>
                    <a:pt x="46" y="4"/>
                  </a:cubicBezTo>
                  <a:cubicBezTo>
                    <a:pt x="40" y="7"/>
                    <a:pt x="34" y="10"/>
                    <a:pt x="29" y="15"/>
                  </a:cubicBezTo>
                  <a:cubicBezTo>
                    <a:pt x="27" y="17"/>
                    <a:pt x="25" y="19"/>
                    <a:pt x="24" y="21"/>
                  </a:cubicBezTo>
                  <a:cubicBezTo>
                    <a:pt x="29" y="22"/>
                    <a:pt x="33" y="26"/>
                    <a:pt x="35" y="30"/>
                  </a:cubicBezTo>
                  <a:cubicBezTo>
                    <a:pt x="42" y="21"/>
                    <a:pt x="54" y="15"/>
                    <a:pt x="67" y="15"/>
                  </a:cubicBezTo>
                  <a:cubicBezTo>
                    <a:pt x="89" y="15"/>
                    <a:pt x="106" y="31"/>
                    <a:pt x="106" y="51"/>
                  </a:cubicBezTo>
                  <a:cubicBezTo>
                    <a:pt x="106" y="81"/>
                    <a:pt x="106" y="81"/>
                    <a:pt x="106" y="81"/>
                  </a:cubicBezTo>
                  <a:cubicBezTo>
                    <a:pt x="28" y="81"/>
                    <a:pt x="28" y="81"/>
                    <a:pt x="28" y="81"/>
                  </a:cubicBezTo>
                  <a:cubicBezTo>
                    <a:pt x="28" y="54"/>
                    <a:pt x="28" y="54"/>
                    <a:pt x="28" y="54"/>
                  </a:cubicBezTo>
                  <a:cubicBezTo>
                    <a:pt x="11" y="54"/>
                    <a:pt x="11" y="54"/>
                    <a:pt x="11" y="54"/>
                  </a:cubicBezTo>
                  <a:cubicBezTo>
                    <a:pt x="11" y="81"/>
                    <a:pt x="11" y="81"/>
                    <a:pt x="11" y="81"/>
                  </a:cubicBezTo>
                  <a:cubicBezTo>
                    <a:pt x="8" y="81"/>
                    <a:pt x="8" y="81"/>
                    <a:pt x="8" y="81"/>
                  </a:cubicBezTo>
                  <a:cubicBezTo>
                    <a:pt x="4" y="81"/>
                    <a:pt x="0" y="85"/>
                    <a:pt x="0" y="88"/>
                  </a:cubicBezTo>
                  <a:cubicBezTo>
                    <a:pt x="0" y="188"/>
                    <a:pt x="0" y="188"/>
                    <a:pt x="0" y="188"/>
                  </a:cubicBezTo>
                  <a:cubicBezTo>
                    <a:pt x="0" y="192"/>
                    <a:pt x="4" y="194"/>
                    <a:pt x="8" y="194"/>
                  </a:cubicBezTo>
                  <a:cubicBezTo>
                    <a:pt x="126" y="194"/>
                    <a:pt x="126" y="194"/>
                    <a:pt x="126" y="194"/>
                  </a:cubicBezTo>
                  <a:cubicBezTo>
                    <a:pt x="131" y="194"/>
                    <a:pt x="132" y="192"/>
                    <a:pt x="132" y="188"/>
                  </a:cubicBezTo>
                  <a:cubicBezTo>
                    <a:pt x="132" y="88"/>
                    <a:pt x="132" y="88"/>
                    <a:pt x="132" y="88"/>
                  </a:cubicBezTo>
                  <a:cubicBezTo>
                    <a:pt x="132" y="85"/>
                    <a:pt x="131" y="81"/>
                    <a:pt x="126" y="81"/>
                  </a:cubicBezTo>
                  <a:close/>
                  <a:moveTo>
                    <a:pt x="49" y="165"/>
                  </a:moveTo>
                  <a:cubicBezTo>
                    <a:pt x="50" y="161"/>
                    <a:pt x="50" y="161"/>
                    <a:pt x="50" y="161"/>
                  </a:cubicBezTo>
                  <a:cubicBezTo>
                    <a:pt x="55" y="143"/>
                    <a:pt x="55" y="143"/>
                    <a:pt x="55" y="143"/>
                  </a:cubicBezTo>
                  <a:cubicBezTo>
                    <a:pt x="56" y="138"/>
                    <a:pt x="56" y="138"/>
                    <a:pt x="56" y="138"/>
                  </a:cubicBezTo>
                  <a:cubicBezTo>
                    <a:pt x="53" y="135"/>
                    <a:pt x="50" y="131"/>
                    <a:pt x="50" y="126"/>
                  </a:cubicBezTo>
                  <a:cubicBezTo>
                    <a:pt x="50" y="117"/>
                    <a:pt x="57" y="111"/>
                    <a:pt x="66" y="111"/>
                  </a:cubicBezTo>
                  <a:cubicBezTo>
                    <a:pt x="75" y="111"/>
                    <a:pt x="83" y="118"/>
                    <a:pt x="83" y="126"/>
                  </a:cubicBezTo>
                  <a:cubicBezTo>
                    <a:pt x="83" y="131"/>
                    <a:pt x="80" y="135"/>
                    <a:pt x="77" y="138"/>
                  </a:cubicBezTo>
                  <a:cubicBezTo>
                    <a:pt x="78" y="143"/>
                    <a:pt x="78" y="143"/>
                    <a:pt x="78" y="143"/>
                  </a:cubicBezTo>
                  <a:cubicBezTo>
                    <a:pt x="83" y="161"/>
                    <a:pt x="83" y="161"/>
                    <a:pt x="83" y="161"/>
                  </a:cubicBezTo>
                  <a:cubicBezTo>
                    <a:pt x="84" y="165"/>
                    <a:pt x="84" y="165"/>
                    <a:pt x="84" y="165"/>
                  </a:cubicBezTo>
                  <a:lnTo>
                    <a:pt x="49" y="165"/>
                  </a:lnTo>
                  <a:close/>
                </a:path>
              </a:pathLst>
            </a:custGeom>
            <a:solidFill>
              <a:srgbClr val="0055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12838751"/>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orient="horz" pos="216">
          <p15:clr>
            <a:srgbClr val="C35E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Line Title Only">
    <p:spTree>
      <p:nvGrpSpPr>
        <p:cNvPr id="1" name=""/>
        <p:cNvGrpSpPr/>
        <p:nvPr/>
      </p:nvGrpSpPr>
      <p:grpSpPr>
        <a:xfrm>
          <a:off x="0" y="0"/>
          <a:ext cx="0" cy="0"/>
          <a:chOff x="0" y="0"/>
          <a:chExt cx="0" cy="0"/>
        </a:xfrm>
      </p:grpSpPr>
      <p:sp>
        <p:nvSpPr>
          <p:cNvPr id="4" name="Title 3"/>
          <p:cNvSpPr>
            <a:spLocks noGrp="1" noChangeArrowheads="1"/>
          </p:cNvSpPr>
          <p:nvPr>
            <p:ph type="title"/>
          </p:nvPr>
        </p:nvSpPr>
        <p:spPr bwMode="auto">
          <a:xfrm>
            <a:off x="571499" y="368357"/>
            <a:ext cx="11047859" cy="67166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ct val="85000"/>
              </a:lnSpc>
              <a:defRPr sz="4400">
                <a:solidFill>
                  <a:schemeClr val="accent1"/>
                </a:solidFill>
                <a:latin typeface="+mj-lt"/>
              </a:defRPr>
            </a:lvl1pPr>
          </a:lstStyle>
          <a:p>
            <a:pPr lvl="0"/>
            <a:r>
              <a:rPr lang="en-US" smtClean="0"/>
              <a:t>Click to edit Master title style</a:t>
            </a:r>
            <a:endParaRPr lang="en-US" dirty="0"/>
          </a:p>
        </p:txBody>
      </p:sp>
      <p:sp>
        <p:nvSpPr>
          <p:cNvPr id="8" name="Rectangle 7"/>
          <p:cNvSpPr/>
          <p:nvPr/>
        </p:nvSpPr>
        <p:spPr>
          <a:xfrm>
            <a:off x="0" y="0"/>
            <a:ext cx="12192000" cy="4638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600"/>
              </a:spcAft>
            </a:pPr>
            <a:endParaRPr lang="en-US" dirty="0">
              <a:latin typeface="Calibri" panose="020F0502020204030204" pitchFamily="34" charset="0"/>
            </a:endParaRPr>
          </a:p>
        </p:txBody>
      </p:sp>
      <p:sp>
        <p:nvSpPr>
          <p:cNvPr id="6" name="Slide Number Placeholder 7"/>
          <p:cNvSpPr>
            <a:spLocks noGrp="1" noChangeArrowheads="1"/>
          </p:cNvSpPr>
          <p:nvPr>
            <p:ph type="sldNum" sz="quarter" idx="4"/>
          </p:nvPr>
        </p:nvSpPr>
        <p:spPr>
          <a:xfrm>
            <a:off x="342756" y="6428752"/>
            <a:ext cx="531628" cy="272085"/>
          </a:xfrm>
          <a:prstGeom prst="rect">
            <a:avLst/>
          </a:prstGeom>
        </p:spPr>
        <p:txBody>
          <a:bodyPr tIns="0" bIns="0" anchor="ctr"/>
          <a:lstStyle>
            <a:lvl1pPr algn="ctr">
              <a:defRPr sz="1000" b="1">
                <a:solidFill>
                  <a:schemeClr val="accent1"/>
                </a:solidFill>
                <a:latin typeface="Calibri" panose="020F0502020204030204" pitchFamily="34" charset="0"/>
              </a:defRPr>
            </a:lvl1pPr>
          </a:lstStyle>
          <a:p>
            <a:pPr>
              <a:defRPr/>
            </a:pPr>
            <a:fld id="{08B78B02-1957-4068-B692-CE3F5FFE3F7B}" type="slidenum">
              <a:rPr lang="en-US" smtClean="0"/>
              <a:pPr>
                <a:defRPr/>
              </a:pPr>
              <a:t>‹#›</a:t>
            </a:fld>
            <a:endParaRPr lang="en-US" dirty="0"/>
          </a:p>
        </p:txBody>
      </p:sp>
    </p:spTree>
    <p:extLst>
      <p:ext uri="{BB962C8B-B14F-4D97-AF65-F5344CB8AC3E}">
        <p14:creationId xmlns:p14="http://schemas.microsoft.com/office/powerpoint/2010/main" val="879190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Line Title Only">
    <p:spTree>
      <p:nvGrpSpPr>
        <p:cNvPr id="1" name=""/>
        <p:cNvGrpSpPr/>
        <p:nvPr/>
      </p:nvGrpSpPr>
      <p:grpSpPr>
        <a:xfrm>
          <a:off x="0" y="0"/>
          <a:ext cx="0" cy="0"/>
          <a:chOff x="0" y="0"/>
          <a:chExt cx="0" cy="0"/>
        </a:xfrm>
      </p:grpSpPr>
      <p:sp>
        <p:nvSpPr>
          <p:cNvPr id="3" name="Title 3"/>
          <p:cNvSpPr>
            <a:spLocks noGrp="1" noChangeArrowheads="1"/>
          </p:cNvSpPr>
          <p:nvPr>
            <p:ph type="title" hasCustomPrompt="1"/>
          </p:nvPr>
        </p:nvSpPr>
        <p:spPr bwMode="auto">
          <a:xfrm>
            <a:off x="571499" y="368357"/>
            <a:ext cx="11047859" cy="1080299"/>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ct val="85000"/>
              </a:lnSpc>
              <a:defRPr sz="4400">
                <a:solidFill>
                  <a:schemeClr val="accent1"/>
                </a:solidFill>
                <a:latin typeface="+mj-lt"/>
              </a:defRPr>
            </a:lvl1pPr>
          </a:lstStyle>
          <a:p>
            <a:pPr lvl="0"/>
            <a:r>
              <a:rPr lang="en-US" dirty="0"/>
              <a:t>Click to edit 2-Line title style</a:t>
            </a:r>
          </a:p>
        </p:txBody>
      </p:sp>
      <p:sp>
        <p:nvSpPr>
          <p:cNvPr id="5" name="Slide Number Placeholder 7"/>
          <p:cNvSpPr>
            <a:spLocks noGrp="1" noChangeArrowheads="1"/>
          </p:cNvSpPr>
          <p:nvPr>
            <p:ph type="sldNum" sz="quarter" idx="4"/>
          </p:nvPr>
        </p:nvSpPr>
        <p:spPr>
          <a:xfrm>
            <a:off x="342756" y="6428752"/>
            <a:ext cx="531628" cy="272085"/>
          </a:xfrm>
          <a:prstGeom prst="rect">
            <a:avLst/>
          </a:prstGeom>
        </p:spPr>
        <p:txBody>
          <a:bodyPr tIns="0" bIns="0" anchor="ctr"/>
          <a:lstStyle>
            <a:lvl1pPr algn="ctr">
              <a:defRPr sz="1000" b="1">
                <a:solidFill>
                  <a:schemeClr val="accent1"/>
                </a:solidFill>
                <a:latin typeface="Calibri" panose="020F0502020204030204" pitchFamily="34" charset="0"/>
              </a:defRPr>
            </a:lvl1pPr>
          </a:lstStyle>
          <a:p>
            <a:pPr>
              <a:defRPr/>
            </a:pPr>
            <a:fld id="{08B78B02-1957-4068-B692-CE3F5FFE3F7B}" type="slidenum">
              <a:rPr lang="en-US" smtClean="0"/>
              <a:pPr>
                <a:defRPr/>
              </a:pPr>
              <a:t>‹#›</a:t>
            </a:fld>
            <a:endParaRPr lang="en-US" dirty="0"/>
          </a:p>
        </p:txBody>
      </p:sp>
    </p:spTree>
    <p:extLst>
      <p:ext uri="{BB962C8B-B14F-4D97-AF65-F5344CB8AC3E}">
        <p14:creationId xmlns:p14="http://schemas.microsoft.com/office/powerpoint/2010/main" val="3599224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 Compliance">
    <p:spTree>
      <p:nvGrpSpPr>
        <p:cNvPr id="1" name=""/>
        <p:cNvGrpSpPr/>
        <p:nvPr/>
      </p:nvGrpSpPr>
      <p:grpSpPr>
        <a:xfrm>
          <a:off x="0" y="0"/>
          <a:ext cx="0" cy="0"/>
          <a:chOff x="0" y="0"/>
          <a:chExt cx="0" cy="0"/>
        </a:xfrm>
      </p:grpSpPr>
      <p:sp>
        <p:nvSpPr>
          <p:cNvPr id="4" name="Title 3"/>
          <p:cNvSpPr>
            <a:spLocks noGrp="1" noChangeArrowheads="1"/>
          </p:cNvSpPr>
          <p:nvPr>
            <p:ph type="title"/>
          </p:nvPr>
        </p:nvSpPr>
        <p:spPr bwMode="auto">
          <a:xfrm>
            <a:off x="571499" y="368357"/>
            <a:ext cx="11047859" cy="67166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ct val="85000"/>
              </a:lnSpc>
              <a:defRPr sz="4400">
                <a:solidFill>
                  <a:schemeClr val="accent1"/>
                </a:solidFill>
                <a:latin typeface="+mj-lt"/>
              </a:defRPr>
            </a:lvl1pPr>
          </a:lstStyle>
          <a:p>
            <a:pPr lvl="0"/>
            <a:r>
              <a:rPr lang="en-US" smtClean="0"/>
              <a:t>Click to edit Master title style</a:t>
            </a:r>
            <a:endParaRPr lang="en-US" dirty="0"/>
          </a:p>
        </p:txBody>
      </p:sp>
      <p:sp>
        <p:nvSpPr>
          <p:cNvPr id="5" name="Rectangle 4"/>
          <p:cNvSpPr/>
          <p:nvPr/>
        </p:nvSpPr>
        <p:spPr>
          <a:xfrm>
            <a:off x="9527263" y="30734"/>
            <a:ext cx="2372009" cy="80746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600"/>
              </a:spcAft>
            </a:pPr>
            <a:endParaRPr lang="en-US" dirty="0">
              <a:latin typeface="Calibri" panose="020F050202020403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5443" t="33042" r="15061" b="32723"/>
          <a:stretch/>
        </p:blipFill>
        <p:spPr>
          <a:xfrm>
            <a:off x="9721913" y="293284"/>
            <a:ext cx="1982709" cy="461726"/>
          </a:xfrm>
          <a:prstGeom prst="rect">
            <a:avLst/>
          </a:prstGeom>
        </p:spPr>
      </p:pic>
      <p:sp>
        <p:nvSpPr>
          <p:cNvPr id="8" name="Rectangle 7"/>
          <p:cNvSpPr/>
          <p:nvPr/>
        </p:nvSpPr>
        <p:spPr>
          <a:xfrm>
            <a:off x="0" y="0"/>
            <a:ext cx="12192000" cy="4638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600"/>
              </a:spcAft>
            </a:pPr>
            <a:endParaRPr lang="en-US" dirty="0">
              <a:latin typeface="Calibri" panose="020F0502020204030204" pitchFamily="34" charset="0"/>
            </a:endParaRPr>
          </a:p>
        </p:txBody>
      </p:sp>
      <p:sp>
        <p:nvSpPr>
          <p:cNvPr id="10" name="Slide Number Placeholder 7"/>
          <p:cNvSpPr>
            <a:spLocks noGrp="1" noChangeArrowheads="1"/>
          </p:cNvSpPr>
          <p:nvPr>
            <p:ph type="sldNum" sz="quarter" idx="4"/>
          </p:nvPr>
        </p:nvSpPr>
        <p:spPr>
          <a:xfrm>
            <a:off x="342756" y="6428752"/>
            <a:ext cx="531628" cy="272085"/>
          </a:xfrm>
          <a:prstGeom prst="rect">
            <a:avLst/>
          </a:prstGeom>
        </p:spPr>
        <p:txBody>
          <a:bodyPr tIns="0" bIns="0" anchor="ctr"/>
          <a:lstStyle>
            <a:lvl1pPr algn="ctr">
              <a:defRPr sz="1000" b="1">
                <a:solidFill>
                  <a:schemeClr val="accent1"/>
                </a:solidFill>
                <a:latin typeface="Calibri" panose="020F0502020204030204" pitchFamily="34" charset="0"/>
              </a:defRPr>
            </a:lvl1pPr>
          </a:lstStyle>
          <a:p>
            <a:pPr>
              <a:defRPr/>
            </a:pPr>
            <a:fld id="{08B78B02-1957-4068-B692-CE3F5FFE3F7B}" type="slidenum">
              <a:rPr lang="en-US" smtClean="0"/>
              <a:pPr>
                <a:defRPr/>
              </a:pPr>
              <a:t>‹#›</a:t>
            </a:fld>
            <a:endParaRPr lang="en-US" dirty="0"/>
          </a:p>
        </p:txBody>
      </p:sp>
    </p:spTree>
    <p:extLst>
      <p:ext uri="{BB962C8B-B14F-4D97-AF65-F5344CB8AC3E}">
        <p14:creationId xmlns:p14="http://schemas.microsoft.com/office/powerpoint/2010/main" val="3781031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 Security">
    <p:spTree>
      <p:nvGrpSpPr>
        <p:cNvPr id="1" name=""/>
        <p:cNvGrpSpPr/>
        <p:nvPr/>
      </p:nvGrpSpPr>
      <p:grpSpPr>
        <a:xfrm>
          <a:off x="0" y="0"/>
          <a:ext cx="0" cy="0"/>
          <a:chOff x="0" y="0"/>
          <a:chExt cx="0" cy="0"/>
        </a:xfrm>
      </p:grpSpPr>
      <p:sp>
        <p:nvSpPr>
          <p:cNvPr id="4" name="Title 3"/>
          <p:cNvSpPr>
            <a:spLocks noGrp="1" noChangeArrowheads="1"/>
          </p:cNvSpPr>
          <p:nvPr>
            <p:ph type="title"/>
          </p:nvPr>
        </p:nvSpPr>
        <p:spPr bwMode="auto">
          <a:xfrm>
            <a:off x="571499" y="368357"/>
            <a:ext cx="11047859" cy="67166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ct val="85000"/>
              </a:lnSpc>
              <a:defRPr sz="4400">
                <a:solidFill>
                  <a:schemeClr val="accent1"/>
                </a:solidFill>
                <a:latin typeface="+mj-lt"/>
              </a:defRPr>
            </a:lvl1pPr>
          </a:lstStyle>
          <a:p>
            <a:pPr lvl="0"/>
            <a:r>
              <a:rPr lang="en-US" smtClean="0"/>
              <a:t>Click to edit Master title style</a:t>
            </a:r>
            <a:endParaRPr lang="en-US" dirty="0"/>
          </a:p>
        </p:txBody>
      </p:sp>
      <p:sp>
        <p:nvSpPr>
          <p:cNvPr id="5" name="Rectangle 4"/>
          <p:cNvSpPr/>
          <p:nvPr/>
        </p:nvSpPr>
        <p:spPr>
          <a:xfrm>
            <a:off x="9527263" y="30734"/>
            <a:ext cx="2372009" cy="80746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600"/>
              </a:spcAft>
            </a:pPr>
            <a:endParaRPr lang="en-US" dirty="0">
              <a:latin typeface="Calibri" panose="020F0502020204030204" pitchFamily="34"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7854" t="34699" r="16760" b="35151"/>
          <a:stretch/>
        </p:blipFill>
        <p:spPr>
          <a:xfrm>
            <a:off x="9735827" y="317241"/>
            <a:ext cx="1658184" cy="402549"/>
          </a:xfrm>
          <a:prstGeom prst="rect">
            <a:avLst/>
          </a:prstGeom>
        </p:spPr>
      </p:pic>
      <p:sp>
        <p:nvSpPr>
          <p:cNvPr id="8" name="Rectangle 7"/>
          <p:cNvSpPr/>
          <p:nvPr/>
        </p:nvSpPr>
        <p:spPr>
          <a:xfrm>
            <a:off x="0" y="0"/>
            <a:ext cx="12192000" cy="4638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600"/>
              </a:spcAft>
            </a:pPr>
            <a:endParaRPr lang="en-US" dirty="0">
              <a:latin typeface="Calibri" panose="020F0502020204030204" pitchFamily="34" charset="0"/>
            </a:endParaRPr>
          </a:p>
        </p:txBody>
      </p:sp>
      <p:sp>
        <p:nvSpPr>
          <p:cNvPr id="10" name="Slide Number Placeholder 7"/>
          <p:cNvSpPr>
            <a:spLocks noGrp="1" noChangeArrowheads="1"/>
          </p:cNvSpPr>
          <p:nvPr>
            <p:ph type="sldNum" sz="quarter" idx="4"/>
          </p:nvPr>
        </p:nvSpPr>
        <p:spPr>
          <a:xfrm>
            <a:off x="342756" y="6428752"/>
            <a:ext cx="531628" cy="272085"/>
          </a:xfrm>
          <a:prstGeom prst="rect">
            <a:avLst/>
          </a:prstGeom>
        </p:spPr>
        <p:txBody>
          <a:bodyPr tIns="0" bIns="0" anchor="ctr"/>
          <a:lstStyle>
            <a:lvl1pPr algn="ctr">
              <a:defRPr sz="1000" b="1">
                <a:solidFill>
                  <a:schemeClr val="accent1"/>
                </a:solidFill>
                <a:latin typeface="Calibri" panose="020F0502020204030204" pitchFamily="34" charset="0"/>
              </a:defRPr>
            </a:lvl1pPr>
          </a:lstStyle>
          <a:p>
            <a:pPr>
              <a:defRPr/>
            </a:pPr>
            <a:fld id="{08B78B02-1957-4068-B692-CE3F5FFE3F7B}" type="slidenum">
              <a:rPr lang="en-US" smtClean="0"/>
              <a:pPr>
                <a:defRPr/>
              </a:pPr>
              <a:t>‹#›</a:t>
            </a:fld>
            <a:endParaRPr lang="en-US" dirty="0"/>
          </a:p>
        </p:txBody>
      </p:sp>
    </p:spTree>
    <p:extLst>
      <p:ext uri="{BB962C8B-B14F-4D97-AF65-F5344CB8AC3E}">
        <p14:creationId xmlns:p14="http://schemas.microsoft.com/office/powerpoint/2010/main" val="401739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Content Laptop">
    <p:bg>
      <p:bgPr>
        <a:solidFill>
          <a:schemeClr val="bg1"/>
        </a:solidFill>
        <a:effectLst/>
      </p:bgPr>
    </p:bg>
    <p:spTree>
      <p:nvGrpSpPr>
        <p:cNvPr id="1" name=""/>
        <p:cNvGrpSpPr/>
        <p:nvPr/>
      </p:nvGrpSpPr>
      <p:grpSpPr>
        <a:xfrm>
          <a:off x="0" y="0"/>
          <a:ext cx="0" cy="0"/>
          <a:chOff x="0" y="0"/>
          <a:chExt cx="0" cy="0"/>
        </a:xfrm>
      </p:grpSpPr>
      <p:sp>
        <p:nvSpPr>
          <p:cNvPr id="4" name="Title 3"/>
          <p:cNvSpPr>
            <a:spLocks noGrp="1" noChangeArrowheads="1"/>
          </p:cNvSpPr>
          <p:nvPr>
            <p:ph type="title"/>
          </p:nvPr>
        </p:nvSpPr>
        <p:spPr bwMode="auto">
          <a:xfrm>
            <a:off x="571499" y="368357"/>
            <a:ext cx="11047859" cy="67166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ct val="85000"/>
              </a:lnSpc>
              <a:defRPr sz="4400">
                <a:solidFill>
                  <a:schemeClr val="accent1"/>
                </a:solidFill>
                <a:latin typeface="+mj-lt"/>
              </a:defRPr>
            </a:lvl1pPr>
          </a:lstStyle>
          <a:p>
            <a:pPr lvl="0"/>
            <a:r>
              <a:rPr lang="en-US" smtClean="0"/>
              <a:t>Click to edit Master title style</a:t>
            </a:r>
            <a:endParaRPr lang="en-US" dirty="0"/>
          </a:p>
        </p:txBody>
      </p:sp>
      <p:sp>
        <p:nvSpPr>
          <p:cNvPr id="11" name="Text Placeholder 10"/>
          <p:cNvSpPr>
            <a:spLocks noGrp="1"/>
          </p:cNvSpPr>
          <p:nvPr>
            <p:ph type="body" sz="quarter" idx="10"/>
          </p:nvPr>
        </p:nvSpPr>
        <p:spPr>
          <a:xfrm>
            <a:off x="571500" y="1296238"/>
            <a:ext cx="4883766" cy="4764093"/>
          </a:xfrm>
          <a:prstGeom prst="rect">
            <a:avLst/>
          </a:prstGeom>
        </p:spPr>
        <p:txBody>
          <a:bodyPr lIns="0" tIns="0" rIns="0" bIns="0"/>
          <a:lstStyle>
            <a:lvl1pPr marL="365760" indent="-365760">
              <a:spcBef>
                <a:spcPts val="600"/>
              </a:spcBef>
              <a:defRPr sz="2800">
                <a:solidFill>
                  <a:schemeClr val="tx2"/>
                </a:solidFill>
                <a:latin typeface="Calibri" panose="020F0502020204030204" pitchFamily="34" charset="0"/>
              </a:defRPr>
            </a:lvl1pPr>
            <a:lvl2pPr marL="914400" indent="-365760">
              <a:defRPr sz="2400">
                <a:solidFill>
                  <a:schemeClr val="tx2"/>
                </a:solidFill>
                <a:latin typeface="Calibri" panose="020F0502020204030204" pitchFamily="34" charset="0"/>
              </a:defRPr>
            </a:lvl2pPr>
            <a:lvl3pPr marL="1463040" indent="-274320">
              <a:defRPr sz="1800">
                <a:solidFill>
                  <a:schemeClr val="tx2"/>
                </a:solidFill>
                <a:latin typeface="Calibri" panose="020F0502020204030204" pitchFamily="34" charset="0"/>
              </a:defRPr>
            </a:lvl3pPr>
            <a:lvl4pPr>
              <a:defRPr sz="1600">
                <a:solidFill>
                  <a:schemeClr val="tx2"/>
                </a:solidFill>
                <a:latin typeface="Calibri" panose="020F0502020204030204" pitchFamily="34" charset="0"/>
              </a:defRPr>
            </a:lvl4pPr>
            <a:lvl5pPr>
              <a:defRPr sz="1600">
                <a:solidFill>
                  <a:schemeClr val="tx2"/>
                </a:solidFill>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3350" y="1584960"/>
            <a:ext cx="6402597" cy="3688080"/>
          </a:xfrm>
          <a:prstGeom prst="rect">
            <a:avLst/>
          </a:prstGeom>
        </p:spPr>
      </p:pic>
      <p:sp>
        <p:nvSpPr>
          <p:cNvPr id="8" name="Picture Placeholder 7"/>
          <p:cNvSpPr>
            <a:spLocks noGrp="1"/>
          </p:cNvSpPr>
          <p:nvPr>
            <p:ph type="pic" sz="quarter" idx="11" hasCustomPrompt="1"/>
          </p:nvPr>
        </p:nvSpPr>
        <p:spPr>
          <a:xfrm>
            <a:off x="6298479" y="1816073"/>
            <a:ext cx="4732337" cy="3017837"/>
          </a:xfrm>
          <a:prstGeom prst="rect">
            <a:avLst/>
          </a:prstGeom>
        </p:spPr>
        <p:txBody>
          <a:bodyPr lIns="91440" tIns="914400" rIns="91440" anchor="t"/>
          <a:lstStyle>
            <a:lvl1pPr marL="0" indent="0" algn="ctr">
              <a:spcBef>
                <a:spcPts val="0"/>
              </a:spcBef>
              <a:buNone/>
              <a:defRPr sz="1800" baseline="0">
                <a:latin typeface="Calibri" panose="020F0502020204030204" pitchFamily="34" charset="0"/>
              </a:defRPr>
            </a:lvl1pPr>
          </a:lstStyle>
          <a:p>
            <a:r>
              <a:rPr lang="en-US" dirty="0"/>
              <a:t>Insert Screenshot</a:t>
            </a:r>
          </a:p>
        </p:txBody>
      </p:sp>
      <p:sp>
        <p:nvSpPr>
          <p:cNvPr id="10" name="Slide Number Placeholder 7"/>
          <p:cNvSpPr>
            <a:spLocks noGrp="1" noChangeArrowheads="1"/>
          </p:cNvSpPr>
          <p:nvPr>
            <p:ph type="sldNum" sz="quarter" idx="4"/>
          </p:nvPr>
        </p:nvSpPr>
        <p:spPr>
          <a:xfrm>
            <a:off x="342756" y="6428752"/>
            <a:ext cx="531628" cy="272085"/>
          </a:xfrm>
          <a:prstGeom prst="rect">
            <a:avLst/>
          </a:prstGeom>
        </p:spPr>
        <p:txBody>
          <a:bodyPr tIns="0" bIns="0" anchor="ctr"/>
          <a:lstStyle>
            <a:lvl1pPr algn="ctr">
              <a:defRPr sz="1000" b="1">
                <a:solidFill>
                  <a:schemeClr val="accent1"/>
                </a:solidFill>
                <a:latin typeface="Calibri" panose="020F0502020204030204" pitchFamily="34" charset="0"/>
              </a:defRPr>
            </a:lvl1pPr>
          </a:lstStyle>
          <a:p>
            <a:pPr>
              <a:defRPr/>
            </a:pPr>
            <a:fld id="{08B78B02-1957-4068-B692-CE3F5FFE3F7B}" type="slidenum">
              <a:rPr lang="en-US" smtClean="0"/>
              <a:pPr>
                <a:defRPr/>
              </a:pPr>
              <a:t>‹#›</a:t>
            </a:fld>
            <a:endParaRPr lang="en-US" dirty="0"/>
          </a:p>
        </p:txBody>
      </p:sp>
    </p:spTree>
    <p:extLst>
      <p:ext uri="{BB962C8B-B14F-4D97-AF65-F5344CB8AC3E}">
        <p14:creationId xmlns:p14="http://schemas.microsoft.com/office/powerpoint/2010/main" val="16835545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16"/>
          <a:stretch>
            <a:fillRect/>
          </a:stretch>
        </p:blipFill>
        <p:spPr>
          <a:xfrm>
            <a:off x="11337947" y="6274905"/>
            <a:ext cx="444776" cy="444776"/>
          </a:xfrm>
          <a:prstGeom prst="rect">
            <a:avLst/>
          </a:prstGeom>
        </p:spPr>
      </p:pic>
      <p:sp>
        <p:nvSpPr>
          <p:cNvPr id="3" name="Rectangle 2"/>
          <p:cNvSpPr/>
          <p:nvPr/>
        </p:nvSpPr>
        <p:spPr>
          <a:xfrm>
            <a:off x="0" y="0"/>
            <a:ext cx="12192000" cy="4638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600"/>
              </a:spcAft>
            </a:pPr>
            <a:endParaRPr lang="en-US" dirty="0">
              <a:latin typeface="Calibri" panose="020F0502020204030204" pitchFamily="34" charset="0"/>
            </a:endParaRPr>
          </a:p>
        </p:txBody>
      </p:sp>
      <p:sp>
        <p:nvSpPr>
          <p:cNvPr id="9" name="Slide Number Placeholder 7"/>
          <p:cNvSpPr>
            <a:spLocks noGrp="1" noChangeArrowheads="1"/>
          </p:cNvSpPr>
          <p:nvPr>
            <p:ph type="sldNum" sz="quarter" idx="4"/>
          </p:nvPr>
        </p:nvSpPr>
        <p:spPr>
          <a:xfrm>
            <a:off x="342756" y="6428752"/>
            <a:ext cx="531628" cy="272085"/>
          </a:xfrm>
          <a:prstGeom prst="rect">
            <a:avLst/>
          </a:prstGeom>
        </p:spPr>
        <p:txBody>
          <a:bodyPr tIns="0" bIns="0" anchor="ctr"/>
          <a:lstStyle>
            <a:lvl1pPr algn="ctr">
              <a:defRPr sz="1000" b="1">
                <a:solidFill>
                  <a:schemeClr val="accent1"/>
                </a:solidFill>
                <a:latin typeface="Calibri" panose="020F0502020204030204" pitchFamily="34" charset="0"/>
              </a:defRPr>
            </a:lvl1pPr>
          </a:lstStyle>
          <a:p>
            <a:pPr>
              <a:defRPr/>
            </a:pPr>
            <a:fld id="{08B78B02-1957-4068-B692-CE3F5FFE3F7B}" type="slidenum">
              <a:rPr lang="en-US" smtClean="0"/>
              <a:pPr>
                <a:defRPr/>
              </a:pPr>
              <a:t>‹#›</a:t>
            </a:fld>
            <a:endParaRPr lang="en-US" dirty="0"/>
          </a:p>
        </p:txBody>
      </p:sp>
    </p:spTree>
    <p:extLst>
      <p:ext uri="{BB962C8B-B14F-4D97-AF65-F5344CB8AC3E}">
        <p14:creationId xmlns:p14="http://schemas.microsoft.com/office/powerpoint/2010/main" val="150177870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4" r:id="rId13"/>
    <p:sldLayoutId id="2147483685" r:id="rId14"/>
  </p:sldLayoutIdLst>
  <p:txStyles>
    <p:titleStyle>
      <a:lvl1pPr algn="l" defTabSz="609585" rtl="0" eaLnBrk="1" latinLnBrk="0" hangingPunct="1">
        <a:spcBef>
          <a:spcPct val="0"/>
        </a:spcBef>
        <a:buNone/>
        <a:defRPr sz="3733" kern="1200">
          <a:solidFill>
            <a:srgbClr val="187ED6"/>
          </a:solidFill>
          <a:latin typeface="Calibri Light"/>
          <a:ea typeface="+mj-ea"/>
          <a:cs typeface="Calibri Light"/>
        </a:defRPr>
      </a:lvl1pPr>
    </p:titleStyle>
    <p:bodyStyle>
      <a:lvl1pPr marL="457189" indent="-457189" algn="l" defTabSz="609585" rtl="0" eaLnBrk="1" latinLnBrk="0" hangingPunct="1">
        <a:spcBef>
          <a:spcPct val="20000"/>
        </a:spcBef>
        <a:buFont typeface="Arial"/>
        <a:buChar char="•"/>
        <a:defRPr sz="4267" b="0" i="0" kern="1200">
          <a:solidFill>
            <a:schemeClr val="tx1"/>
          </a:solidFill>
          <a:latin typeface="Calibri Light"/>
          <a:ea typeface="+mn-ea"/>
          <a:cs typeface="Calibri Light"/>
        </a:defRPr>
      </a:lvl1pPr>
      <a:lvl2pPr marL="990575" indent="-380990" algn="l" defTabSz="609585" rtl="0" eaLnBrk="1" latinLnBrk="0" hangingPunct="1">
        <a:spcBef>
          <a:spcPct val="20000"/>
        </a:spcBef>
        <a:buFont typeface="Arial"/>
        <a:buChar char="–"/>
        <a:defRPr sz="3733" b="0" i="0" kern="1200">
          <a:solidFill>
            <a:schemeClr val="tx1"/>
          </a:solidFill>
          <a:latin typeface="Calibri Light"/>
          <a:ea typeface="+mn-ea"/>
          <a:cs typeface="Calibri Light"/>
        </a:defRPr>
      </a:lvl2pPr>
      <a:lvl3pPr marL="1523962" indent="-304792" algn="l" defTabSz="609585" rtl="0" eaLnBrk="1" latinLnBrk="0" hangingPunct="1">
        <a:spcBef>
          <a:spcPct val="20000"/>
        </a:spcBef>
        <a:buFont typeface="Arial"/>
        <a:buChar char="•"/>
        <a:defRPr sz="3200" b="0" i="0" kern="1200">
          <a:solidFill>
            <a:schemeClr val="tx1"/>
          </a:solidFill>
          <a:latin typeface="Calibri Light"/>
          <a:ea typeface="+mn-ea"/>
          <a:cs typeface="Calibri Light"/>
        </a:defRPr>
      </a:lvl3pPr>
      <a:lvl4pPr marL="2133547" indent="-304792" algn="l" defTabSz="609585" rtl="0" eaLnBrk="1" latinLnBrk="0" hangingPunct="1">
        <a:spcBef>
          <a:spcPct val="20000"/>
        </a:spcBef>
        <a:buFont typeface="Arial"/>
        <a:buChar char="–"/>
        <a:defRPr sz="2667" b="0" i="0" kern="1200">
          <a:solidFill>
            <a:schemeClr val="tx1"/>
          </a:solidFill>
          <a:latin typeface="Calibri Light"/>
          <a:ea typeface="+mn-ea"/>
          <a:cs typeface="Calibri Light"/>
        </a:defRPr>
      </a:lvl4pPr>
      <a:lvl5pPr marL="2743131" indent="-304792" algn="l" defTabSz="609585" rtl="0" eaLnBrk="1" latinLnBrk="0" hangingPunct="1">
        <a:spcBef>
          <a:spcPct val="20000"/>
        </a:spcBef>
        <a:buFont typeface="Arial"/>
        <a:buChar char="»"/>
        <a:defRPr sz="2667" b="0" i="0" kern="1200">
          <a:solidFill>
            <a:schemeClr val="tx1"/>
          </a:solidFill>
          <a:latin typeface="Calibri Light"/>
          <a:ea typeface="+mn-ea"/>
          <a:cs typeface="Calibri 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60">
          <p15:clr>
            <a:srgbClr val="C35EA4"/>
          </p15:clr>
        </p15:guide>
        <p15:guide id="3" pos="3840">
          <p15:clr>
            <a:srgbClr val="F26B43"/>
          </p15:clr>
        </p15:guide>
        <p15:guide id="4" pos="7320">
          <p15:clr>
            <a:srgbClr val="C35EA4"/>
          </p15:clr>
        </p15:guide>
        <p15:guide id="5" orient="horz" pos="528">
          <p15:clr>
            <a:srgbClr val="C35EA4"/>
          </p15:clr>
        </p15:guide>
        <p15:guide id="6" orient="horz" pos="4080">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png"/><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1" Type="http://schemas.openxmlformats.org/officeDocument/2006/relationships/image" Target="../media/image28.png"/><Relationship Id="rId12" Type="http://schemas.openxmlformats.org/officeDocument/2006/relationships/image" Target="../media/image29.png"/><Relationship Id="rId13" Type="http://schemas.openxmlformats.org/officeDocument/2006/relationships/image" Target="../media/image30.png"/><Relationship Id="rId14" Type="http://schemas.openxmlformats.org/officeDocument/2006/relationships/image" Target="../media/image31.png"/><Relationship Id="rId15" Type="http://schemas.openxmlformats.org/officeDocument/2006/relationships/image" Target="../media/image10.png"/><Relationship Id="rId16" Type="http://schemas.openxmlformats.org/officeDocument/2006/relationships/image" Target="../media/image32.png"/><Relationship Id="rId17" Type="http://schemas.openxmlformats.org/officeDocument/2006/relationships/image" Target="../media/image33.png"/><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2.png"/><Relationship Id="rId4" Type="http://schemas.openxmlformats.org/officeDocument/2006/relationships/image" Target="../media/image23.emf"/><Relationship Id="rId5" Type="http://schemas.openxmlformats.org/officeDocument/2006/relationships/image" Target="../media/image24.png"/><Relationship Id="rId6" Type="http://schemas.openxmlformats.org/officeDocument/2006/relationships/image" Target="../media/image20.png"/><Relationship Id="rId7" Type="http://schemas.openxmlformats.org/officeDocument/2006/relationships/image" Target="../media/image19.png"/><Relationship Id="rId8" Type="http://schemas.openxmlformats.org/officeDocument/2006/relationships/image" Target="../media/image25.png"/><Relationship Id="rId9" Type="http://schemas.openxmlformats.org/officeDocument/2006/relationships/image" Target="../media/image26.emf"/><Relationship Id="rId10"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10.png"/><Relationship Id="rId6" Type="http://schemas.openxmlformats.org/officeDocument/2006/relationships/image" Target="../media/image36.pn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10.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36.pn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hyperlink" Target="https://www.cryptzone.com/" TargetMode="External"/><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15.jpeg"/><Relationship Id="rId8" Type="http://schemas.openxmlformats.org/officeDocument/2006/relationships/image" Target="../media/image16.png"/><Relationship Id="rId9" Type="http://schemas.openxmlformats.org/officeDocument/2006/relationships/image" Target="../media/image17.jpeg"/><Relationship Id="rId10" Type="http://schemas.openxmlformats.org/officeDocument/2006/relationships/image" Target="../media/image18.jpe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hyperlink" Target="https://downloads.cloudsecurityalliance.org/initiatives/sdp/SDP_Specification_1.0.pdf" TargetMode="External"/><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04097" y="1622639"/>
            <a:ext cx="7406124" cy="2145549"/>
          </a:xfrm>
        </p:spPr>
        <p:txBody>
          <a:bodyPr/>
          <a:lstStyle/>
          <a:p>
            <a:r>
              <a:rPr lang="en-US" sz="3600" b="1" dirty="0"/>
              <a:t>Deploying Dynamic User Access Controls across Traditional Networks, Cloud, and Virtualized Environments.</a:t>
            </a:r>
            <a:r>
              <a:rPr lang="en-US" sz="3600" dirty="0"/>
              <a:t/>
            </a:r>
            <a:br>
              <a:rPr lang="en-US" sz="3600" dirty="0"/>
            </a:br>
            <a:r>
              <a:rPr lang="en-US" sz="2800" b="1" dirty="0"/>
              <a:t/>
            </a:r>
            <a:br>
              <a:rPr lang="en-US" sz="2800" b="1" dirty="0"/>
            </a:br>
            <a:r>
              <a:rPr lang="en-US" sz="2400" b="1" dirty="0" smtClean="0"/>
              <a:t>Leo Taddeo, CSO, Cryptzone</a:t>
            </a:r>
            <a:endParaRPr lang="en-US" sz="2800" dirty="0"/>
          </a:p>
        </p:txBody>
      </p:sp>
      <p:sp>
        <p:nvSpPr>
          <p:cNvPr id="3" name="Rectangle 5"/>
          <p:cNvSpPr txBox="1">
            <a:spLocks noChangeArrowheads="1"/>
          </p:cNvSpPr>
          <p:nvPr/>
        </p:nvSpPr>
        <p:spPr>
          <a:xfrm>
            <a:off x="468086" y="1960400"/>
            <a:ext cx="2928257" cy="1470025"/>
          </a:xfrm>
          <a:prstGeom prst="rect">
            <a:avLst/>
          </a:prstGeom>
          <a:solidFill>
            <a:schemeClr val="bg1"/>
          </a:solidFill>
          <a:extLst>
            <a:ext uri="{91240B29-F687-4f45-9708-019B960494DF}">
              <a14:hiddenLine xmlns:a14="http://schemas.microsoft.com/office/drawing/2010/main" w="9525" algn="ctr">
                <a:solidFill>
                  <a:schemeClr val="tx1"/>
                </a:solidFill>
                <a:miter lim="800000"/>
                <a:headEnd/>
                <a:tailEnd/>
              </a14:hiddenLine>
            </a:ext>
          </a:extLst>
        </p:spPr>
        <p:txBody>
          <a:bodyPr lIns="91440" rIns="0" bIns="0" anchor="t" anchorCtr="0">
            <a:noAutofit/>
          </a:bodyPr>
          <a:lstStyle>
            <a:lvl1pPr algn="ctr" defTabSz="609585" rtl="0" eaLnBrk="1" latinLnBrk="0" hangingPunct="1">
              <a:lnSpc>
                <a:spcPct val="85000"/>
              </a:lnSpc>
              <a:spcBef>
                <a:spcPct val="20000"/>
              </a:spcBef>
              <a:buNone/>
              <a:defRPr sz="4400" b="1" i="0" kern="1200" baseline="0">
                <a:solidFill>
                  <a:schemeClr val="bg1">
                    <a:lumMod val="50000"/>
                  </a:schemeClr>
                </a:solidFill>
                <a:latin typeface="+mj-lt"/>
                <a:ea typeface="+mj-ea"/>
                <a:cs typeface="Calibri" panose="020F0502020204030204" pitchFamily="34" charset="0"/>
              </a:defRPr>
            </a:lvl1pPr>
          </a:lstStyle>
          <a:p>
            <a:r>
              <a:rPr lang="en-US" dirty="0" err="1" smtClean="0"/>
              <a:t>Infosecurity</a:t>
            </a:r>
            <a:r>
              <a:rPr lang="en-US" dirty="0" smtClean="0"/>
              <a:t> Magazine Conference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16" y="104839"/>
            <a:ext cx="2641568" cy="1003938"/>
          </a:xfrm>
          <a:prstGeom prst="rect">
            <a:avLst/>
          </a:prstGeom>
          <a:effectLst>
            <a:softEdge rad="50800"/>
          </a:effectLst>
        </p:spPr>
      </p:pic>
    </p:spTree>
    <p:extLst>
      <p:ext uri="{BB962C8B-B14F-4D97-AF65-F5344CB8AC3E}">
        <p14:creationId xmlns:p14="http://schemas.microsoft.com/office/powerpoint/2010/main" val="18870239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Identity Centric Network Security</a:t>
            </a:r>
          </a:p>
        </p:txBody>
      </p:sp>
      <p:sp>
        <p:nvSpPr>
          <p:cNvPr id="3" name="Slide Number Placeholder 2"/>
          <p:cNvSpPr>
            <a:spLocks noGrp="1"/>
          </p:cNvSpPr>
          <p:nvPr>
            <p:ph type="sldNum" sz="quarter" idx="4"/>
          </p:nvPr>
        </p:nvSpPr>
        <p:spPr/>
        <p:txBody>
          <a:bodyPr/>
          <a:lstStyle/>
          <a:p>
            <a:pPr>
              <a:defRPr/>
            </a:pPr>
            <a:fld id="{08B78B02-1957-4068-B692-CE3F5FFE3F7B}" type="slidenum">
              <a:rPr lang="en-US" smtClean="0"/>
              <a:pPr>
                <a:defRPr/>
              </a:pPr>
              <a:t>10</a:t>
            </a:fld>
            <a:endParaRPr lang="en-US" dirty="0"/>
          </a:p>
        </p:txBody>
      </p:sp>
      <p:sp>
        <p:nvSpPr>
          <p:cNvPr id="4" name="Freeform 5"/>
          <p:cNvSpPr>
            <a:spLocks/>
          </p:cNvSpPr>
          <p:nvPr/>
        </p:nvSpPr>
        <p:spPr bwMode="auto">
          <a:xfrm>
            <a:off x="9481957" y="2822001"/>
            <a:ext cx="2049910" cy="1244347"/>
          </a:xfrm>
          <a:custGeom>
            <a:avLst/>
            <a:gdLst>
              <a:gd name="T0" fmla="*/ 1699 w 4031"/>
              <a:gd name="T1" fmla="*/ 2211 h 2446"/>
              <a:gd name="T2" fmla="*/ 1699 w 4031"/>
              <a:gd name="T3" fmla="*/ 2211 h 2446"/>
              <a:gd name="T4" fmla="*/ 1765 w 4031"/>
              <a:gd name="T5" fmla="*/ 2263 h 2446"/>
              <a:gd name="T6" fmla="*/ 2289 w 4031"/>
              <a:gd name="T7" fmla="*/ 2446 h 2446"/>
              <a:gd name="T8" fmla="*/ 2873 w 4031"/>
              <a:gd name="T9" fmla="*/ 2196 h 2446"/>
              <a:gd name="T10" fmla="*/ 2901 w 4031"/>
              <a:gd name="T11" fmla="*/ 2170 h 2446"/>
              <a:gd name="T12" fmla="*/ 3664 w 4031"/>
              <a:gd name="T13" fmla="*/ 2171 h 2446"/>
              <a:gd name="T14" fmla="*/ 4031 w 4031"/>
              <a:gd name="T15" fmla="*/ 1763 h 2446"/>
              <a:gd name="T16" fmla="*/ 3689 w 4031"/>
              <a:gd name="T17" fmla="*/ 1361 h 2446"/>
              <a:gd name="T18" fmla="*/ 3619 w 4031"/>
              <a:gd name="T19" fmla="*/ 1350 h 2446"/>
              <a:gd name="T20" fmla="*/ 3609 w 4031"/>
              <a:gd name="T21" fmla="*/ 1281 h 2446"/>
              <a:gd name="T22" fmla="*/ 2999 w 4031"/>
              <a:gd name="T23" fmla="*/ 758 h 2446"/>
              <a:gd name="T24" fmla="*/ 2905 w 4031"/>
              <a:gd name="T25" fmla="*/ 760 h 2446"/>
              <a:gd name="T26" fmla="*/ 2892 w 4031"/>
              <a:gd name="T27" fmla="*/ 677 h 2446"/>
              <a:gd name="T28" fmla="*/ 2096 w 4031"/>
              <a:gd name="T29" fmla="*/ 0 h 2446"/>
              <a:gd name="T30" fmla="*/ 1402 w 4031"/>
              <a:gd name="T31" fmla="*/ 397 h 2446"/>
              <a:gd name="T32" fmla="*/ 1365 w 4031"/>
              <a:gd name="T33" fmla="*/ 458 h 2446"/>
              <a:gd name="T34" fmla="*/ 1296 w 4031"/>
              <a:gd name="T35" fmla="*/ 441 h 2446"/>
              <a:gd name="T36" fmla="*/ 1145 w 4031"/>
              <a:gd name="T37" fmla="*/ 422 h 2446"/>
              <a:gd name="T38" fmla="*/ 553 w 4031"/>
              <a:gd name="T39" fmla="*/ 865 h 2446"/>
              <a:gd name="T40" fmla="*/ 539 w 4031"/>
              <a:gd name="T41" fmla="*/ 916 h 2446"/>
              <a:gd name="T42" fmla="*/ 488 w 4031"/>
              <a:gd name="T43" fmla="*/ 931 h 2446"/>
              <a:gd name="T44" fmla="*/ 0 w 4031"/>
              <a:gd name="T45" fmla="*/ 1582 h 2446"/>
              <a:gd name="T46" fmla="*/ 679 w 4031"/>
              <a:gd name="T47" fmla="*/ 2261 h 2446"/>
              <a:gd name="T48" fmla="*/ 856 w 4031"/>
              <a:gd name="T49" fmla="*/ 2237 h 2446"/>
              <a:gd name="T50" fmla="*/ 910 w 4031"/>
              <a:gd name="T51" fmla="*/ 2223 h 2446"/>
              <a:gd name="T52" fmla="*/ 949 w 4031"/>
              <a:gd name="T53" fmla="*/ 2262 h 2446"/>
              <a:gd name="T54" fmla="*/ 1297 w 4031"/>
              <a:gd name="T55" fmla="*/ 2405 h 2446"/>
              <a:gd name="T56" fmla="*/ 1639 w 4031"/>
              <a:gd name="T57" fmla="*/ 2269 h 2446"/>
              <a:gd name="T58" fmla="*/ 1699 w 4031"/>
              <a:gd name="T59" fmla="*/ 2211 h 2446"/>
              <a:gd name="T60" fmla="*/ 1699 w 4031"/>
              <a:gd name="T61" fmla="*/ 2211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31" h="2446">
                <a:moveTo>
                  <a:pt x="1699" y="2211"/>
                </a:moveTo>
                <a:lnTo>
                  <a:pt x="1699" y="2211"/>
                </a:lnTo>
                <a:lnTo>
                  <a:pt x="1765" y="2263"/>
                </a:lnTo>
                <a:cubicBezTo>
                  <a:pt x="1876" y="2351"/>
                  <a:pt x="2071" y="2446"/>
                  <a:pt x="2289" y="2446"/>
                </a:cubicBezTo>
                <a:cubicBezTo>
                  <a:pt x="2498" y="2446"/>
                  <a:pt x="2695" y="2362"/>
                  <a:pt x="2873" y="2196"/>
                </a:cubicBezTo>
                <a:lnTo>
                  <a:pt x="2901" y="2170"/>
                </a:lnTo>
                <a:lnTo>
                  <a:pt x="3664" y="2171"/>
                </a:lnTo>
                <a:cubicBezTo>
                  <a:pt x="3871" y="2154"/>
                  <a:pt x="4031" y="1975"/>
                  <a:pt x="4031" y="1763"/>
                </a:cubicBezTo>
                <a:cubicBezTo>
                  <a:pt x="4031" y="1562"/>
                  <a:pt x="3887" y="1393"/>
                  <a:pt x="3689" y="1361"/>
                </a:cubicBezTo>
                <a:lnTo>
                  <a:pt x="3619" y="1350"/>
                </a:lnTo>
                <a:lnTo>
                  <a:pt x="3609" y="1281"/>
                </a:lnTo>
                <a:cubicBezTo>
                  <a:pt x="3563" y="983"/>
                  <a:pt x="3301" y="758"/>
                  <a:pt x="2999" y="758"/>
                </a:cubicBezTo>
                <a:lnTo>
                  <a:pt x="2905" y="760"/>
                </a:lnTo>
                <a:lnTo>
                  <a:pt x="2892" y="677"/>
                </a:lnTo>
                <a:cubicBezTo>
                  <a:pt x="2829" y="285"/>
                  <a:pt x="2494" y="0"/>
                  <a:pt x="2096" y="0"/>
                </a:cubicBezTo>
                <a:cubicBezTo>
                  <a:pt x="1813" y="0"/>
                  <a:pt x="1547" y="152"/>
                  <a:pt x="1402" y="397"/>
                </a:cubicBezTo>
                <a:lnTo>
                  <a:pt x="1365" y="458"/>
                </a:lnTo>
                <a:lnTo>
                  <a:pt x="1296" y="441"/>
                </a:lnTo>
                <a:cubicBezTo>
                  <a:pt x="1246" y="429"/>
                  <a:pt x="1196" y="422"/>
                  <a:pt x="1145" y="422"/>
                </a:cubicBezTo>
                <a:cubicBezTo>
                  <a:pt x="873" y="422"/>
                  <a:pt x="630" y="604"/>
                  <a:pt x="553" y="865"/>
                </a:cubicBezTo>
                <a:lnTo>
                  <a:pt x="539" y="916"/>
                </a:lnTo>
                <a:lnTo>
                  <a:pt x="488" y="931"/>
                </a:lnTo>
                <a:cubicBezTo>
                  <a:pt x="201" y="1015"/>
                  <a:pt x="0" y="1282"/>
                  <a:pt x="0" y="1582"/>
                </a:cubicBezTo>
                <a:cubicBezTo>
                  <a:pt x="0" y="1956"/>
                  <a:pt x="305" y="2261"/>
                  <a:pt x="679" y="2261"/>
                </a:cubicBezTo>
                <a:cubicBezTo>
                  <a:pt x="739" y="2261"/>
                  <a:pt x="798" y="2253"/>
                  <a:pt x="856" y="2237"/>
                </a:cubicBezTo>
                <a:lnTo>
                  <a:pt x="910" y="2223"/>
                </a:lnTo>
                <a:lnTo>
                  <a:pt x="949" y="2262"/>
                </a:lnTo>
                <a:cubicBezTo>
                  <a:pt x="1043" y="2354"/>
                  <a:pt x="1166" y="2405"/>
                  <a:pt x="1297" y="2405"/>
                </a:cubicBezTo>
                <a:cubicBezTo>
                  <a:pt x="1425" y="2405"/>
                  <a:pt x="1546" y="2356"/>
                  <a:pt x="1639" y="2269"/>
                </a:cubicBezTo>
                <a:lnTo>
                  <a:pt x="1699" y="2211"/>
                </a:lnTo>
                <a:lnTo>
                  <a:pt x="1699" y="2211"/>
                </a:lnTo>
                <a:close/>
              </a:path>
            </a:pathLst>
          </a:custGeom>
          <a:noFill/>
          <a:ln w="57150" cap="flat">
            <a:solidFill>
              <a:srgbClr val="9B9B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63A36"/>
              </a:solidFill>
              <a:effectLst/>
              <a:uLnTx/>
              <a:uFillTx/>
            </a:endParaRPr>
          </a:p>
        </p:txBody>
      </p:sp>
      <p:sp>
        <p:nvSpPr>
          <p:cNvPr id="5" name="TextBox 4"/>
          <p:cNvSpPr txBox="1"/>
          <p:nvPr/>
        </p:nvSpPr>
        <p:spPr>
          <a:xfrm>
            <a:off x="10136640" y="3540928"/>
            <a:ext cx="885634" cy="286232"/>
          </a:xfrm>
          <a:prstGeom prst="rect">
            <a:avLst/>
          </a:prstGeom>
          <a:noFill/>
        </p:spPr>
        <p:txBody>
          <a:bodyPr wrap="square" rtlCol="0">
            <a:spAutoFit/>
          </a:bodyPr>
          <a:lstStyle/>
          <a:p>
            <a:pPr algn="ctr">
              <a:lnSpc>
                <a:spcPct val="90000"/>
              </a:lnSpc>
              <a:spcAft>
                <a:spcPts val="600"/>
              </a:spcAft>
              <a:defRPr/>
            </a:pPr>
            <a:r>
              <a:rPr lang="en-US" sz="1400" b="1" kern="0" dirty="0">
                <a:solidFill>
                  <a:srgbClr val="363A36"/>
                </a:solidFill>
                <a:latin typeface="Calibri Light" panose="020F0302020204030204" pitchFamily="34" charset="0"/>
              </a:rPr>
              <a:t>Instance</a:t>
            </a:r>
          </a:p>
        </p:txBody>
      </p:sp>
      <p:sp>
        <p:nvSpPr>
          <p:cNvPr id="6" name="Rectangle 5"/>
          <p:cNvSpPr/>
          <p:nvPr/>
        </p:nvSpPr>
        <p:spPr>
          <a:xfrm>
            <a:off x="9797396" y="2043547"/>
            <a:ext cx="1380772" cy="456218"/>
          </a:xfrm>
          <a:prstGeom prst="rect">
            <a:avLst/>
          </a:prstGeom>
          <a:solidFill>
            <a:srgbClr val="007EE5"/>
          </a:solidFill>
          <a:ln w="9525"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alibri Light" panose="020F0302020204030204" pitchFamily="34" charset="0"/>
                <a:ea typeface="+mn-ea"/>
                <a:cs typeface="+mn-cs"/>
              </a:rPr>
              <a:t>Policies</a:t>
            </a:r>
          </a:p>
        </p:txBody>
      </p:sp>
      <p:sp>
        <p:nvSpPr>
          <p:cNvPr id="7" name="TextBox 6"/>
          <p:cNvSpPr txBox="1"/>
          <p:nvPr/>
        </p:nvSpPr>
        <p:spPr>
          <a:xfrm>
            <a:off x="8230278" y="1219679"/>
            <a:ext cx="1724639" cy="341632"/>
          </a:xfrm>
          <a:prstGeom prst="rect">
            <a:avLst/>
          </a:prstGeom>
          <a:noFill/>
        </p:spPr>
        <p:txBody>
          <a:bodyPr wrap="none" rtlCol="0">
            <a:spAutoFit/>
          </a:bodyPr>
          <a:lstStyle/>
          <a:p>
            <a:pPr>
              <a:lnSpc>
                <a:spcPct val="90000"/>
              </a:lnSpc>
              <a:spcAft>
                <a:spcPts val="600"/>
              </a:spcAft>
            </a:pPr>
            <a:r>
              <a:rPr lang="en-US" dirty="0">
                <a:solidFill>
                  <a:srgbClr val="363A36"/>
                </a:solidFill>
                <a:latin typeface="Calibri Light" panose="020F0302020204030204" pitchFamily="34" charset="0"/>
              </a:rPr>
              <a:t>Identity Provider</a:t>
            </a:r>
          </a:p>
        </p:txBody>
      </p:sp>
      <p:sp>
        <p:nvSpPr>
          <p:cNvPr id="8" name="TextBox 7"/>
          <p:cNvSpPr txBox="1"/>
          <p:nvPr/>
        </p:nvSpPr>
        <p:spPr>
          <a:xfrm>
            <a:off x="481240" y="1303298"/>
            <a:ext cx="6945794" cy="4428905"/>
          </a:xfrm>
          <a:prstGeom prst="rect">
            <a:avLst/>
          </a:prstGeom>
          <a:noFill/>
        </p:spPr>
        <p:txBody>
          <a:bodyPr wrap="square" rtlCol="0">
            <a:spAutoFit/>
          </a:bodyPr>
          <a:lstStyle/>
          <a:p>
            <a:pPr marL="285750" marR="0" lvl="0" indent="-28575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1" i="0" u="none" strike="noStrike" kern="0" cap="none" spc="0" normalizeH="0" baseline="0" noProof="0" dirty="0">
                <a:ln>
                  <a:noFill/>
                </a:ln>
                <a:solidFill>
                  <a:schemeClr val="tx2"/>
                </a:solidFill>
                <a:effectLst/>
                <a:uLnTx/>
                <a:uFillTx/>
              </a:rPr>
              <a:t>Network access can now be set by policies that are driven by</a:t>
            </a:r>
          </a:p>
          <a:p>
            <a:pPr marL="742950" marR="0" lvl="1" indent="-28575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chemeClr val="tx2"/>
                </a:solidFill>
                <a:effectLst/>
                <a:uLnTx/>
                <a:uFillTx/>
              </a:rPr>
              <a:t>Identity</a:t>
            </a:r>
          </a:p>
          <a:p>
            <a:pPr marL="742950" marR="0" lvl="1" indent="-28575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chemeClr val="tx2"/>
                </a:solidFill>
                <a:effectLst/>
                <a:uLnTx/>
                <a:uFillTx/>
              </a:rPr>
              <a:t>User and Device Context</a:t>
            </a:r>
          </a:p>
          <a:p>
            <a:pPr marL="742950" marR="0" lvl="1" indent="-28575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chemeClr val="tx2"/>
                </a:solidFill>
                <a:effectLst/>
                <a:uLnTx/>
                <a:uFillTx/>
              </a:rPr>
              <a:t>Instance and Cloud Context</a:t>
            </a:r>
          </a:p>
          <a:p>
            <a:pPr marL="742950" marR="0" lvl="1" indent="-28575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chemeClr val="tx2"/>
                </a:solidFill>
                <a:effectLst/>
                <a:uLnTx/>
                <a:uFillTx/>
              </a:rPr>
              <a:t>External Context</a:t>
            </a:r>
          </a:p>
          <a:p>
            <a:pPr marL="285750" marR="0" lvl="0" indent="-28575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1" i="0" u="none" strike="noStrike" kern="0" cap="none" spc="0" normalizeH="0" baseline="0" noProof="0" dirty="0">
                <a:ln>
                  <a:noFill/>
                </a:ln>
                <a:solidFill>
                  <a:schemeClr val="tx2"/>
                </a:solidFill>
                <a:effectLst/>
                <a:uLnTx/>
                <a:uFillTx/>
              </a:rPr>
              <a:t>Entitlements get translated into per-user IP access rules</a:t>
            </a:r>
          </a:p>
          <a:p>
            <a:pPr marL="742950" marR="0" lvl="1" indent="-28575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chemeClr val="tx2"/>
                </a:solidFill>
                <a:effectLst/>
                <a:uLnTx/>
                <a:uFillTx/>
              </a:rPr>
              <a:t>No more IP source and destinations needed in Cloud native networks!</a:t>
            </a:r>
          </a:p>
          <a:p>
            <a:pPr marL="285750" marR="0" lvl="0" indent="-28575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1" i="0" u="none" strike="noStrike" kern="0" cap="none" spc="0" normalizeH="0" baseline="0" noProof="0" dirty="0">
                <a:ln>
                  <a:noFill/>
                </a:ln>
                <a:solidFill>
                  <a:schemeClr val="tx2"/>
                </a:solidFill>
                <a:effectLst/>
                <a:uLnTx/>
                <a:uFillTx/>
              </a:rPr>
              <a:t>Policies and Identities span on-premises and Cloud</a:t>
            </a:r>
          </a:p>
          <a:p>
            <a:pPr marL="742950" marR="0" lvl="1" indent="-28575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chemeClr val="tx2"/>
                </a:solidFill>
                <a:effectLst/>
                <a:uLnTx/>
                <a:uFillTx/>
              </a:rPr>
              <a:t>Consistent approach enables faster transition to Cloud</a:t>
            </a:r>
          </a:p>
          <a:p>
            <a:pPr marL="742950" marR="0" lvl="1" indent="-28575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chemeClr val="tx2"/>
                </a:solidFill>
                <a:effectLst/>
                <a:uLnTx/>
                <a:uFillTx/>
              </a:rPr>
              <a:t>Simpler security operations</a:t>
            </a:r>
          </a:p>
          <a:p>
            <a:pPr marL="742950" marR="0" lvl="1" indent="-28575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chemeClr val="tx2"/>
                </a:solidFill>
                <a:effectLst/>
                <a:uLnTx/>
                <a:uFillTx/>
              </a:rPr>
              <a:t>Easier and more detailed compliance reporting</a:t>
            </a:r>
          </a:p>
          <a:p>
            <a:pPr marL="742950" marR="0" lvl="1" indent="-28575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2000" kern="0" dirty="0">
                <a:solidFill>
                  <a:schemeClr val="tx2"/>
                </a:solidFill>
              </a:rPr>
              <a:t>No overentitled networks!</a:t>
            </a:r>
            <a:endParaRPr kumimoji="0" lang="en-US" sz="2000" b="0" i="0" u="none" strike="noStrike" kern="0" cap="none" spc="0" normalizeH="0" baseline="0" noProof="0" dirty="0">
              <a:ln>
                <a:noFill/>
              </a:ln>
              <a:solidFill>
                <a:schemeClr val="tx2"/>
              </a:solidFill>
              <a:effectLst/>
              <a:uLnTx/>
              <a:uFillTx/>
            </a:endParaRPr>
          </a:p>
        </p:txBody>
      </p:sp>
      <p:sp>
        <p:nvSpPr>
          <p:cNvPr id="9" name="Rectangle 8"/>
          <p:cNvSpPr/>
          <p:nvPr/>
        </p:nvSpPr>
        <p:spPr>
          <a:xfrm>
            <a:off x="8983101" y="4736303"/>
            <a:ext cx="3009362" cy="742224"/>
          </a:xfrm>
          <a:prstGeom prst="rect">
            <a:avLst/>
          </a:prstGeom>
          <a:solidFill>
            <a:srgbClr val="F89C00"/>
          </a:solidFill>
          <a:ln w="9525"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Calibri Light" panose="020F0302020204030204" pitchFamily="34" charset="0"/>
                <a:ea typeface="+mn-ea"/>
                <a:cs typeface="+mn-cs"/>
              </a:rPr>
              <a:t>Individualized and Dynamic</a:t>
            </a:r>
            <a:br>
              <a:rPr kumimoji="0" lang="en-US" sz="1800" b="1" i="0" u="none" strike="noStrike" kern="0" cap="none" spc="0" normalizeH="0" baseline="0" noProof="0" dirty="0">
                <a:ln>
                  <a:noFill/>
                </a:ln>
                <a:solidFill>
                  <a:srgbClr val="FFFFFF"/>
                </a:solidFill>
                <a:effectLst/>
                <a:uLnTx/>
                <a:uFillTx/>
                <a:latin typeface="Calibri Light" panose="020F0302020204030204" pitchFamily="34" charset="0"/>
                <a:ea typeface="+mn-ea"/>
                <a:cs typeface="+mn-cs"/>
              </a:rPr>
            </a:br>
            <a:r>
              <a:rPr kumimoji="0" lang="en-US" sz="1800" b="1" i="0" u="none" strike="noStrike" kern="0" cap="none" spc="0" normalizeH="0" baseline="0" noProof="0" dirty="0">
                <a:ln>
                  <a:noFill/>
                </a:ln>
                <a:solidFill>
                  <a:srgbClr val="FFFFFF"/>
                </a:solidFill>
                <a:effectLst/>
                <a:uLnTx/>
                <a:uFillTx/>
                <a:latin typeface="Calibri Light" panose="020F0302020204030204" pitchFamily="34" charset="0"/>
                <a:ea typeface="+mn-ea"/>
                <a:cs typeface="+mn-cs"/>
              </a:rPr>
              <a:t>Network Access Rules</a:t>
            </a:r>
          </a:p>
        </p:txBody>
      </p:sp>
      <p:cxnSp>
        <p:nvCxnSpPr>
          <p:cNvPr id="10" name="Straight Arrow Connector 9"/>
          <p:cNvCxnSpPr/>
          <p:nvPr/>
        </p:nvCxnSpPr>
        <p:spPr>
          <a:xfrm>
            <a:off x="10487782" y="4061343"/>
            <a:ext cx="0" cy="620316"/>
          </a:xfrm>
          <a:prstGeom prst="straightConnector1">
            <a:avLst/>
          </a:prstGeom>
          <a:noFill/>
          <a:ln w="25400" cap="flat" cmpd="sng" algn="ctr">
            <a:solidFill>
              <a:srgbClr val="F89C00"/>
            </a:solidFill>
            <a:prstDash val="solid"/>
            <a:tailEnd type="triangle" w="lg" len="lg"/>
          </a:ln>
          <a:effectLst/>
        </p:spPr>
      </p:cxnSp>
      <p:sp>
        <p:nvSpPr>
          <p:cNvPr id="11" name="Curved Down Arrow 10"/>
          <p:cNvSpPr/>
          <p:nvPr/>
        </p:nvSpPr>
        <p:spPr>
          <a:xfrm>
            <a:off x="8218695" y="2763616"/>
            <a:ext cx="2039255" cy="609570"/>
          </a:xfrm>
          <a:prstGeom prst="curvedDownArrow">
            <a:avLst/>
          </a:prstGeom>
          <a:solidFill>
            <a:srgbClr val="007EE5"/>
          </a:solidFill>
          <a:ln w="9525"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600"/>
              </a:spcAft>
              <a:buClrTx/>
              <a:buSzTx/>
              <a:buFontTx/>
              <a:buNone/>
              <a:tabLst/>
              <a:defRPr/>
            </a:pPr>
            <a:endParaRPr kumimoji="0" lang="en-US" sz="1800" b="0" i="0" u="none" strike="noStrike" kern="0" cap="none" spc="0" normalizeH="0" baseline="0" noProof="0" dirty="0">
              <a:ln>
                <a:noFill/>
              </a:ln>
              <a:solidFill>
                <a:srgbClr val="363A36"/>
              </a:solidFill>
              <a:effectLst/>
              <a:uLnTx/>
              <a:uFillTx/>
              <a:latin typeface="Calibri Light" panose="020F0302020204030204" pitchFamily="34" charset="0"/>
              <a:ea typeface="+mn-ea"/>
              <a:cs typeface="+mn-cs"/>
            </a:endParaRPr>
          </a:p>
        </p:txBody>
      </p:sp>
      <p:grpSp>
        <p:nvGrpSpPr>
          <p:cNvPr id="12" name="Group 11"/>
          <p:cNvGrpSpPr/>
          <p:nvPr/>
        </p:nvGrpSpPr>
        <p:grpSpPr>
          <a:xfrm>
            <a:off x="9936314" y="1173476"/>
            <a:ext cx="986737" cy="406475"/>
            <a:chOff x="5233134" y="1206850"/>
            <a:chExt cx="1006399" cy="414574"/>
          </a:xfrm>
        </p:grpSpPr>
        <p:sp>
          <p:nvSpPr>
            <p:cNvPr id="13" name="Freeform 22"/>
            <p:cNvSpPr>
              <a:spLocks noEditPoints="1"/>
            </p:cNvSpPr>
            <p:nvPr/>
          </p:nvSpPr>
          <p:spPr bwMode="auto">
            <a:xfrm>
              <a:off x="5823912" y="1206850"/>
              <a:ext cx="415621" cy="383959"/>
            </a:xfrm>
            <a:custGeom>
              <a:avLst/>
              <a:gdLst>
                <a:gd name="T0" fmla="*/ 175 w 199"/>
                <a:gd name="T1" fmla="*/ 143 h 184"/>
                <a:gd name="T2" fmla="*/ 159 w 199"/>
                <a:gd name="T3" fmla="*/ 139 h 184"/>
                <a:gd name="T4" fmla="*/ 139 w 199"/>
                <a:gd name="T5" fmla="*/ 132 h 184"/>
                <a:gd name="T6" fmla="*/ 127 w 199"/>
                <a:gd name="T7" fmla="*/ 120 h 184"/>
                <a:gd name="T8" fmla="*/ 128 w 199"/>
                <a:gd name="T9" fmla="*/ 110 h 184"/>
                <a:gd name="T10" fmla="*/ 149 w 199"/>
                <a:gd name="T11" fmla="*/ 62 h 184"/>
                <a:gd name="T12" fmla="*/ 144 w 199"/>
                <a:gd name="T13" fmla="*/ 46 h 184"/>
                <a:gd name="T14" fmla="*/ 99 w 199"/>
                <a:gd name="T15" fmla="*/ 0 h 184"/>
                <a:gd name="T16" fmla="*/ 54 w 199"/>
                <a:gd name="T17" fmla="*/ 40 h 184"/>
                <a:gd name="T18" fmla="*/ 56 w 199"/>
                <a:gd name="T19" fmla="*/ 53 h 184"/>
                <a:gd name="T20" fmla="*/ 58 w 199"/>
                <a:gd name="T21" fmla="*/ 77 h 184"/>
                <a:gd name="T22" fmla="*/ 73 w 199"/>
                <a:gd name="T23" fmla="*/ 111 h 184"/>
                <a:gd name="T24" fmla="*/ 64 w 199"/>
                <a:gd name="T25" fmla="*/ 123 h 184"/>
                <a:gd name="T26" fmla="*/ 23 w 199"/>
                <a:gd name="T27" fmla="*/ 143 h 184"/>
                <a:gd name="T28" fmla="*/ 13 w 199"/>
                <a:gd name="T29" fmla="*/ 177 h 184"/>
                <a:gd name="T30" fmla="*/ 156 w 199"/>
                <a:gd name="T31" fmla="*/ 181 h 184"/>
                <a:gd name="T32" fmla="*/ 185 w 199"/>
                <a:gd name="T33" fmla="*/ 177 h 184"/>
                <a:gd name="T34" fmla="*/ 186 w 199"/>
                <a:gd name="T35" fmla="*/ 177 h 184"/>
                <a:gd name="T36" fmla="*/ 199 w 199"/>
                <a:gd name="T37" fmla="*/ 168 h 184"/>
                <a:gd name="T38" fmla="*/ 143 w 199"/>
                <a:gd name="T39" fmla="*/ 55 h 184"/>
                <a:gd name="T40" fmla="*/ 147 w 199"/>
                <a:gd name="T41" fmla="*/ 62 h 184"/>
                <a:gd name="T42" fmla="*/ 143 w 199"/>
                <a:gd name="T43" fmla="*/ 55 h 184"/>
                <a:gd name="T44" fmla="*/ 54 w 199"/>
                <a:gd name="T45" fmla="*/ 57 h 184"/>
                <a:gd name="T46" fmla="*/ 58 w 199"/>
                <a:gd name="T47" fmla="*/ 74 h 184"/>
                <a:gd name="T48" fmla="*/ 71 w 199"/>
                <a:gd name="T49" fmla="*/ 95 h 184"/>
                <a:gd name="T50" fmla="*/ 64 w 199"/>
                <a:gd name="T51" fmla="*/ 62 h 184"/>
                <a:gd name="T52" fmla="*/ 69 w 199"/>
                <a:gd name="T53" fmla="*/ 44 h 184"/>
                <a:gd name="T54" fmla="*/ 99 w 199"/>
                <a:gd name="T55" fmla="*/ 43 h 184"/>
                <a:gd name="T56" fmla="*/ 135 w 199"/>
                <a:gd name="T57" fmla="*/ 62 h 184"/>
                <a:gd name="T58" fmla="*/ 127 w 199"/>
                <a:gd name="T59" fmla="*/ 95 h 184"/>
                <a:gd name="T60" fmla="*/ 117 w 199"/>
                <a:gd name="T61" fmla="*/ 94 h 184"/>
                <a:gd name="T62" fmla="*/ 82 w 199"/>
                <a:gd name="T63" fmla="*/ 94 h 184"/>
                <a:gd name="T64" fmla="*/ 71 w 199"/>
                <a:gd name="T65" fmla="*/ 95 h 184"/>
                <a:gd name="T66" fmla="*/ 108 w 199"/>
                <a:gd name="T67" fmla="*/ 105 h 184"/>
                <a:gd name="T68" fmla="*/ 91 w 199"/>
                <a:gd name="T69" fmla="*/ 105 h 184"/>
                <a:gd name="T70" fmla="*/ 89 w 199"/>
                <a:gd name="T71" fmla="*/ 101 h 184"/>
                <a:gd name="T72" fmla="*/ 111 w 199"/>
                <a:gd name="T73" fmla="*/ 102 h 184"/>
                <a:gd name="T74" fmla="*/ 75 w 199"/>
                <a:gd name="T75" fmla="*/ 114 h 184"/>
                <a:gd name="T76" fmla="*/ 100 w 199"/>
                <a:gd name="T77" fmla="*/ 125 h 184"/>
                <a:gd name="T78" fmla="*/ 126 w 199"/>
                <a:gd name="T79" fmla="*/ 12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9" h="184">
                  <a:moveTo>
                    <a:pt x="178" y="143"/>
                  </a:moveTo>
                  <a:cubicBezTo>
                    <a:pt x="177" y="143"/>
                    <a:pt x="176" y="143"/>
                    <a:pt x="175" y="143"/>
                  </a:cubicBezTo>
                  <a:cubicBezTo>
                    <a:pt x="169" y="142"/>
                    <a:pt x="164" y="141"/>
                    <a:pt x="159" y="139"/>
                  </a:cubicBezTo>
                  <a:cubicBezTo>
                    <a:pt x="159" y="139"/>
                    <a:pt x="159" y="139"/>
                    <a:pt x="159" y="139"/>
                  </a:cubicBezTo>
                  <a:cubicBezTo>
                    <a:pt x="158" y="139"/>
                    <a:pt x="158" y="139"/>
                    <a:pt x="157" y="139"/>
                  </a:cubicBezTo>
                  <a:cubicBezTo>
                    <a:pt x="151" y="137"/>
                    <a:pt x="145" y="135"/>
                    <a:pt x="139" y="132"/>
                  </a:cubicBezTo>
                  <a:cubicBezTo>
                    <a:pt x="137" y="128"/>
                    <a:pt x="136" y="125"/>
                    <a:pt x="135" y="123"/>
                  </a:cubicBezTo>
                  <a:cubicBezTo>
                    <a:pt x="133" y="121"/>
                    <a:pt x="130" y="120"/>
                    <a:pt x="127" y="120"/>
                  </a:cubicBezTo>
                  <a:cubicBezTo>
                    <a:pt x="126" y="117"/>
                    <a:pt x="126" y="115"/>
                    <a:pt x="126" y="112"/>
                  </a:cubicBezTo>
                  <a:cubicBezTo>
                    <a:pt x="127" y="111"/>
                    <a:pt x="127" y="110"/>
                    <a:pt x="128" y="110"/>
                  </a:cubicBezTo>
                  <a:cubicBezTo>
                    <a:pt x="138" y="98"/>
                    <a:pt x="140" y="88"/>
                    <a:pt x="140" y="77"/>
                  </a:cubicBezTo>
                  <a:cubicBezTo>
                    <a:pt x="146" y="73"/>
                    <a:pt x="149" y="67"/>
                    <a:pt x="149" y="62"/>
                  </a:cubicBezTo>
                  <a:cubicBezTo>
                    <a:pt x="149" y="58"/>
                    <a:pt x="147" y="54"/>
                    <a:pt x="143" y="53"/>
                  </a:cubicBezTo>
                  <a:cubicBezTo>
                    <a:pt x="144" y="46"/>
                    <a:pt x="144" y="46"/>
                    <a:pt x="144" y="46"/>
                  </a:cubicBezTo>
                  <a:cubicBezTo>
                    <a:pt x="144" y="45"/>
                    <a:pt x="144" y="44"/>
                    <a:pt x="144" y="42"/>
                  </a:cubicBezTo>
                  <a:cubicBezTo>
                    <a:pt x="144" y="17"/>
                    <a:pt x="123" y="0"/>
                    <a:pt x="99" y="0"/>
                  </a:cubicBezTo>
                  <a:cubicBezTo>
                    <a:pt x="80" y="0"/>
                    <a:pt x="67" y="7"/>
                    <a:pt x="65" y="17"/>
                  </a:cubicBezTo>
                  <a:cubicBezTo>
                    <a:pt x="58" y="21"/>
                    <a:pt x="54" y="32"/>
                    <a:pt x="54" y="40"/>
                  </a:cubicBezTo>
                  <a:cubicBezTo>
                    <a:pt x="54" y="43"/>
                    <a:pt x="54" y="45"/>
                    <a:pt x="55" y="47"/>
                  </a:cubicBezTo>
                  <a:cubicBezTo>
                    <a:pt x="56" y="53"/>
                    <a:pt x="56" y="53"/>
                    <a:pt x="56" y="53"/>
                  </a:cubicBezTo>
                  <a:cubicBezTo>
                    <a:pt x="52" y="54"/>
                    <a:pt x="50" y="58"/>
                    <a:pt x="50" y="62"/>
                  </a:cubicBezTo>
                  <a:cubicBezTo>
                    <a:pt x="50" y="67"/>
                    <a:pt x="53" y="73"/>
                    <a:pt x="58" y="77"/>
                  </a:cubicBezTo>
                  <a:cubicBezTo>
                    <a:pt x="59" y="88"/>
                    <a:pt x="61" y="98"/>
                    <a:pt x="71" y="110"/>
                  </a:cubicBezTo>
                  <a:cubicBezTo>
                    <a:pt x="72" y="110"/>
                    <a:pt x="72" y="111"/>
                    <a:pt x="73" y="111"/>
                  </a:cubicBezTo>
                  <a:cubicBezTo>
                    <a:pt x="72" y="114"/>
                    <a:pt x="72" y="117"/>
                    <a:pt x="72" y="120"/>
                  </a:cubicBezTo>
                  <a:cubicBezTo>
                    <a:pt x="68" y="120"/>
                    <a:pt x="66" y="121"/>
                    <a:pt x="64" y="123"/>
                  </a:cubicBezTo>
                  <a:cubicBezTo>
                    <a:pt x="63" y="125"/>
                    <a:pt x="62" y="128"/>
                    <a:pt x="60" y="132"/>
                  </a:cubicBezTo>
                  <a:cubicBezTo>
                    <a:pt x="48" y="137"/>
                    <a:pt x="40" y="140"/>
                    <a:pt x="23" y="143"/>
                  </a:cubicBezTo>
                  <a:cubicBezTo>
                    <a:pt x="10" y="145"/>
                    <a:pt x="0" y="157"/>
                    <a:pt x="0" y="168"/>
                  </a:cubicBezTo>
                  <a:cubicBezTo>
                    <a:pt x="0" y="172"/>
                    <a:pt x="5" y="174"/>
                    <a:pt x="13" y="177"/>
                  </a:cubicBezTo>
                  <a:cubicBezTo>
                    <a:pt x="36" y="183"/>
                    <a:pt x="84" y="184"/>
                    <a:pt x="99" y="184"/>
                  </a:cubicBezTo>
                  <a:cubicBezTo>
                    <a:pt x="109" y="184"/>
                    <a:pt x="134" y="183"/>
                    <a:pt x="156" y="181"/>
                  </a:cubicBezTo>
                  <a:cubicBezTo>
                    <a:pt x="166" y="180"/>
                    <a:pt x="176" y="179"/>
                    <a:pt x="184" y="177"/>
                  </a:cubicBezTo>
                  <a:cubicBezTo>
                    <a:pt x="184" y="177"/>
                    <a:pt x="185" y="177"/>
                    <a:pt x="185" y="177"/>
                  </a:cubicBezTo>
                  <a:cubicBezTo>
                    <a:pt x="185" y="177"/>
                    <a:pt x="185" y="177"/>
                    <a:pt x="185" y="177"/>
                  </a:cubicBezTo>
                  <a:cubicBezTo>
                    <a:pt x="186" y="177"/>
                    <a:pt x="186" y="177"/>
                    <a:pt x="186" y="177"/>
                  </a:cubicBezTo>
                  <a:cubicBezTo>
                    <a:pt x="187" y="176"/>
                    <a:pt x="188" y="176"/>
                    <a:pt x="189" y="176"/>
                  </a:cubicBezTo>
                  <a:cubicBezTo>
                    <a:pt x="195" y="174"/>
                    <a:pt x="199" y="171"/>
                    <a:pt x="199" y="168"/>
                  </a:cubicBezTo>
                  <a:cubicBezTo>
                    <a:pt x="199" y="158"/>
                    <a:pt x="190" y="146"/>
                    <a:pt x="178" y="143"/>
                  </a:cubicBezTo>
                  <a:close/>
                  <a:moveTo>
                    <a:pt x="143" y="55"/>
                  </a:moveTo>
                  <a:cubicBezTo>
                    <a:pt x="144" y="56"/>
                    <a:pt x="145" y="56"/>
                    <a:pt x="145" y="57"/>
                  </a:cubicBezTo>
                  <a:cubicBezTo>
                    <a:pt x="146" y="58"/>
                    <a:pt x="147" y="60"/>
                    <a:pt x="147" y="62"/>
                  </a:cubicBezTo>
                  <a:cubicBezTo>
                    <a:pt x="147" y="66"/>
                    <a:pt x="145" y="71"/>
                    <a:pt x="141" y="74"/>
                  </a:cubicBezTo>
                  <a:lnTo>
                    <a:pt x="143" y="55"/>
                  </a:lnTo>
                  <a:close/>
                  <a:moveTo>
                    <a:pt x="52" y="62"/>
                  </a:moveTo>
                  <a:cubicBezTo>
                    <a:pt x="52" y="60"/>
                    <a:pt x="53" y="58"/>
                    <a:pt x="54" y="57"/>
                  </a:cubicBezTo>
                  <a:cubicBezTo>
                    <a:pt x="54" y="56"/>
                    <a:pt x="55" y="56"/>
                    <a:pt x="56" y="55"/>
                  </a:cubicBezTo>
                  <a:cubicBezTo>
                    <a:pt x="58" y="74"/>
                    <a:pt x="58" y="74"/>
                    <a:pt x="58" y="74"/>
                  </a:cubicBezTo>
                  <a:cubicBezTo>
                    <a:pt x="54" y="71"/>
                    <a:pt x="52" y="66"/>
                    <a:pt x="52" y="62"/>
                  </a:cubicBezTo>
                  <a:close/>
                  <a:moveTo>
                    <a:pt x="71" y="95"/>
                  </a:moveTo>
                  <a:cubicBezTo>
                    <a:pt x="70" y="95"/>
                    <a:pt x="67" y="88"/>
                    <a:pt x="66" y="81"/>
                  </a:cubicBezTo>
                  <a:cubicBezTo>
                    <a:pt x="65" y="74"/>
                    <a:pt x="64" y="67"/>
                    <a:pt x="64" y="62"/>
                  </a:cubicBezTo>
                  <a:cubicBezTo>
                    <a:pt x="64" y="62"/>
                    <a:pt x="64" y="61"/>
                    <a:pt x="64" y="61"/>
                  </a:cubicBezTo>
                  <a:cubicBezTo>
                    <a:pt x="64" y="50"/>
                    <a:pt x="67" y="47"/>
                    <a:pt x="69" y="44"/>
                  </a:cubicBezTo>
                  <a:cubicBezTo>
                    <a:pt x="72" y="42"/>
                    <a:pt x="75" y="40"/>
                    <a:pt x="75" y="35"/>
                  </a:cubicBezTo>
                  <a:cubicBezTo>
                    <a:pt x="81" y="41"/>
                    <a:pt x="91" y="43"/>
                    <a:pt x="99" y="43"/>
                  </a:cubicBezTo>
                  <a:cubicBezTo>
                    <a:pt x="116" y="43"/>
                    <a:pt x="125" y="43"/>
                    <a:pt x="130" y="46"/>
                  </a:cubicBezTo>
                  <a:cubicBezTo>
                    <a:pt x="134" y="48"/>
                    <a:pt x="135" y="52"/>
                    <a:pt x="135" y="62"/>
                  </a:cubicBezTo>
                  <a:cubicBezTo>
                    <a:pt x="135" y="67"/>
                    <a:pt x="134" y="74"/>
                    <a:pt x="133" y="81"/>
                  </a:cubicBezTo>
                  <a:cubicBezTo>
                    <a:pt x="132" y="88"/>
                    <a:pt x="129" y="95"/>
                    <a:pt x="127" y="95"/>
                  </a:cubicBezTo>
                  <a:cubicBezTo>
                    <a:pt x="125" y="96"/>
                    <a:pt x="123" y="96"/>
                    <a:pt x="122" y="96"/>
                  </a:cubicBezTo>
                  <a:cubicBezTo>
                    <a:pt x="121" y="97"/>
                    <a:pt x="120" y="96"/>
                    <a:pt x="117" y="94"/>
                  </a:cubicBezTo>
                  <a:cubicBezTo>
                    <a:pt x="115" y="93"/>
                    <a:pt x="109" y="92"/>
                    <a:pt x="99" y="92"/>
                  </a:cubicBezTo>
                  <a:cubicBezTo>
                    <a:pt x="89" y="92"/>
                    <a:pt x="84" y="93"/>
                    <a:pt x="82" y="94"/>
                  </a:cubicBezTo>
                  <a:cubicBezTo>
                    <a:pt x="79" y="96"/>
                    <a:pt x="78" y="97"/>
                    <a:pt x="77" y="96"/>
                  </a:cubicBezTo>
                  <a:cubicBezTo>
                    <a:pt x="76" y="96"/>
                    <a:pt x="74" y="96"/>
                    <a:pt x="71" y="95"/>
                  </a:cubicBezTo>
                  <a:close/>
                  <a:moveTo>
                    <a:pt x="111" y="102"/>
                  </a:moveTo>
                  <a:cubicBezTo>
                    <a:pt x="111" y="103"/>
                    <a:pt x="110" y="104"/>
                    <a:pt x="108" y="105"/>
                  </a:cubicBezTo>
                  <a:cubicBezTo>
                    <a:pt x="106" y="105"/>
                    <a:pt x="103" y="106"/>
                    <a:pt x="99" y="106"/>
                  </a:cubicBezTo>
                  <a:cubicBezTo>
                    <a:pt x="96" y="106"/>
                    <a:pt x="93" y="105"/>
                    <a:pt x="91" y="105"/>
                  </a:cubicBezTo>
                  <a:cubicBezTo>
                    <a:pt x="89" y="104"/>
                    <a:pt x="88" y="103"/>
                    <a:pt x="88" y="102"/>
                  </a:cubicBezTo>
                  <a:cubicBezTo>
                    <a:pt x="88" y="102"/>
                    <a:pt x="88" y="101"/>
                    <a:pt x="89" y="101"/>
                  </a:cubicBezTo>
                  <a:cubicBezTo>
                    <a:pt x="92" y="101"/>
                    <a:pt x="109" y="101"/>
                    <a:pt x="110" y="101"/>
                  </a:cubicBezTo>
                  <a:cubicBezTo>
                    <a:pt x="111" y="102"/>
                    <a:pt x="111" y="102"/>
                    <a:pt x="111" y="102"/>
                  </a:cubicBezTo>
                  <a:close/>
                  <a:moveTo>
                    <a:pt x="73" y="127"/>
                  </a:moveTo>
                  <a:cubicBezTo>
                    <a:pt x="74" y="123"/>
                    <a:pt x="74" y="118"/>
                    <a:pt x="75" y="114"/>
                  </a:cubicBezTo>
                  <a:cubicBezTo>
                    <a:pt x="81" y="121"/>
                    <a:pt x="88" y="125"/>
                    <a:pt x="99" y="125"/>
                  </a:cubicBezTo>
                  <a:cubicBezTo>
                    <a:pt x="100" y="125"/>
                    <a:pt x="100" y="125"/>
                    <a:pt x="100" y="125"/>
                  </a:cubicBezTo>
                  <a:cubicBezTo>
                    <a:pt x="111" y="125"/>
                    <a:pt x="118" y="121"/>
                    <a:pt x="124" y="114"/>
                  </a:cubicBezTo>
                  <a:cubicBezTo>
                    <a:pt x="124" y="119"/>
                    <a:pt x="125" y="123"/>
                    <a:pt x="126" y="127"/>
                  </a:cubicBezTo>
                  <a:cubicBezTo>
                    <a:pt x="116" y="133"/>
                    <a:pt x="82" y="134"/>
                    <a:pt x="73" y="127"/>
                  </a:cubicBezTo>
                  <a:close/>
                </a:path>
              </a:pathLst>
            </a:custGeom>
            <a:solidFill>
              <a:srgbClr val="D9D9D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63A36"/>
                </a:solidFill>
                <a:effectLst/>
                <a:uLnTx/>
                <a:uFillTx/>
              </a:endParaRPr>
            </a:p>
          </p:txBody>
        </p:sp>
        <p:sp>
          <p:nvSpPr>
            <p:cNvPr id="14" name="Freeform 24"/>
            <p:cNvSpPr>
              <a:spLocks noEditPoints="1"/>
            </p:cNvSpPr>
            <p:nvPr/>
          </p:nvSpPr>
          <p:spPr bwMode="auto">
            <a:xfrm>
              <a:off x="5233134" y="1230892"/>
              <a:ext cx="397111" cy="359917"/>
            </a:xfrm>
            <a:custGeom>
              <a:avLst/>
              <a:gdLst>
                <a:gd name="T0" fmla="*/ 129 w 203"/>
                <a:gd name="T1" fmla="*/ 128 h 184"/>
                <a:gd name="T2" fmla="*/ 134 w 203"/>
                <a:gd name="T3" fmla="*/ 118 h 184"/>
                <a:gd name="T4" fmla="*/ 135 w 203"/>
                <a:gd name="T5" fmla="*/ 117 h 184"/>
                <a:gd name="T6" fmla="*/ 136 w 203"/>
                <a:gd name="T7" fmla="*/ 118 h 184"/>
                <a:gd name="T8" fmla="*/ 137 w 203"/>
                <a:gd name="T9" fmla="*/ 119 h 184"/>
                <a:gd name="T10" fmla="*/ 145 w 203"/>
                <a:gd name="T11" fmla="*/ 123 h 184"/>
                <a:gd name="T12" fmla="*/ 136 w 203"/>
                <a:gd name="T13" fmla="*/ 18 h 184"/>
                <a:gd name="T14" fmla="*/ 63 w 203"/>
                <a:gd name="T15" fmla="*/ 18 h 184"/>
                <a:gd name="T16" fmla="*/ 60 w 203"/>
                <a:gd name="T17" fmla="*/ 121 h 184"/>
                <a:gd name="T18" fmla="*/ 62 w 203"/>
                <a:gd name="T19" fmla="*/ 121 h 184"/>
                <a:gd name="T20" fmla="*/ 74 w 203"/>
                <a:gd name="T21" fmla="*/ 128 h 184"/>
                <a:gd name="T22" fmla="*/ 0 w 203"/>
                <a:gd name="T23" fmla="*/ 167 h 184"/>
                <a:gd name="T24" fmla="*/ 101 w 203"/>
                <a:gd name="T25" fmla="*/ 184 h 184"/>
                <a:gd name="T26" fmla="*/ 190 w 203"/>
                <a:gd name="T27" fmla="*/ 176 h 184"/>
                <a:gd name="T28" fmla="*/ 183 w 203"/>
                <a:gd name="T29" fmla="*/ 146 h 184"/>
                <a:gd name="T30" fmla="*/ 66 w 203"/>
                <a:gd name="T31" fmla="*/ 77 h 184"/>
                <a:gd name="T32" fmla="*/ 137 w 203"/>
                <a:gd name="T33" fmla="*/ 77 h 184"/>
                <a:gd name="T34" fmla="*/ 134 w 203"/>
                <a:gd name="T35" fmla="*/ 88 h 184"/>
                <a:gd name="T36" fmla="*/ 124 w 203"/>
                <a:gd name="T37" fmla="*/ 105 h 184"/>
                <a:gd name="T38" fmla="*/ 79 w 203"/>
                <a:gd name="T39" fmla="*/ 105 h 184"/>
                <a:gd name="T40" fmla="*/ 68 w 203"/>
                <a:gd name="T41" fmla="*/ 88 h 184"/>
                <a:gd name="T42" fmla="*/ 29 w 203"/>
                <a:gd name="T43" fmla="*/ 177 h 184"/>
                <a:gd name="T44" fmla="*/ 2 w 203"/>
                <a:gd name="T45" fmla="*/ 167 h 184"/>
                <a:gd name="T46" fmla="*/ 35 w 203"/>
                <a:gd name="T47" fmla="*/ 144 h 184"/>
                <a:gd name="T48" fmla="*/ 101 w 203"/>
                <a:gd name="T49" fmla="*/ 173 h 184"/>
                <a:gd name="T50" fmla="*/ 53 w 203"/>
                <a:gd name="T51" fmla="*/ 138 h 184"/>
                <a:gd name="T52" fmla="*/ 75 w 203"/>
                <a:gd name="T53" fmla="*/ 130 h 184"/>
                <a:gd name="T54" fmla="*/ 78 w 203"/>
                <a:gd name="T55" fmla="*/ 117 h 184"/>
                <a:gd name="T56" fmla="*/ 78 w 203"/>
                <a:gd name="T57" fmla="*/ 116 h 184"/>
                <a:gd name="T58" fmla="*/ 79 w 203"/>
                <a:gd name="T59" fmla="*/ 113 h 184"/>
                <a:gd name="T60" fmla="*/ 79 w 203"/>
                <a:gd name="T61" fmla="*/ 111 h 184"/>
                <a:gd name="T62" fmla="*/ 79 w 203"/>
                <a:gd name="T63" fmla="*/ 109 h 184"/>
                <a:gd name="T64" fmla="*/ 124 w 203"/>
                <a:gd name="T65" fmla="*/ 109 h 184"/>
                <a:gd name="T66" fmla="*/ 124 w 203"/>
                <a:gd name="T67" fmla="*/ 113 h 184"/>
                <a:gd name="T68" fmla="*/ 125 w 203"/>
                <a:gd name="T69" fmla="*/ 116 h 184"/>
                <a:gd name="T70" fmla="*/ 125 w 203"/>
                <a:gd name="T71" fmla="*/ 117 h 184"/>
                <a:gd name="T72" fmla="*/ 127 w 203"/>
                <a:gd name="T73" fmla="*/ 129 h 184"/>
                <a:gd name="T74" fmla="*/ 128 w 203"/>
                <a:gd name="T75" fmla="*/ 130 h 184"/>
                <a:gd name="T76" fmla="*/ 153 w 203"/>
                <a:gd name="T77" fmla="*/ 167 h 184"/>
                <a:gd name="T78" fmla="*/ 189 w 203"/>
                <a:gd name="T79" fmla="*/ 174 h 184"/>
                <a:gd name="T80" fmla="*/ 168 w 203"/>
                <a:gd name="T81" fmla="*/ 144 h 184"/>
                <a:gd name="T82" fmla="*/ 201 w 203"/>
                <a:gd name="T83" fmla="*/ 16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3" h="184">
                  <a:moveTo>
                    <a:pt x="183" y="146"/>
                  </a:moveTo>
                  <a:cubicBezTo>
                    <a:pt x="161" y="141"/>
                    <a:pt x="149" y="136"/>
                    <a:pt x="129" y="128"/>
                  </a:cubicBezTo>
                  <a:cubicBezTo>
                    <a:pt x="128" y="125"/>
                    <a:pt x="127" y="121"/>
                    <a:pt x="127" y="117"/>
                  </a:cubicBezTo>
                  <a:cubicBezTo>
                    <a:pt x="129" y="117"/>
                    <a:pt x="131" y="117"/>
                    <a:pt x="134" y="118"/>
                  </a:cubicBezTo>
                  <a:cubicBezTo>
                    <a:pt x="135" y="118"/>
                    <a:pt x="135" y="118"/>
                    <a:pt x="135" y="118"/>
                  </a:cubicBezTo>
                  <a:cubicBezTo>
                    <a:pt x="135" y="117"/>
                    <a:pt x="135" y="117"/>
                    <a:pt x="135" y="117"/>
                  </a:cubicBezTo>
                  <a:cubicBezTo>
                    <a:pt x="136" y="116"/>
                    <a:pt x="136" y="114"/>
                    <a:pt x="136" y="113"/>
                  </a:cubicBezTo>
                  <a:cubicBezTo>
                    <a:pt x="136" y="115"/>
                    <a:pt x="136" y="117"/>
                    <a:pt x="136" y="118"/>
                  </a:cubicBezTo>
                  <a:cubicBezTo>
                    <a:pt x="136" y="119"/>
                    <a:pt x="136" y="119"/>
                    <a:pt x="136" y="119"/>
                  </a:cubicBezTo>
                  <a:cubicBezTo>
                    <a:pt x="137" y="119"/>
                    <a:pt x="137" y="119"/>
                    <a:pt x="137" y="119"/>
                  </a:cubicBezTo>
                  <a:cubicBezTo>
                    <a:pt x="139" y="120"/>
                    <a:pt x="141" y="121"/>
                    <a:pt x="143" y="122"/>
                  </a:cubicBezTo>
                  <a:cubicBezTo>
                    <a:pt x="145" y="123"/>
                    <a:pt x="145" y="123"/>
                    <a:pt x="145" y="123"/>
                  </a:cubicBezTo>
                  <a:cubicBezTo>
                    <a:pt x="145" y="121"/>
                    <a:pt x="145" y="121"/>
                    <a:pt x="145" y="121"/>
                  </a:cubicBezTo>
                  <a:cubicBezTo>
                    <a:pt x="160" y="56"/>
                    <a:pt x="144" y="26"/>
                    <a:pt x="136" y="18"/>
                  </a:cubicBezTo>
                  <a:cubicBezTo>
                    <a:pt x="127" y="6"/>
                    <a:pt x="114" y="0"/>
                    <a:pt x="101" y="0"/>
                  </a:cubicBezTo>
                  <a:cubicBezTo>
                    <a:pt x="89" y="0"/>
                    <a:pt x="74" y="5"/>
                    <a:pt x="63" y="18"/>
                  </a:cubicBezTo>
                  <a:cubicBezTo>
                    <a:pt x="42" y="47"/>
                    <a:pt x="47" y="90"/>
                    <a:pt x="54" y="125"/>
                  </a:cubicBezTo>
                  <a:cubicBezTo>
                    <a:pt x="54" y="125"/>
                    <a:pt x="57" y="123"/>
                    <a:pt x="60" y="121"/>
                  </a:cubicBezTo>
                  <a:cubicBezTo>
                    <a:pt x="60" y="118"/>
                    <a:pt x="60" y="113"/>
                    <a:pt x="60" y="110"/>
                  </a:cubicBezTo>
                  <a:cubicBezTo>
                    <a:pt x="60" y="113"/>
                    <a:pt x="61" y="117"/>
                    <a:pt x="62" y="121"/>
                  </a:cubicBezTo>
                  <a:cubicBezTo>
                    <a:pt x="66" y="119"/>
                    <a:pt x="71" y="117"/>
                    <a:pt x="76" y="117"/>
                  </a:cubicBezTo>
                  <a:cubicBezTo>
                    <a:pt x="76" y="121"/>
                    <a:pt x="75" y="125"/>
                    <a:pt x="74" y="128"/>
                  </a:cubicBezTo>
                  <a:cubicBezTo>
                    <a:pt x="53" y="136"/>
                    <a:pt x="42" y="141"/>
                    <a:pt x="20" y="146"/>
                  </a:cubicBezTo>
                  <a:cubicBezTo>
                    <a:pt x="11" y="148"/>
                    <a:pt x="0" y="156"/>
                    <a:pt x="0" y="167"/>
                  </a:cubicBezTo>
                  <a:cubicBezTo>
                    <a:pt x="0" y="171"/>
                    <a:pt x="6" y="173"/>
                    <a:pt x="13" y="176"/>
                  </a:cubicBezTo>
                  <a:cubicBezTo>
                    <a:pt x="36" y="182"/>
                    <a:pt x="84" y="184"/>
                    <a:pt x="101" y="184"/>
                  </a:cubicBezTo>
                  <a:cubicBezTo>
                    <a:pt x="113" y="184"/>
                    <a:pt x="138" y="183"/>
                    <a:pt x="160" y="181"/>
                  </a:cubicBezTo>
                  <a:cubicBezTo>
                    <a:pt x="172" y="179"/>
                    <a:pt x="182" y="178"/>
                    <a:pt x="190" y="176"/>
                  </a:cubicBezTo>
                  <a:cubicBezTo>
                    <a:pt x="197" y="173"/>
                    <a:pt x="202" y="171"/>
                    <a:pt x="203" y="167"/>
                  </a:cubicBezTo>
                  <a:cubicBezTo>
                    <a:pt x="203" y="156"/>
                    <a:pt x="192" y="148"/>
                    <a:pt x="183" y="146"/>
                  </a:cubicBezTo>
                  <a:close/>
                  <a:moveTo>
                    <a:pt x="66" y="77"/>
                  </a:moveTo>
                  <a:cubicBezTo>
                    <a:pt x="66" y="77"/>
                    <a:pt x="66" y="77"/>
                    <a:pt x="66" y="77"/>
                  </a:cubicBezTo>
                  <a:cubicBezTo>
                    <a:pt x="65" y="69"/>
                    <a:pt x="122" y="41"/>
                    <a:pt x="124" y="39"/>
                  </a:cubicBezTo>
                  <a:cubicBezTo>
                    <a:pt x="134" y="47"/>
                    <a:pt x="138" y="69"/>
                    <a:pt x="137" y="77"/>
                  </a:cubicBezTo>
                  <a:cubicBezTo>
                    <a:pt x="137" y="77"/>
                    <a:pt x="137" y="77"/>
                    <a:pt x="137" y="77"/>
                  </a:cubicBezTo>
                  <a:cubicBezTo>
                    <a:pt x="136" y="81"/>
                    <a:pt x="135" y="85"/>
                    <a:pt x="134" y="88"/>
                  </a:cubicBezTo>
                  <a:cubicBezTo>
                    <a:pt x="133" y="94"/>
                    <a:pt x="129" y="100"/>
                    <a:pt x="124" y="105"/>
                  </a:cubicBezTo>
                  <a:cubicBezTo>
                    <a:pt x="124" y="105"/>
                    <a:pt x="124" y="105"/>
                    <a:pt x="124" y="105"/>
                  </a:cubicBezTo>
                  <a:cubicBezTo>
                    <a:pt x="118" y="113"/>
                    <a:pt x="109" y="118"/>
                    <a:pt x="101" y="118"/>
                  </a:cubicBezTo>
                  <a:cubicBezTo>
                    <a:pt x="94" y="118"/>
                    <a:pt x="85" y="113"/>
                    <a:pt x="79" y="105"/>
                  </a:cubicBezTo>
                  <a:cubicBezTo>
                    <a:pt x="78" y="105"/>
                    <a:pt x="78" y="105"/>
                    <a:pt x="78" y="105"/>
                  </a:cubicBezTo>
                  <a:cubicBezTo>
                    <a:pt x="74" y="100"/>
                    <a:pt x="70" y="94"/>
                    <a:pt x="68" y="88"/>
                  </a:cubicBezTo>
                  <a:cubicBezTo>
                    <a:pt x="67" y="85"/>
                    <a:pt x="67" y="81"/>
                    <a:pt x="66" y="77"/>
                  </a:cubicBezTo>
                  <a:close/>
                  <a:moveTo>
                    <a:pt x="29" y="177"/>
                  </a:moveTo>
                  <a:cubicBezTo>
                    <a:pt x="24" y="176"/>
                    <a:pt x="18" y="175"/>
                    <a:pt x="14" y="174"/>
                  </a:cubicBezTo>
                  <a:cubicBezTo>
                    <a:pt x="6" y="172"/>
                    <a:pt x="2" y="169"/>
                    <a:pt x="2" y="167"/>
                  </a:cubicBezTo>
                  <a:cubicBezTo>
                    <a:pt x="2" y="157"/>
                    <a:pt x="12" y="150"/>
                    <a:pt x="21" y="148"/>
                  </a:cubicBezTo>
                  <a:cubicBezTo>
                    <a:pt x="26" y="147"/>
                    <a:pt x="30" y="146"/>
                    <a:pt x="35" y="144"/>
                  </a:cubicBezTo>
                  <a:cubicBezTo>
                    <a:pt x="33" y="152"/>
                    <a:pt x="30" y="166"/>
                    <a:pt x="29" y="177"/>
                  </a:cubicBezTo>
                  <a:close/>
                  <a:moveTo>
                    <a:pt x="101" y="173"/>
                  </a:moveTo>
                  <a:cubicBezTo>
                    <a:pt x="90" y="173"/>
                    <a:pt x="50" y="173"/>
                    <a:pt x="50" y="167"/>
                  </a:cubicBezTo>
                  <a:cubicBezTo>
                    <a:pt x="50" y="162"/>
                    <a:pt x="52" y="147"/>
                    <a:pt x="53" y="138"/>
                  </a:cubicBezTo>
                  <a:cubicBezTo>
                    <a:pt x="60" y="136"/>
                    <a:pt x="67" y="133"/>
                    <a:pt x="75" y="130"/>
                  </a:cubicBezTo>
                  <a:cubicBezTo>
                    <a:pt x="75" y="130"/>
                    <a:pt x="75" y="130"/>
                    <a:pt x="75" y="130"/>
                  </a:cubicBezTo>
                  <a:cubicBezTo>
                    <a:pt x="75" y="129"/>
                    <a:pt x="75" y="129"/>
                    <a:pt x="75" y="129"/>
                  </a:cubicBezTo>
                  <a:cubicBezTo>
                    <a:pt x="77" y="126"/>
                    <a:pt x="78" y="121"/>
                    <a:pt x="78" y="117"/>
                  </a:cubicBezTo>
                  <a:cubicBezTo>
                    <a:pt x="78" y="117"/>
                    <a:pt x="78" y="117"/>
                    <a:pt x="78" y="117"/>
                  </a:cubicBezTo>
                  <a:cubicBezTo>
                    <a:pt x="78" y="116"/>
                    <a:pt x="78" y="116"/>
                    <a:pt x="78" y="116"/>
                  </a:cubicBezTo>
                  <a:cubicBezTo>
                    <a:pt x="78" y="116"/>
                    <a:pt x="78" y="116"/>
                    <a:pt x="78" y="116"/>
                  </a:cubicBezTo>
                  <a:cubicBezTo>
                    <a:pt x="78" y="115"/>
                    <a:pt x="78" y="114"/>
                    <a:pt x="79" y="113"/>
                  </a:cubicBezTo>
                  <a:cubicBezTo>
                    <a:pt x="79" y="113"/>
                    <a:pt x="79" y="113"/>
                    <a:pt x="79" y="113"/>
                  </a:cubicBezTo>
                  <a:cubicBezTo>
                    <a:pt x="79" y="112"/>
                    <a:pt x="79" y="112"/>
                    <a:pt x="79" y="111"/>
                  </a:cubicBezTo>
                  <a:cubicBezTo>
                    <a:pt x="79" y="110"/>
                    <a:pt x="79" y="109"/>
                    <a:pt x="79" y="109"/>
                  </a:cubicBezTo>
                  <a:cubicBezTo>
                    <a:pt x="79" y="109"/>
                    <a:pt x="79" y="109"/>
                    <a:pt x="79" y="109"/>
                  </a:cubicBezTo>
                  <a:cubicBezTo>
                    <a:pt x="85" y="115"/>
                    <a:pt x="93" y="120"/>
                    <a:pt x="101" y="120"/>
                  </a:cubicBezTo>
                  <a:cubicBezTo>
                    <a:pt x="109" y="120"/>
                    <a:pt x="117" y="115"/>
                    <a:pt x="124" y="109"/>
                  </a:cubicBezTo>
                  <a:cubicBezTo>
                    <a:pt x="124" y="110"/>
                    <a:pt x="124" y="111"/>
                    <a:pt x="124" y="113"/>
                  </a:cubicBezTo>
                  <a:cubicBezTo>
                    <a:pt x="124" y="113"/>
                    <a:pt x="124" y="113"/>
                    <a:pt x="124" y="113"/>
                  </a:cubicBezTo>
                  <a:cubicBezTo>
                    <a:pt x="124" y="113"/>
                    <a:pt x="124" y="114"/>
                    <a:pt x="124" y="114"/>
                  </a:cubicBezTo>
                  <a:cubicBezTo>
                    <a:pt x="124" y="115"/>
                    <a:pt x="124" y="115"/>
                    <a:pt x="125" y="116"/>
                  </a:cubicBezTo>
                  <a:cubicBezTo>
                    <a:pt x="125" y="116"/>
                    <a:pt x="125" y="116"/>
                    <a:pt x="125" y="116"/>
                  </a:cubicBezTo>
                  <a:cubicBezTo>
                    <a:pt x="125" y="117"/>
                    <a:pt x="125" y="117"/>
                    <a:pt x="125" y="117"/>
                  </a:cubicBezTo>
                  <a:cubicBezTo>
                    <a:pt x="125" y="117"/>
                    <a:pt x="125" y="117"/>
                    <a:pt x="125" y="117"/>
                  </a:cubicBezTo>
                  <a:cubicBezTo>
                    <a:pt x="125" y="121"/>
                    <a:pt x="126" y="126"/>
                    <a:pt x="127" y="129"/>
                  </a:cubicBezTo>
                  <a:cubicBezTo>
                    <a:pt x="128" y="130"/>
                    <a:pt x="128" y="130"/>
                    <a:pt x="128" y="130"/>
                  </a:cubicBezTo>
                  <a:cubicBezTo>
                    <a:pt x="128" y="130"/>
                    <a:pt x="128" y="130"/>
                    <a:pt x="128" y="130"/>
                  </a:cubicBezTo>
                  <a:cubicBezTo>
                    <a:pt x="136" y="133"/>
                    <a:pt x="143" y="136"/>
                    <a:pt x="149" y="138"/>
                  </a:cubicBezTo>
                  <a:cubicBezTo>
                    <a:pt x="151" y="147"/>
                    <a:pt x="153" y="162"/>
                    <a:pt x="153" y="167"/>
                  </a:cubicBezTo>
                  <a:cubicBezTo>
                    <a:pt x="153" y="173"/>
                    <a:pt x="112" y="173"/>
                    <a:pt x="101" y="173"/>
                  </a:cubicBezTo>
                  <a:close/>
                  <a:moveTo>
                    <a:pt x="189" y="174"/>
                  </a:moveTo>
                  <a:cubicBezTo>
                    <a:pt x="185" y="175"/>
                    <a:pt x="179" y="176"/>
                    <a:pt x="173" y="177"/>
                  </a:cubicBezTo>
                  <a:cubicBezTo>
                    <a:pt x="173" y="166"/>
                    <a:pt x="170" y="152"/>
                    <a:pt x="168" y="144"/>
                  </a:cubicBezTo>
                  <a:cubicBezTo>
                    <a:pt x="172" y="146"/>
                    <a:pt x="177" y="147"/>
                    <a:pt x="182" y="148"/>
                  </a:cubicBezTo>
                  <a:cubicBezTo>
                    <a:pt x="191" y="150"/>
                    <a:pt x="201" y="157"/>
                    <a:pt x="201" y="167"/>
                  </a:cubicBezTo>
                  <a:cubicBezTo>
                    <a:pt x="201" y="169"/>
                    <a:pt x="197" y="172"/>
                    <a:pt x="189" y="174"/>
                  </a:cubicBezTo>
                  <a:close/>
                </a:path>
              </a:pathLst>
            </a:custGeom>
            <a:solidFill>
              <a:srgbClr val="007EE5"/>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63A36"/>
                </a:solidFill>
                <a:effectLst/>
                <a:uLnTx/>
                <a:uFillTx/>
              </a:endParaRPr>
            </a:p>
          </p:txBody>
        </p:sp>
        <p:sp>
          <p:nvSpPr>
            <p:cNvPr id="15" name="Freeform 27"/>
            <p:cNvSpPr>
              <a:spLocks noChangeAspect="1" noEditPoints="1"/>
            </p:cNvSpPr>
            <p:nvPr/>
          </p:nvSpPr>
          <p:spPr bwMode="auto">
            <a:xfrm>
              <a:off x="5516767" y="1223113"/>
              <a:ext cx="420624" cy="398311"/>
            </a:xfrm>
            <a:custGeom>
              <a:avLst/>
              <a:gdLst>
                <a:gd name="T0" fmla="*/ 128 w 199"/>
                <a:gd name="T1" fmla="*/ 129 h 185"/>
                <a:gd name="T2" fmla="*/ 126 w 199"/>
                <a:gd name="T3" fmla="*/ 108 h 185"/>
                <a:gd name="T4" fmla="*/ 145 w 199"/>
                <a:gd name="T5" fmla="*/ 65 h 185"/>
                <a:gd name="T6" fmla="*/ 143 w 199"/>
                <a:gd name="T7" fmla="*/ 47 h 185"/>
                <a:gd name="T8" fmla="*/ 143 w 199"/>
                <a:gd name="T9" fmla="*/ 39 h 185"/>
                <a:gd name="T10" fmla="*/ 126 w 199"/>
                <a:gd name="T11" fmla="*/ 10 h 185"/>
                <a:gd name="T12" fmla="*/ 103 w 199"/>
                <a:gd name="T13" fmla="*/ 0 h 185"/>
                <a:gd name="T14" fmla="*/ 56 w 199"/>
                <a:gd name="T15" fmla="*/ 47 h 185"/>
                <a:gd name="T16" fmla="*/ 58 w 199"/>
                <a:gd name="T17" fmla="*/ 56 h 185"/>
                <a:gd name="T18" fmla="*/ 61 w 199"/>
                <a:gd name="T19" fmla="*/ 81 h 185"/>
                <a:gd name="T20" fmla="*/ 70 w 199"/>
                <a:gd name="T21" fmla="*/ 129 h 185"/>
                <a:gd name="T22" fmla="*/ 0 w 199"/>
                <a:gd name="T23" fmla="*/ 168 h 185"/>
                <a:gd name="T24" fmla="*/ 99 w 199"/>
                <a:gd name="T25" fmla="*/ 185 h 185"/>
                <a:gd name="T26" fmla="*/ 186 w 199"/>
                <a:gd name="T27" fmla="*/ 177 h 185"/>
                <a:gd name="T28" fmla="*/ 175 w 199"/>
                <a:gd name="T29" fmla="*/ 143 h 185"/>
                <a:gd name="T30" fmla="*/ 143 w 199"/>
                <a:gd name="T31" fmla="*/ 65 h 185"/>
                <a:gd name="T32" fmla="*/ 140 w 199"/>
                <a:gd name="T33" fmla="*/ 59 h 185"/>
                <a:gd name="T34" fmla="*/ 142 w 199"/>
                <a:gd name="T35" fmla="*/ 59 h 185"/>
                <a:gd name="T36" fmla="*/ 105 w 199"/>
                <a:gd name="T37" fmla="*/ 40 h 185"/>
                <a:gd name="T38" fmla="*/ 129 w 199"/>
                <a:gd name="T39" fmla="*/ 43 h 185"/>
                <a:gd name="T40" fmla="*/ 137 w 199"/>
                <a:gd name="T41" fmla="*/ 79 h 185"/>
                <a:gd name="T42" fmla="*/ 136 w 199"/>
                <a:gd name="T43" fmla="*/ 83 h 185"/>
                <a:gd name="T44" fmla="*/ 125 w 199"/>
                <a:gd name="T45" fmla="*/ 106 h 185"/>
                <a:gd name="T46" fmla="*/ 123 w 199"/>
                <a:gd name="T47" fmla="*/ 109 h 185"/>
                <a:gd name="T48" fmla="*/ 100 w 199"/>
                <a:gd name="T49" fmla="*/ 122 h 185"/>
                <a:gd name="T50" fmla="*/ 76 w 199"/>
                <a:gd name="T51" fmla="*/ 109 h 185"/>
                <a:gd name="T52" fmla="*/ 74 w 199"/>
                <a:gd name="T53" fmla="*/ 106 h 185"/>
                <a:gd name="T54" fmla="*/ 63 w 199"/>
                <a:gd name="T55" fmla="*/ 83 h 185"/>
                <a:gd name="T56" fmla="*/ 62 w 199"/>
                <a:gd name="T57" fmla="*/ 79 h 185"/>
                <a:gd name="T58" fmla="*/ 81 w 199"/>
                <a:gd name="T59" fmla="*/ 39 h 185"/>
                <a:gd name="T60" fmla="*/ 57 w 199"/>
                <a:gd name="T61" fmla="*/ 59 h 185"/>
                <a:gd name="T62" fmla="*/ 59 w 199"/>
                <a:gd name="T63" fmla="*/ 59 h 185"/>
                <a:gd name="T64" fmla="*/ 56 w 199"/>
                <a:gd name="T65" fmla="*/ 65 h 185"/>
                <a:gd name="T66" fmla="*/ 72 w 199"/>
                <a:gd name="T67" fmla="*/ 131 h 185"/>
                <a:gd name="T68" fmla="*/ 75 w 199"/>
                <a:gd name="T69" fmla="*/ 110 h 185"/>
                <a:gd name="T70" fmla="*/ 100 w 199"/>
                <a:gd name="T71" fmla="*/ 124 h 185"/>
                <a:gd name="T72" fmla="*/ 126 w 199"/>
                <a:gd name="T73" fmla="*/ 130 h 185"/>
                <a:gd name="T74" fmla="*/ 127 w 199"/>
                <a:gd name="T75" fmla="*/ 131 h 185"/>
                <a:gd name="T76" fmla="*/ 100 w 199"/>
                <a:gd name="T77" fmla="*/ 165 h 185"/>
                <a:gd name="T78" fmla="*/ 72 w 199"/>
                <a:gd name="T79" fmla="*/ 13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9" h="185">
                  <a:moveTo>
                    <a:pt x="175" y="143"/>
                  </a:moveTo>
                  <a:cubicBezTo>
                    <a:pt x="154" y="140"/>
                    <a:pt x="148" y="137"/>
                    <a:pt x="128" y="129"/>
                  </a:cubicBezTo>
                  <a:cubicBezTo>
                    <a:pt x="127" y="123"/>
                    <a:pt x="126" y="115"/>
                    <a:pt x="126" y="108"/>
                  </a:cubicBezTo>
                  <a:cubicBezTo>
                    <a:pt x="126" y="108"/>
                    <a:pt x="126" y="108"/>
                    <a:pt x="126" y="108"/>
                  </a:cubicBezTo>
                  <a:cubicBezTo>
                    <a:pt x="133" y="101"/>
                    <a:pt x="137" y="92"/>
                    <a:pt x="138" y="81"/>
                  </a:cubicBezTo>
                  <a:cubicBezTo>
                    <a:pt x="143" y="76"/>
                    <a:pt x="145" y="70"/>
                    <a:pt x="145" y="65"/>
                  </a:cubicBezTo>
                  <a:cubicBezTo>
                    <a:pt x="145" y="60"/>
                    <a:pt x="144" y="56"/>
                    <a:pt x="141" y="56"/>
                  </a:cubicBezTo>
                  <a:cubicBezTo>
                    <a:pt x="143" y="47"/>
                    <a:pt x="143" y="47"/>
                    <a:pt x="143" y="47"/>
                  </a:cubicBezTo>
                  <a:cubicBezTo>
                    <a:pt x="143" y="47"/>
                    <a:pt x="143" y="47"/>
                    <a:pt x="143" y="47"/>
                  </a:cubicBezTo>
                  <a:cubicBezTo>
                    <a:pt x="143" y="44"/>
                    <a:pt x="143" y="42"/>
                    <a:pt x="143" y="39"/>
                  </a:cubicBezTo>
                  <a:cubicBezTo>
                    <a:pt x="143" y="32"/>
                    <a:pt x="142" y="25"/>
                    <a:pt x="140" y="19"/>
                  </a:cubicBezTo>
                  <a:cubicBezTo>
                    <a:pt x="137" y="14"/>
                    <a:pt x="133" y="10"/>
                    <a:pt x="126" y="10"/>
                  </a:cubicBezTo>
                  <a:cubicBezTo>
                    <a:pt x="126" y="10"/>
                    <a:pt x="126" y="10"/>
                    <a:pt x="125" y="10"/>
                  </a:cubicBezTo>
                  <a:cubicBezTo>
                    <a:pt x="122" y="3"/>
                    <a:pt x="113" y="0"/>
                    <a:pt x="103" y="0"/>
                  </a:cubicBezTo>
                  <a:cubicBezTo>
                    <a:pt x="93" y="0"/>
                    <a:pt x="82" y="3"/>
                    <a:pt x="73" y="8"/>
                  </a:cubicBezTo>
                  <a:cubicBezTo>
                    <a:pt x="57" y="16"/>
                    <a:pt x="56" y="38"/>
                    <a:pt x="56" y="47"/>
                  </a:cubicBezTo>
                  <a:cubicBezTo>
                    <a:pt x="56" y="47"/>
                    <a:pt x="56" y="47"/>
                    <a:pt x="56" y="47"/>
                  </a:cubicBezTo>
                  <a:cubicBezTo>
                    <a:pt x="58" y="56"/>
                    <a:pt x="58" y="56"/>
                    <a:pt x="58" y="56"/>
                  </a:cubicBezTo>
                  <a:cubicBezTo>
                    <a:pt x="55" y="56"/>
                    <a:pt x="54" y="60"/>
                    <a:pt x="54" y="65"/>
                  </a:cubicBezTo>
                  <a:cubicBezTo>
                    <a:pt x="54" y="70"/>
                    <a:pt x="56" y="76"/>
                    <a:pt x="61" y="81"/>
                  </a:cubicBezTo>
                  <a:cubicBezTo>
                    <a:pt x="62" y="92"/>
                    <a:pt x="66" y="101"/>
                    <a:pt x="73" y="108"/>
                  </a:cubicBezTo>
                  <a:cubicBezTo>
                    <a:pt x="73" y="115"/>
                    <a:pt x="72" y="123"/>
                    <a:pt x="70" y="129"/>
                  </a:cubicBezTo>
                  <a:cubicBezTo>
                    <a:pt x="51" y="137"/>
                    <a:pt x="44" y="140"/>
                    <a:pt x="23" y="143"/>
                  </a:cubicBezTo>
                  <a:cubicBezTo>
                    <a:pt x="9" y="146"/>
                    <a:pt x="0" y="157"/>
                    <a:pt x="0" y="168"/>
                  </a:cubicBezTo>
                  <a:cubicBezTo>
                    <a:pt x="0" y="173"/>
                    <a:pt x="5" y="175"/>
                    <a:pt x="13" y="177"/>
                  </a:cubicBezTo>
                  <a:cubicBezTo>
                    <a:pt x="36" y="184"/>
                    <a:pt x="84" y="185"/>
                    <a:pt x="99" y="185"/>
                  </a:cubicBezTo>
                  <a:cubicBezTo>
                    <a:pt x="109" y="185"/>
                    <a:pt x="134" y="184"/>
                    <a:pt x="156" y="182"/>
                  </a:cubicBezTo>
                  <a:cubicBezTo>
                    <a:pt x="167" y="181"/>
                    <a:pt x="178" y="179"/>
                    <a:pt x="186" y="177"/>
                  </a:cubicBezTo>
                  <a:cubicBezTo>
                    <a:pt x="193" y="175"/>
                    <a:pt x="199" y="173"/>
                    <a:pt x="199" y="168"/>
                  </a:cubicBezTo>
                  <a:cubicBezTo>
                    <a:pt x="199" y="157"/>
                    <a:pt x="189" y="146"/>
                    <a:pt x="175" y="143"/>
                  </a:cubicBezTo>
                  <a:close/>
                  <a:moveTo>
                    <a:pt x="142" y="59"/>
                  </a:moveTo>
                  <a:cubicBezTo>
                    <a:pt x="143" y="61"/>
                    <a:pt x="143" y="63"/>
                    <a:pt x="143" y="65"/>
                  </a:cubicBezTo>
                  <a:cubicBezTo>
                    <a:pt x="143" y="69"/>
                    <a:pt x="142" y="73"/>
                    <a:pt x="139" y="77"/>
                  </a:cubicBezTo>
                  <a:cubicBezTo>
                    <a:pt x="140" y="72"/>
                    <a:pt x="140" y="66"/>
                    <a:pt x="140" y="59"/>
                  </a:cubicBezTo>
                  <a:cubicBezTo>
                    <a:pt x="140" y="58"/>
                    <a:pt x="140" y="58"/>
                    <a:pt x="140" y="58"/>
                  </a:cubicBezTo>
                  <a:cubicBezTo>
                    <a:pt x="141" y="58"/>
                    <a:pt x="142" y="58"/>
                    <a:pt x="142" y="59"/>
                  </a:cubicBezTo>
                  <a:close/>
                  <a:moveTo>
                    <a:pt x="81" y="39"/>
                  </a:moveTo>
                  <a:cubicBezTo>
                    <a:pt x="91" y="38"/>
                    <a:pt x="99" y="40"/>
                    <a:pt x="105" y="40"/>
                  </a:cubicBezTo>
                  <a:cubicBezTo>
                    <a:pt x="111" y="40"/>
                    <a:pt x="116" y="38"/>
                    <a:pt x="120" y="30"/>
                  </a:cubicBezTo>
                  <a:cubicBezTo>
                    <a:pt x="122" y="39"/>
                    <a:pt x="125" y="41"/>
                    <a:pt x="129" y="43"/>
                  </a:cubicBezTo>
                  <a:cubicBezTo>
                    <a:pt x="132" y="45"/>
                    <a:pt x="136" y="47"/>
                    <a:pt x="138" y="59"/>
                  </a:cubicBezTo>
                  <a:cubicBezTo>
                    <a:pt x="138" y="66"/>
                    <a:pt x="137" y="73"/>
                    <a:pt x="137" y="79"/>
                  </a:cubicBezTo>
                  <a:cubicBezTo>
                    <a:pt x="136" y="80"/>
                    <a:pt x="136" y="82"/>
                    <a:pt x="136" y="83"/>
                  </a:cubicBezTo>
                  <a:cubicBezTo>
                    <a:pt x="136" y="83"/>
                    <a:pt x="136" y="83"/>
                    <a:pt x="136" y="83"/>
                  </a:cubicBezTo>
                  <a:cubicBezTo>
                    <a:pt x="134" y="92"/>
                    <a:pt x="131" y="100"/>
                    <a:pt x="125" y="106"/>
                  </a:cubicBezTo>
                  <a:cubicBezTo>
                    <a:pt x="125" y="106"/>
                    <a:pt x="125" y="106"/>
                    <a:pt x="125" y="106"/>
                  </a:cubicBezTo>
                  <a:cubicBezTo>
                    <a:pt x="125" y="107"/>
                    <a:pt x="125" y="107"/>
                    <a:pt x="125" y="107"/>
                  </a:cubicBezTo>
                  <a:cubicBezTo>
                    <a:pt x="124" y="107"/>
                    <a:pt x="123" y="108"/>
                    <a:pt x="123" y="109"/>
                  </a:cubicBezTo>
                  <a:cubicBezTo>
                    <a:pt x="123" y="109"/>
                    <a:pt x="123" y="109"/>
                    <a:pt x="123" y="109"/>
                  </a:cubicBezTo>
                  <a:cubicBezTo>
                    <a:pt x="110" y="121"/>
                    <a:pt x="108" y="122"/>
                    <a:pt x="100" y="122"/>
                  </a:cubicBezTo>
                  <a:cubicBezTo>
                    <a:pt x="91" y="122"/>
                    <a:pt x="89" y="121"/>
                    <a:pt x="76" y="109"/>
                  </a:cubicBezTo>
                  <a:cubicBezTo>
                    <a:pt x="76" y="109"/>
                    <a:pt x="76" y="109"/>
                    <a:pt x="76" y="109"/>
                  </a:cubicBezTo>
                  <a:cubicBezTo>
                    <a:pt x="76" y="108"/>
                    <a:pt x="75" y="107"/>
                    <a:pt x="74" y="107"/>
                  </a:cubicBezTo>
                  <a:cubicBezTo>
                    <a:pt x="74" y="107"/>
                    <a:pt x="74" y="107"/>
                    <a:pt x="74" y="106"/>
                  </a:cubicBezTo>
                  <a:cubicBezTo>
                    <a:pt x="74" y="106"/>
                    <a:pt x="74" y="106"/>
                    <a:pt x="74" y="106"/>
                  </a:cubicBezTo>
                  <a:cubicBezTo>
                    <a:pt x="68" y="100"/>
                    <a:pt x="65" y="92"/>
                    <a:pt x="63" y="83"/>
                  </a:cubicBezTo>
                  <a:cubicBezTo>
                    <a:pt x="63" y="83"/>
                    <a:pt x="63" y="83"/>
                    <a:pt x="63" y="83"/>
                  </a:cubicBezTo>
                  <a:cubicBezTo>
                    <a:pt x="63" y="82"/>
                    <a:pt x="63" y="80"/>
                    <a:pt x="62" y="79"/>
                  </a:cubicBezTo>
                  <a:cubicBezTo>
                    <a:pt x="62" y="73"/>
                    <a:pt x="61" y="66"/>
                    <a:pt x="61" y="59"/>
                  </a:cubicBezTo>
                  <a:cubicBezTo>
                    <a:pt x="64" y="49"/>
                    <a:pt x="67" y="39"/>
                    <a:pt x="81" y="39"/>
                  </a:cubicBezTo>
                  <a:close/>
                  <a:moveTo>
                    <a:pt x="56" y="65"/>
                  </a:moveTo>
                  <a:cubicBezTo>
                    <a:pt x="56" y="63"/>
                    <a:pt x="56" y="61"/>
                    <a:pt x="57" y="59"/>
                  </a:cubicBezTo>
                  <a:cubicBezTo>
                    <a:pt x="57" y="58"/>
                    <a:pt x="58" y="58"/>
                    <a:pt x="59" y="58"/>
                  </a:cubicBezTo>
                  <a:cubicBezTo>
                    <a:pt x="59" y="59"/>
                    <a:pt x="59" y="59"/>
                    <a:pt x="59" y="59"/>
                  </a:cubicBezTo>
                  <a:cubicBezTo>
                    <a:pt x="59" y="66"/>
                    <a:pt x="59" y="72"/>
                    <a:pt x="60" y="77"/>
                  </a:cubicBezTo>
                  <a:cubicBezTo>
                    <a:pt x="57" y="73"/>
                    <a:pt x="56" y="69"/>
                    <a:pt x="56" y="65"/>
                  </a:cubicBezTo>
                  <a:close/>
                  <a:moveTo>
                    <a:pt x="72" y="131"/>
                  </a:moveTo>
                  <a:cubicBezTo>
                    <a:pt x="72" y="131"/>
                    <a:pt x="72" y="131"/>
                    <a:pt x="72" y="131"/>
                  </a:cubicBezTo>
                  <a:cubicBezTo>
                    <a:pt x="72" y="130"/>
                    <a:pt x="72" y="130"/>
                    <a:pt x="72" y="130"/>
                  </a:cubicBezTo>
                  <a:cubicBezTo>
                    <a:pt x="74" y="125"/>
                    <a:pt x="75" y="117"/>
                    <a:pt x="75" y="110"/>
                  </a:cubicBezTo>
                  <a:cubicBezTo>
                    <a:pt x="87" y="122"/>
                    <a:pt x="90" y="124"/>
                    <a:pt x="100" y="124"/>
                  </a:cubicBezTo>
                  <a:cubicBezTo>
                    <a:pt x="100" y="124"/>
                    <a:pt x="100" y="124"/>
                    <a:pt x="100" y="124"/>
                  </a:cubicBezTo>
                  <a:cubicBezTo>
                    <a:pt x="109" y="124"/>
                    <a:pt x="112" y="122"/>
                    <a:pt x="124" y="110"/>
                  </a:cubicBezTo>
                  <a:cubicBezTo>
                    <a:pt x="124" y="117"/>
                    <a:pt x="125" y="125"/>
                    <a:pt x="126" y="130"/>
                  </a:cubicBezTo>
                  <a:cubicBezTo>
                    <a:pt x="126" y="131"/>
                    <a:pt x="126" y="131"/>
                    <a:pt x="126" y="131"/>
                  </a:cubicBezTo>
                  <a:cubicBezTo>
                    <a:pt x="127" y="131"/>
                    <a:pt x="127" y="131"/>
                    <a:pt x="127" y="131"/>
                  </a:cubicBezTo>
                  <a:cubicBezTo>
                    <a:pt x="130" y="132"/>
                    <a:pt x="132" y="133"/>
                    <a:pt x="135" y="134"/>
                  </a:cubicBezTo>
                  <a:cubicBezTo>
                    <a:pt x="147" y="148"/>
                    <a:pt x="128" y="165"/>
                    <a:pt x="100" y="165"/>
                  </a:cubicBezTo>
                  <a:cubicBezTo>
                    <a:pt x="71" y="165"/>
                    <a:pt x="51" y="148"/>
                    <a:pt x="65" y="134"/>
                  </a:cubicBezTo>
                  <a:cubicBezTo>
                    <a:pt x="67" y="133"/>
                    <a:pt x="69" y="132"/>
                    <a:pt x="72" y="131"/>
                  </a:cubicBezTo>
                  <a:close/>
                </a:path>
              </a:pathLst>
            </a:custGeom>
            <a:solidFill>
              <a:srgbClr val="0F5C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63A36"/>
                </a:solidFill>
                <a:effectLst/>
                <a:uLnTx/>
                <a:uFillTx/>
              </a:endParaRPr>
            </a:p>
          </p:txBody>
        </p:sp>
      </p:grpSp>
      <p:grpSp>
        <p:nvGrpSpPr>
          <p:cNvPr id="16" name="Group 15"/>
          <p:cNvGrpSpPr/>
          <p:nvPr/>
        </p:nvGrpSpPr>
        <p:grpSpPr>
          <a:xfrm>
            <a:off x="7218916" y="3142483"/>
            <a:ext cx="1349570" cy="918860"/>
            <a:chOff x="1644265" y="1444091"/>
            <a:chExt cx="1206666" cy="821563"/>
          </a:xfrm>
        </p:grpSpPr>
        <p:grpSp>
          <p:nvGrpSpPr>
            <p:cNvPr id="17" name="Group 16"/>
            <p:cNvGrpSpPr/>
            <p:nvPr/>
          </p:nvGrpSpPr>
          <p:grpSpPr>
            <a:xfrm>
              <a:off x="1644265" y="1444091"/>
              <a:ext cx="825489" cy="821563"/>
              <a:chOff x="1644265" y="1444091"/>
              <a:chExt cx="825489" cy="821563"/>
            </a:xfrm>
          </p:grpSpPr>
          <p:sp>
            <p:nvSpPr>
              <p:cNvPr id="25" name="Oval 78"/>
              <p:cNvSpPr>
                <a:spLocks noChangeArrowheads="1"/>
              </p:cNvSpPr>
              <p:nvPr/>
            </p:nvSpPr>
            <p:spPr bwMode="auto">
              <a:xfrm>
                <a:off x="1644265" y="1444091"/>
                <a:ext cx="825489" cy="821563"/>
              </a:xfrm>
              <a:prstGeom prst="ellipse">
                <a:avLst/>
              </a:prstGeom>
              <a:solidFill>
                <a:srgbClr val="0F5C9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363A36"/>
                  </a:solidFill>
                  <a:effectLst/>
                  <a:uLnTx/>
                  <a:uFillTx/>
                </a:endParaRPr>
              </a:p>
            </p:txBody>
          </p:sp>
          <p:grpSp>
            <p:nvGrpSpPr>
              <p:cNvPr id="26" name="Group 25"/>
              <p:cNvGrpSpPr/>
              <p:nvPr/>
            </p:nvGrpSpPr>
            <p:grpSpPr>
              <a:xfrm>
                <a:off x="1763987" y="1564262"/>
                <a:ext cx="586044" cy="657009"/>
                <a:chOff x="1763987" y="1564262"/>
                <a:chExt cx="586044" cy="657009"/>
              </a:xfrm>
            </p:grpSpPr>
            <p:sp>
              <p:nvSpPr>
                <p:cNvPr id="28" name="Freeform 27"/>
                <p:cNvSpPr/>
                <p:nvPr/>
              </p:nvSpPr>
              <p:spPr>
                <a:xfrm>
                  <a:off x="1784064" y="2013307"/>
                  <a:ext cx="565967" cy="207964"/>
                </a:xfrm>
                <a:custGeom>
                  <a:avLst/>
                  <a:gdLst>
                    <a:gd name="connsiteX0" fmla="*/ 48020 w 565967"/>
                    <a:gd name="connsiteY0" fmla="*/ 38402 h 207964"/>
                    <a:gd name="connsiteX1" fmla="*/ 48020 w 565967"/>
                    <a:gd name="connsiteY1" fmla="*/ 38402 h 207964"/>
                    <a:gd name="connsiteX2" fmla="*/ 83189 w 565967"/>
                    <a:gd name="connsiteY2" fmla="*/ 60782 h 207964"/>
                    <a:gd name="connsiteX3" fmla="*/ 111964 w 565967"/>
                    <a:gd name="connsiteY3" fmla="*/ 67177 h 207964"/>
                    <a:gd name="connsiteX4" fmla="*/ 207880 w 565967"/>
                    <a:gd name="connsiteY4" fmla="*/ 73571 h 207964"/>
                    <a:gd name="connsiteX5" fmla="*/ 220669 w 565967"/>
                    <a:gd name="connsiteY5" fmla="*/ 76768 h 207964"/>
                    <a:gd name="connsiteX6" fmla="*/ 243050 w 565967"/>
                    <a:gd name="connsiteY6" fmla="*/ 79966 h 207964"/>
                    <a:gd name="connsiteX7" fmla="*/ 259036 w 565967"/>
                    <a:gd name="connsiteY7" fmla="*/ 83163 h 207964"/>
                    <a:gd name="connsiteX8" fmla="*/ 450868 w 565967"/>
                    <a:gd name="connsiteY8" fmla="*/ 76768 h 207964"/>
                    <a:gd name="connsiteX9" fmla="*/ 460459 w 565967"/>
                    <a:gd name="connsiteY9" fmla="*/ 73571 h 207964"/>
                    <a:gd name="connsiteX10" fmla="*/ 473248 w 565967"/>
                    <a:gd name="connsiteY10" fmla="*/ 70374 h 207964"/>
                    <a:gd name="connsiteX11" fmla="*/ 495629 w 565967"/>
                    <a:gd name="connsiteY11" fmla="*/ 60782 h 207964"/>
                    <a:gd name="connsiteX12" fmla="*/ 527601 w 565967"/>
                    <a:gd name="connsiteY12" fmla="*/ 44796 h 207964"/>
                    <a:gd name="connsiteX13" fmla="*/ 537192 w 565967"/>
                    <a:gd name="connsiteY13" fmla="*/ 41599 h 207964"/>
                    <a:gd name="connsiteX14" fmla="*/ 546784 w 565967"/>
                    <a:gd name="connsiteY14" fmla="*/ 38402 h 207964"/>
                    <a:gd name="connsiteX15" fmla="*/ 556375 w 565967"/>
                    <a:gd name="connsiteY15" fmla="*/ 44796 h 207964"/>
                    <a:gd name="connsiteX16" fmla="*/ 565967 w 565967"/>
                    <a:gd name="connsiteY16" fmla="*/ 83163 h 207964"/>
                    <a:gd name="connsiteX17" fmla="*/ 559573 w 565967"/>
                    <a:gd name="connsiteY17" fmla="*/ 102346 h 207964"/>
                    <a:gd name="connsiteX18" fmla="*/ 540389 w 565967"/>
                    <a:gd name="connsiteY18" fmla="*/ 121529 h 207964"/>
                    <a:gd name="connsiteX19" fmla="*/ 511615 w 565967"/>
                    <a:gd name="connsiteY19" fmla="*/ 134318 h 207964"/>
                    <a:gd name="connsiteX20" fmla="*/ 498826 w 565967"/>
                    <a:gd name="connsiteY20" fmla="*/ 137515 h 207964"/>
                    <a:gd name="connsiteX21" fmla="*/ 486037 w 565967"/>
                    <a:gd name="connsiteY21" fmla="*/ 143910 h 207964"/>
                    <a:gd name="connsiteX22" fmla="*/ 466854 w 565967"/>
                    <a:gd name="connsiteY22" fmla="*/ 159896 h 207964"/>
                    <a:gd name="connsiteX23" fmla="*/ 431685 w 565967"/>
                    <a:gd name="connsiteY23" fmla="*/ 175882 h 207964"/>
                    <a:gd name="connsiteX24" fmla="*/ 418896 w 565967"/>
                    <a:gd name="connsiteY24" fmla="*/ 179079 h 207964"/>
                    <a:gd name="connsiteX25" fmla="*/ 406107 w 565967"/>
                    <a:gd name="connsiteY25" fmla="*/ 185473 h 207964"/>
                    <a:gd name="connsiteX26" fmla="*/ 383726 w 565967"/>
                    <a:gd name="connsiteY26" fmla="*/ 191868 h 207964"/>
                    <a:gd name="connsiteX27" fmla="*/ 374135 w 565967"/>
                    <a:gd name="connsiteY27" fmla="*/ 195065 h 207964"/>
                    <a:gd name="connsiteX28" fmla="*/ 342163 w 565967"/>
                    <a:gd name="connsiteY28" fmla="*/ 198262 h 207964"/>
                    <a:gd name="connsiteX29" fmla="*/ 153528 w 565967"/>
                    <a:gd name="connsiteY29" fmla="*/ 198262 h 207964"/>
                    <a:gd name="connsiteX30" fmla="*/ 137542 w 565967"/>
                    <a:gd name="connsiteY30" fmla="*/ 191868 h 207964"/>
                    <a:gd name="connsiteX31" fmla="*/ 105570 w 565967"/>
                    <a:gd name="connsiteY31" fmla="*/ 179079 h 207964"/>
                    <a:gd name="connsiteX32" fmla="*/ 95978 w 565967"/>
                    <a:gd name="connsiteY32" fmla="*/ 169487 h 207964"/>
                    <a:gd name="connsiteX33" fmla="*/ 83189 w 565967"/>
                    <a:gd name="connsiteY33" fmla="*/ 150304 h 207964"/>
                    <a:gd name="connsiteX34" fmla="*/ 70401 w 565967"/>
                    <a:gd name="connsiteY34" fmla="*/ 140712 h 207964"/>
                    <a:gd name="connsiteX35" fmla="*/ 51217 w 565967"/>
                    <a:gd name="connsiteY35" fmla="*/ 121529 h 207964"/>
                    <a:gd name="connsiteX36" fmla="*/ 35231 w 565967"/>
                    <a:gd name="connsiteY36" fmla="*/ 111938 h 207964"/>
                    <a:gd name="connsiteX37" fmla="*/ 19245 w 565967"/>
                    <a:gd name="connsiteY37" fmla="*/ 95952 h 207964"/>
                    <a:gd name="connsiteX38" fmla="*/ 16048 w 565967"/>
                    <a:gd name="connsiteY38" fmla="*/ 86360 h 207964"/>
                    <a:gd name="connsiteX39" fmla="*/ 9654 w 565967"/>
                    <a:gd name="connsiteY39" fmla="*/ 76768 h 207964"/>
                    <a:gd name="connsiteX40" fmla="*/ 3259 w 565967"/>
                    <a:gd name="connsiteY40" fmla="*/ 63980 h 207964"/>
                    <a:gd name="connsiteX41" fmla="*/ 3259 w 565967"/>
                    <a:gd name="connsiteY41" fmla="*/ 16022 h 207964"/>
                    <a:gd name="connsiteX42" fmla="*/ 16048 w 565967"/>
                    <a:gd name="connsiteY42" fmla="*/ 36 h 207964"/>
                    <a:gd name="connsiteX43" fmla="*/ 48020 w 565967"/>
                    <a:gd name="connsiteY43" fmla="*/ 38402 h 20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65967" h="207964">
                      <a:moveTo>
                        <a:pt x="48020" y="38402"/>
                      </a:moveTo>
                      <a:lnTo>
                        <a:pt x="48020" y="38402"/>
                      </a:lnTo>
                      <a:cubicBezTo>
                        <a:pt x="59405" y="46534"/>
                        <a:pt x="69933" y="55811"/>
                        <a:pt x="83189" y="60782"/>
                      </a:cubicBezTo>
                      <a:cubicBezTo>
                        <a:pt x="87793" y="62509"/>
                        <a:pt x="108311" y="66568"/>
                        <a:pt x="111964" y="67177"/>
                      </a:cubicBezTo>
                      <a:cubicBezTo>
                        <a:pt x="149612" y="73451"/>
                        <a:pt x="156185" y="71323"/>
                        <a:pt x="207880" y="73571"/>
                      </a:cubicBezTo>
                      <a:cubicBezTo>
                        <a:pt x="212143" y="74637"/>
                        <a:pt x="216346" y="75982"/>
                        <a:pt x="220669" y="76768"/>
                      </a:cubicBezTo>
                      <a:cubicBezTo>
                        <a:pt x="228084" y="78116"/>
                        <a:pt x="235616" y="78727"/>
                        <a:pt x="243050" y="79966"/>
                      </a:cubicBezTo>
                      <a:cubicBezTo>
                        <a:pt x="248410" y="80859"/>
                        <a:pt x="253707" y="82097"/>
                        <a:pt x="259036" y="83163"/>
                      </a:cubicBezTo>
                      <a:lnTo>
                        <a:pt x="450868" y="76768"/>
                      </a:lnTo>
                      <a:cubicBezTo>
                        <a:pt x="454230" y="76536"/>
                        <a:pt x="457219" y="74497"/>
                        <a:pt x="460459" y="73571"/>
                      </a:cubicBezTo>
                      <a:cubicBezTo>
                        <a:pt x="464684" y="72364"/>
                        <a:pt x="469134" y="71917"/>
                        <a:pt x="473248" y="70374"/>
                      </a:cubicBezTo>
                      <a:cubicBezTo>
                        <a:pt x="536571" y="46630"/>
                        <a:pt x="447912" y="76691"/>
                        <a:pt x="495629" y="60782"/>
                      </a:cubicBezTo>
                      <a:cubicBezTo>
                        <a:pt x="513809" y="47147"/>
                        <a:pt x="503362" y="52876"/>
                        <a:pt x="527601" y="44796"/>
                      </a:cubicBezTo>
                      <a:lnTo>
                        <a:pt x="537192" y="41599"/>
                      </a:lnTo>
                      <a:lnTo>
                        <a:pt x="546784" y="38402"/>
                      </a:lnTo>
                      <a:cubicBezTo>
                        <a:pt x="549981" y="40533"/>
                        <a:pt x="553375" y="42396"/>
                        <a:pt x="556375" y="44796"/>
                      </a:cubicBezTo>
                      <a:cubicBezTo>
                        <a:pt x="570040" y="55728"/>
                        <a:pt x="563549" y="58979"/>
                        <a:pt x="565967" y="83163"/>
                      </a:cubicBezTo>
                      <a:cubicBezTo>
                        <a:pt x="563836" y="89557"/>
                        <a:pt x="564339" y="97580"/>
                        <a:pt x="559573" y="102346"/>
                      </a:cubicBezTo>
                      <a:cubicBezTo>
                        <a:pt x="553178" y="108740"/>
                        <a:pt x="548477" y="117484"/>
                        <a:pt x="540389" y="121529"/>
                      </a:cubicBezTo>
                      <a:cubicBezTo>
                        <a:pt x="529244" y="127103"/>
                        <a:pt x="523867" y="130234"/>
                        <a:pt x="511615" y="134318"/>
                      </a:cubicBezTo>
                      <a:cubicBezTo>
                        <a:pt x="507446" y="135707"/>
                        <a:pt x="503089" y="136449"/>
                        <a:pt x="498826" y="137515"/>
                      </a:cubicBezTo>
                      <a:cubicBezTo>
                        <a:pt x="494563" y="139647"/>
                        <a:pt x="489915" y="141140"/>
                        <a:pt x="486037" y="143910"/>
                      </a:cubicBezTo>
                      <a:cubicBezTo>
                        <a:pt x="464189" y="159516"/>
                        <a:pt x="488314" y="148190"/>
                        <a:pt x="466854" y="159896"/>
                      </a:cubicBezTo>
                      <a:cubicBezTo>
                        <a:pt x="452932" y="167490"/>
                        <a:pt x="445133" y="172040"/>
                        <a:pt x="431685" y="175882"/>
                      </a:cubicBezTo>
                      <a:cubicBezTo>
                        <a:pt x="427460" y="177089"/>
                        <a:pt x="423010" y="177536"/>
                        <a:pt x="418896" y="179079"/>
                      </a:cubicBezTo>
                      <a:cubicBezTo>
                        <a:pt x="414433" y="180752"/>
                        <a:pt x="410488" y="183596"/>
                        <a:pt x="406107" y="185473"/>
                      </a:cubicBezTo>
                      <a:cubicBezTo>
                        <a:pt x="398433" y="188762"/>
                        <a:pt x="391849" y="189547"/>
                        <a:pt x="383726" y="191868"/>
                      </a:cubicBezTo>
                      <a:cubicBezTo>
                        <a:pt x="380486" y="192794"/>
                        <a:pt x="377466" y="194553"/>
                        <a:pt x="374135" y="195065"/>
                      </a:cubicBezTo>
                      <a:cubicBezTo>
                        <a:pt x="363549" y="196694"/>
                        <a:pt x="352820" y="197196"/>
                        <a:pt x="342163" y="198262"/>
                      </a:cubicBezTo>
                      <a:cubicBezTo>
                        <a:pt x="273932" y="215318"/>
                        <a:pt x="314651" y="206318"/>
                        <a:pt x="153528" y="198262"/>
                      </a:cubicBezTo>
                      <a:cubicBezTo>
                        <a:pt x="147796" y="197975"/>
                        <a:pt x="142936" y="193829"/>
                        <a:pt x="137542" y="191868"/>
                      </a:cubicBezTo>
                      <a:cubicBezTo>
                        <a:pt x="108573" y="181334"/>
                        <a:pt x="128111" y="190348"/>
                        <a:pt x="105570" y="179079"/>
                      </a:cubicBezTo>
                      <a:cubicBezTo>
                        <a:pt x="102373" y="175882"/>
                        <a:pt x="98754" y="173056"/>
                        <a:pt x="95978" y="169487"/>
                      </a:cubicBezTo>
                      <a:cubicBezTo>
                        <a:pt x="91260" y="163421"/>
                        <a:pt x="89337" y="154915"/>
                        <a:pt x="83189" y="150304"/>
                      </a:cubicBezTo>
                      <a:cubicBezTo>
                        <a:pt x="78926" y="147107"/>
                        <a:pt x="74362" y="144277"/>
                        <a:pt x="70401" y="140712"/>
                      </a:cubicBezTo>
                      <a:cubicBezTo>
                        <a:pt x="63679" y="134662"/>
                        <a:pt x="58972" y="126181"/>
                        <a:pt x="51217" y="121529"/>
                      </a:cubicBezTo>
                      <a:cubicBezTo>
                        <a:pt x="45888" y="118332"/>
                        <a:pt x="40083" y="115820"/>
                        <a:pt x="35231" y="111938"/>
                      </a:cubicBezTo>
                      <a:cubicBezTo>
                        <a:pt x="29346" y="107230"/>
                        <a:pt x="19245" y="95952"/>
                        <a:pt x="19245" y="95952"/>
                      </a:cubicBezTo>
                      <a:cubicBezTo>
                        <a:pt x="18179" y="92755"/>
                        <a:pt x="17555" y="89375"/>
                        <a:pt x="16048" y="86360"/>
                      </a:cubicBezTo>
                      <a:cubicBezTo>
                        <a:pt x="14330" y="82923"/>
                        <a:pt x="11561" y="80104"/>
                        <a:pt x="9654" y="76768"/>
                      </a:cubicBezTo>
                      <a:cubicBezTo>
                        <a:pt x="7289" y="72630"/>
                        <a:pt x="5391" y="68243"/>
                        <a:pt x="3259" y="63980"/>
                      </a:cubicBezTo>
                      <a:cubicBezTo>
                        <a:pt x="-428" y="38169"/>
                        <a:pt x="-1699" y="43290"/>
                        <a:pt x="3259" y="16022"/>
                      </a:cubicBezTo>
                      <a:cubicBezTo>
                        <a:pt x="4707" y="8057"/>
                        <a:pt x="7033" y="2290"/>
                        <a:pt x="16048" y="36"/>
                      </a:cubicBezTo>
                      <a:cubicBezTo>
                        <a:pt x="21218" y="-1256"/>
                        <a:pt x="42691" y="32008"/>
                        <a:pt x="48020" y="38402"/>
                      </a:cubicBezTo>
                      <a:close/>
                    </a:path>
                  </a:pathLst>
                </a:custGeom>
                <a:solidFill>
                  <a:srgbClr val="FFFFFF"/>
                </a:solidFill>
                <a:ln w="9525"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60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Calibri"/>
                    <a:ea typeface="+mn-ea"/>
                    <a:cs typeface="+mn-cs"/>
                  </a:endParaRPr>
                </a:p>
              </p:txBody>
            </p:sp>
            <p:sp>
              <p:nvSpPr>
                <p:cNvPr id="29" name="Freeform 5"/>
                <p:cNvSpPr>
                  <a:spLocks noEditPoints="1"/>
                </p:cNvSpPr>
                <p:nvPr/>
              </p:nvSpPr>
              <p:spPr bwMode="auto">
                <a:xfrm>
                  <a:off x="1763987" y="1564262"/>
                  <a:ext cx="586044" cy="540680"/>
                </a:xfrm>
                <a:custGeom>
                  <a:avLst/>
                  <a:gdLst>
                    <a:gd name="T0" fmla="*/ 188 w 264"/>
                    <a:gd name="T1" fmla="*/ 179 h 245"/>
                    <a:gd name="T2" fmla="*/ 190 w 264"/>
                    <a:gd name="T3" fmla="*/ 180 h 245"/>
                    <a:gd name="T4" fmla="*/ 217 w 264"/>
                    <a:gd name="T5" fmla="*/ 168 h 245"/>
                    <a:gd name="T6" fmla="*/ 191 w 264"/>
                    <a:gd name="T7" fmla="*/ 140 h 245"/>
                    <a:gd name="T8" fmla="*/ 201 w 264"/>
                    <a:gd name="T9" fmla="*/ 79 h 245"/>
                    <a:gd name="T10" fmla="*/ 132 w 264"/>
                    <a:gd name="T11" fmla="*/ 0 h 245"/>
                    <a:gd name="T12" fmla="*/ 63 w 264"/>
                    <a:gd name="T13" fmla="*/ 79 h 245"/>
                    <a:gd name="T14" fmla="*/ 73 w 264"/>
                    <a:gd name="T15" fmla="*/ 140 h 245"/>
                    <a:gd name="T16" fmla="*/ 47 w 264"/>
                    <a:gd name="T17" fmla="*/ 169 h 245"/>
                    <a:gd name="T18" fmla="*/ 75 w 264"/>
                    <a:gd name="T19" fmla="*/ 180 h 245"/>
                    <a:gd name="T20" fmla="*/ 26 w 264"/>
                    <a:gd name="T21" fmla="*/ 195 h 245"/>
                    <a:gd name="T22" fmla="*/ 17 w 264"/>
                    <a:gd name="T23" fmla="*/ 234 h 245"/>
                    <a:gd name="T24" fmla="*/ 123 w 264"/>
                    <a:gd name="T25" fmla="*/ 245 h 245"/>
                    <a:gd name="T26" fmla="*/ 132 w 264"/>
                    <a:gd name="T27" fmla="*/ 245 h 245"/>
                    <a:gd name="T28" fmla="*/ 247 w 264"/>
                    <a:gd name="T29" fmla="*/ 234 h 245"/>
                    <a:gd name="T30" fmla="*/ 238 w 264"/>
                    <a:gd name="T31" fmla="*/ 195 h 245"/>
                    <a:gd name="T32" fmla="*/ 182 w 264"/>
                    <a:gd name="T33" fmla="*/ 68 h 245"/>
                    <a:gd name="T34" fmla="*/ 189 w 264"/>
                    <a:gd name="T35" fmla="*/ 70 h 245"/>
                    <a:gd name="T36" fmla="*/ 181 w 264"/>
                    <a:gd name="T37" fmla="*/ 102 h 245"/>
                    <a:gd name="T38" fmla="*/ 132 w 264"/>
                    <a:gd name="T39" fmla="*/ 21 h 245"/>
                    <a:gd name="T40" fmla="*/ 132 w 264"/>
                    <a:gd name="T41" fmla="*/ 28 h 245"/>
                    <a:gd name="T42" fmla="*/ 87 w 264"/>
                    <a:gd name="T43" fmla="*/ 55 h 245"/>
                    <a:gd name="T44" fmla="*/ 87 w 264"/>
                    <a:gd name="T45" fmla="*/ 79 h 245"/>
                    <a:gd name="T46" fmla="*/ 112 w 264"/>
                    <a:gd name="T47" fmla="*/ 67 h 245"/>
                    <a:gd name="T48" fmla="*/ 149 w 264"/>
                    <a:gd name="T49" fmla="*/ 56 h 245"/>
                    <a:gd name="T50" fmla="*/ 175 w 264"/>
                    <a:gd name="T51" fmla="*/ 120 h 245"/>
                    <a:gd name="T52" fmla="*/ 89 w 264"/>
                    <a:gd name="T53" fmla="*/ 120 h 245"/>
                    <a:gd name="T54" fmla="*/ 87 w 264"/>
                    <a:gd name="T55" fmla="*/ 79 h 245"/>
                    <a:gd name="T56" fmla="*/ 75 w 264"/>
                    <a:gd name="T57" fmla="*/ 70 h 245"/>
                    <a:gd name="T58" fmla="*/ 79 w 264"/>
                    <a:gd name="T59" fmla="*/ 67 h 245"/>
                    <a:gd name="T60" fmla="*/ 82 w 264"/>
                    <a:gd name="T61" fmla="*/ 77 h 245"/>
                    <a:gd name="T62" fmla="*/ 73 w 264"/>
                    <a:gd name="T63" fmla="*/ 79 h 245"/>
                    <a:gd name="T64" fmla="*/ 84 w 264"/>
                    <a:gd name="T65" fmla="*/ 179 h 245"/>
                    <a:gd name="T66" fmla="*/ 87 w 264"/>
                    <a:gd name="T67" fmla="*/ 178 h 245"/>
                    <a:gd name="T68" fmla="*/ 92 w 264"/>
                    <a:gd name="T69" fmla="*/ 177 h 245"/>
                    <a:gd name="T70" fmla="*/ 97 w 264"/>
                    <a:gd name="T71" fmla="*/ 174 h 245"/>
                    <a:gd name="T72" fmla="*/ 98 w 264"/>
                    <a:gd name="T73" fmla="*/ 173 h 245"/>
                    <a:gd name="T74" fmla="*/ 132 w 264"/>
                    <a:gd name="T75" fmla="*/ 161 h 245"/>
                    <a:gd name="T76" fmla="*/ 166 w 264"/>
                    <a:gd name="T77" fmla="*/ 173 h 245"/>
                    <a:gd name="T78" fmla="*/ 167 w 264"/>
                    <a:gd name="T79" fmla="*/ 174 h 245"/>
                    <a:gd name="T80" fmla="*/ 173 w 264"/>
                    <a:gd name="T81" fmla="*/ 177 h 245"/>
                    <a:gd name="T82" fmla="*/ 177 w 264"/>
                    <a:gd name="T83" fmla="*/ 178 h 245"/>
                    <a:gd name="T84" fmla="*/ 180 w 264"/>
                    <a:gd name="T85" fmla="*/ 179 h 245"/>
                    <a:gd name="T86" fmla="*/ 132 w 264"/>
                    <a:gd name="T87" fmla="*/ 24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4" h="245">
                      <a:moveTo>
                        <a:pt x="238" y="195"/>
                      </a:moveTo>
                      <a:cubicBezTo>
                        <a:pt x="217" y="190"/>
                        <a:pt x="204" y="186"/>
                        <a:pt x="188" y="179"/>
                      </a:cubicBezTo>
                      <a:cubicBezTo>
                        <a:pt x="188" y="180"/>
                        <a:pt x="189" y="180"/>
                        <a:pt x="190" y="180"/>
                      </a:cubicBezTo>
                      <a:cubicBezTo>
                        <a:pt x="190" y="180"/>
                        <a:pt x="190" y="180"/>
                        <a:pt x="190" y="180"/>
                      </a:cubicBezTo>
                      <a:cubicBezTo>
                        <a:pt x="199" y="180"/>
                        <a:pt x="206" y="177"/>
                        <a:pt x="215" y="170"/>
                      </a:cubicBezTo>
                      <a:cubicBezTo>
                        <a:pt x="217" y="168"/>
                        <a:pt x="217" y="168"/>
                        <a:pt x="217" y="168"/>
                      </a:cubicBezTo>
                      <a:cubicBezTo>
                        <a:pt x="215" y="168"/>
                        <a:pt x="215" y="168"/>
                        <a:pt x="215" y="168"/>
                      </a:cubicBezTo>
                      <a:cubicBezTo>
                        <a:pt x="199" y="162"/>
                        <a:pt x="191" y="152"/>
                        <a:pt x="191" y="140"/>
                      </a:cubicBezTo>
                      <a:cubicBezTo>
                        <a:pt x="191" y="138"/>
                        <a:pt x="192" y="136"/>
                        <a:pt x="192" y="133"/>
                      </a:cubicBezTo>
                      <a:cubicBezTo>
                        <a:pt x="197" y="116"/>
                        <a:pt x="201" y="98"/>
                        <a:pt x="201" y="79"/>
                      </a:cubicBezTo>
                      <a:cubicBezTo>
                        <a:pt x="201" y="56"/>
                        <a:pt x="194" y="37"/>
                        <a:pt x="182" y="23"/>
                      </a:cubicBezTo>
                      <a:cubicBezTo>
                        <a:pt x="170" y="9"/>
                        <a:pt x="152" y="0"/>
                        <a:pt x="132" y="0"/>
                      </a:cubicBezTo>
                      <a:cubicBezTo>
                        <a:pt x="112" y="0"/>
                        <a:pt x="95" y="9"/>
                        <a:pt x="83" y="23"/>
                      </a:cubicBezTo>
                      <a:cubicBezTo>
                        <a:pt x="70" y="37"/>
                        <a:pt x="63" y="56"/>
                        <a:pt x="63" y="79"/>
                      </a:cubicBezTo>
                      <a:cubicBezTo>
                        <a:pt x="63" y="98"/>
                        <a:pt x="67" y="116"/>
                        <a:pt x="72" y="133"/>
                      </a:cubicBezTo>
                      <a:cubicBezTo>
                        <a:pt x="73" y="136"/>
                        <a:pt x="73" y="138"/>
                        <a:pt x="73" y="140"/>
                      </a:cubicBezTo>
                      <a:cubicBezTo>
                        <a:pt x="73" y="152"/>
                        <a:pt x="65" y="162"/>
                        <a:pt x="50" y="168"/>
                      </a:cubicBezTo>
                      <a:cubicBezTo>
                        <a:pt x="47" y="169"/>
                        <a:pt x="47" y="169"/>
                        <a:pt x="47" y="169"/>
                      </a:cubicBezTo>
                      <a:cubicBezTo>
                        <a:pt x="49" y="170"/>
                        <a:pt x="49" y="170"/>
                        <a:pt x="49" y="170"/>
                      </a:cubicBezTo>
                      <a:cubicBezTo>
                        <a:pt x="58" y="177"/>
                        <a:pt x="66" y="180"/>
                        <a:pt x="75" y="180"/>
                      </a:cubicBezTo>
                      <a:cubicBezTo>
                        <a:pt x="75" y="180"/>
                        <a:pt x="76" y="180"/>
                        <a:pt x="77" y="179"/>
                      </a:cubicBezTo>
                      <a:cubicBezTo>
                        <a:pt x="60" y="186"/>
                        <a:pt x="47" y="190"/>
                        <a:pt x="26" y="195"/>
                      </a:cubicBezTo>
                      <a:cubicBezTo>
                        <a:pt x="14" y="198"/>
                        <a:pt x="0" y="208"/>
                        <a:pt x="0" y="223"/>
                      </a:cubicBezTo>
                      <a:cubicBezTo>
                        <a:pt x="1" y="228"/>
                        <a:pt x="7" y="231"/>
                        <a:pt x="17" y="234"/>
                      </a:cubicBezTo>
                      <a:cubicBezTo>
                        <a:pt x="44" y="241"/>
                        <a:pt x="95" y="244"/>
                        <a:pt x="123" y="245"/>
                      </a:cubicBezTo>
                      <a:cubicBezTo>
                        <a:pt x="123" y="245"/>
                        <a:pt x="123" y="245"/>
                        <a:pt x="123" y="245"/>
                      </a:cubicBezTo>
                      <a:cubicBezTo>
                        <a:pt x="123" y="245"/>
                        <a:pt x="123" y="245"/>
                        <a:pt x="123" y="245"/>
                      </a:cubicBezTo>
                      <a:cubicBezTo>
                        <a:pt x="126" y="245"/>
                        <a:pt x="129" y="245"/>
                        <a:pt x="132" y="245"/>
                      </a:cubicBezTo>
                      <a:cubicBezTo>
                        <a:pt x="148" y="245"/>
                        <a:pt x="180" y="244"/>
                        <a:pt x="209" y="240"/>
                      </a:cubicBezTo>
                      <a:cubicBezTo>
                        <a:pt x="224" y="238"/>
                        <a:pt x="237" y="236"/>
                        <a:pt x="247" y="234"/>
                      </a:cubicBezTo>
                      <a:cubicBezTo>
                        <a:pt x="257" y="231"/>
                        <a:pt x="264" y="228"/>
                        <a:pt x="264" y="223"/>
                      </a:cubicBezTo>
                      <a:cubicBezTo>
                        <a:pt x="264" y="208"/>
                        <a:pt x="250" y="198"/>
                        <a:pt x="238" y="195"/>
                      </a:cubicBezTo>
                      <a:close/>
                      <a:moveTo>
                        <a:pt x="182" y="77"/>
                      </a:moveTo>
                      <a:cubicBezTo>
                        <a:pt x="182" y="74"/>
                        <a:pt x="182" y="71"/>
                        <a:pt x="182" y="68"/>
                      </a:cubicBezTo>
                      <a:cubicBezTo>
                        <a:pt x="183" y="67"/>
                        <a:pt x="185" y="67"/>
                        <a:pt x="186" y="67"/>
                      </a:cubicBezTo>
                      <a:cubicBezTo>
                        <a:pt x="187" y="67"/>
                        <a:pt x="188" y="68"/>
                        <a:pt x="189" y="70"/>
                      </a:cubicBezTo>
                      <a:cubicBezTo>
                        <a:pt x="190" y="72"/>
                        <a:pt x="191" y="75"/>
                        <a:pt x="191" y="79"/>
                      </a:cubicBezTo>
                      <a:cubicBezTo>
                        <a:pt x="191" y="86"/>
                        <a:pt x="188" y="96"/>
                        <a:pt x="181" y="102"/>
                      </a:cubicBezTo>
                      <a:cubicBezTo>
                        <a:pt x="182" y="93"/>
                        <a:pt x="182" y="84"/>
                        <a:pt x="182" y="77"/>
                      </a:cubicBezTo>
                      <a:close/>
                      <a:moveTo>
                        <a:pt x="132" y="21"/>
                      </a:moveTo>
                      <a:cubicBezTo>
                        <a:pt x="154" y="21"/>
                        <a:pt x="171" y="31"/>
                        <a:pt x="177" y="55"/>
                      </a:cubicBezTo>
                      <a:cubicBezTo>
                        <a:pt x="168" y="37"/>
                        <a:pt x="151" y="28"/>
                        <a:pt x="132" y="28"/>
                      </a:cubicBezTo>
                      <a:cubicBezTo>
                        <a:pt x="132" y="28"/>
                        <a:pt x="132" y="28"/>
                        <a:pt x="132" y="28"/>
                      </a:cubicBezTo>
                      <a:cubicBezTo>
                        <a:pt x="113" y="28"/>
                        <a:pt x="97" y="37"/>
                        <a:pt x="87" y="55"/>
                      </a:cubicBezTo>
                      <a:cubicBezTo>
                        <a:pt x="94" y="31"/>
                        <a:pt x="111" y="21"/>
                        <a:pt x="132" y="21"/>
                      </a:cubicBezTo>
                      <a:close/>
                      <a:moveTo>
                        <a:pt x="87" y="79"/>
                      </a:moveTo>
                      <a:cubicBezTo>
                        <a:pt x="87" y="79"/>
                        <a:pt x="87" y="79"/>
                        <a:pt x="87" y="79"/>
                      </a:cubicBezTo>
                      <a:cubicBezTo>
                        <a:pt x="93" y="79"/>
                        <a:pt x="102" y="73"/>
                        <a:pt x="112" y="67"/>
                      </a:cubicBezTo>
                      <a:cubicBezTo>
                        <a:pt x="122" y="62"/>
                        <a:pt x="133" y="56"/>
                        <a:pt x="144" y="56"/>
                      </a:cubicBezTo>
                      <a:cubicBezTo>
                        <a:pt x="146" y="56"/>
                        <a:pt x="147" y="56"/>
                        <a:pt x="149" y="56"/>
                      </a:cubicBezTo>
                      <a:cubicBezTo>
                        <a:pt x="157" y="64"/>
                        <a:pt x="168" y="74"/>
                        <a:pt x="180" y="78"/>
                      </a:cubicBezTo>
                      <a:cubicBezTo>
                        <a:pt x="180" y="90"/>
                        <a:pt x="179" y="105"/>
                        <a:pt x="175" y="120"/>
                      </a:cubicBezTo>
                      <a:cubicBezTo>
                        <a:pt x="171" y="136"/>
                        <a:pt x="150" y="159"/>
                        <a:pt x="132" y="159"/>
                      </a:cubicBezTo>
                      <a:cubicBezTo>
                        <a:pt x="114" y="159"/>
                        <a:pt x="94" y="136"/>
                        <a:pt x="89" y="120"/>
                      </a:cubicBezTo>
                      <a:cubicBezTo>
                        <a:pt x="85" y="106"/>
                        <a:pt x="85" y="91"/>
                        <a:pt x="85" y="79"/>
                      </a:cubicBezTo>
                      <a:cubicBezTo>
                        <a:pt x="85" y="79"/>
                        <a:pt x="86" y="79"/>
                        <a:pt x="87" y="79"/>
                      </a:cubicBezTo>
                      <a:close/>
                      <a:moveTo>
                        <a:pt x="73" y="79"/>
                      </a:moveTo>
                      <a:cubicBezTo>
                        <a:pt x="73" y="75"/>
                        <a:pt x="74" y="72"/>
                        <a:pt x="75" y="70"/>
                      </a:cubicBezTo>
                      <a:cubicBezTo>
                        <a:pt x="76" y="68"/>
                        <a:pt x="77" y="67"/>
                        <a:pt x="79" y="67"/>
                      </a:cubicBezTo>
                      <a:cubicBezTo>
                        <a:pt x="79" y="67"/>
                        <a:pt x="79" y="67"/>
                        <a:pt x="79" y="67"/>
                      </a:cubicBezTo>
                      <a:cubicBezTo>
                        <a:pt x="80" y="67"/>
                        <a:pt x="81" y="67"/>
                        <a:pt x="82" y="68"/>
                      </a:cubicBezTo>
                      <a:cubicBezTo>
                        <a:pt x="82" y="71"/>
                        <a:pt x="82" y="74"/>
                        <a:pt x="82" y="77"/>
                      </a:cubicBezTo>
                      <a:cubicBezTo>
                        <a:pt x="82" y="84"/>
                        <a:pt x="82" y="93"/>
                        <a:pt x="83" y="102"/>
                      </a:cubicBezTo>
                      <a:cubicBezTo>
                        <a:pt x="76" y="96"/>
                        <a:pt x="73" y="86"/>
                        <a:pt x="73" y="79"/>
                      </a:cubicBezTo>
                      <a:close/>
                      <a:moveTo>
                        <a:pt x="120" y="242"/>
                      </a:moveTo>
                      <a:cubicBezTo>
                        <a:pt x="107" y="229"/>
                        <a:pt x="89" y="205"/>
                        <a:pt x="84" y="179"/>
                      </a:cubicBezTo>
                      <a:cubicBezTo>
                        <a:pt x="85" y="179"/>
                        <a:pt x="86" y="179"/>
                        <a:pt x="87" y="178"/>
                      </a:cubicBezTo>
                      <a:cubicBezTo>
                        <a:pt x="87" y="178"/>
                        <a:pt x="87" y="178"/>
                        <a:pt x="87" y="178"/>
                      </a:cubicBezTo>
                      <a:cubicBezTo>
                        <a:pt x="87" y="178"/>
                        <a:pt x="87" y="178"/>
                        <a:pt x="87" y="178"/>
                      </a:cubicBezTo>
                      <a:cubicBezTo>
                        <a:pt x="88" y="178"/>
                        <a:pt x="90" y="177"/>
                        <a:pt x="92" y="177"/>
                      </a:cubicBezTo>
                      <a:cubicBezTo>
                        <a:pt x="92" y="176"/>
                        <a:pt x="92" y="176"/>
                        <a:pt x="92" y="176"/>
                      </a:cubicBezTo>
                      <a:cubicBezTo>
                        <a:pt x="94" y="176"/>
                        <a:pt x="96" y="175"/>
                        <a:pt x="97" y="174"/>
                      </a:cubicBezTo>
                      <a:cubicBezTo>
                        <a:pt x="98" y="174"/>
                        <a:pt x="98" y="174"/>
                        <a:pt x="98" y="174"/>
                      </a:cubicBezTo>
                      <a:cubicBezTo>
                        <a:pt x="98" y="173"/>
                        <a:pt x="98" y="173"/>
                        <a:pt x="98" y="173"/>
                      </a:cubicBezTo>
                      <a:cubicBezTo>
                        <a:pt x="101" y="164"/>
                        <a:pt x="102" y="153"/>
                        <a:pt x="103" y="146"/>
                      </a:cubicBezTo>
                      <a:cubicBezTo>
                        <a:pt x="111" y="155"/>
                        <a:pt x="122" y="161"/>
                        <a:pt x="132" y="161"/>
                      </a:cubicBezTo>
                      <a:cubicBezTo>
                        <a:pt x="143" y="161"/>
                        <a:pt x="153" y="155"/>
                        <a:pt x="162" y="146"/>
                      </a:cubicBezTo>
                      <a:cubicBezTo>
                        <a:pt x="162" y="153"/>
                        <a:pt x="163" y="164"/>
                        <a:pt x="166" y="173"/>
                      </a:cubicBezTo>
                      <a:cubicBezTo>
                        <a:pt x="166" y="174"/>
                        <a:pt x="166" y="174"/>
                        <a:pt x="166" y="174"/>
                      </a:cubicBezTo>
                      <a:cubicBezTo>
                        <a:pt x="167" y="174"/>
                        <a:pt x="167" y="174"/>
                        <a:pt x="167" y="174"/>
                      </a:cubicBezTo>
                      <a:cubicBezTo>
                        <a:pt x="169" y="175"/>
                        <a:pt x="170" y="176"/>
                        <a:pt x="172" y="176"/>
                      </a:cubicBezTo>
                      <a:cubicBezTo>
                        <a:pt x="172" y="176"/>
                        <a:pt x="172" y="176"/>
                        <a:pt x="173" y="177"/>
                      </a:cubicBezTo>
                      <a:cubicBezTo>
                        <a:pt x="174" y="177"/>
                        <a:pt x="176" y="178"/>
                        <a:pt x="177" y="178"/>
                      </a:cubicBezTo>
                      <a:cubicBezTo>
                        <a:pt x="177" y="178"/>
                        <a:pt x="177" y="178"/>
                        <a:pt x="177" y="178"/>
                      </a:cubicBezTo>
                      <a:cubicBezTo>
                        <a:pt x="177" y="178"/>
                        <a:pt x="177" y="178"/>
                        <a:pt x="177" y="178"/>
                      </a:cubicBezTo>
                      <a:cubicBezTo>
                        <a:pt x="178" y="179"/>
                        <a:pt x="179" y="179"/>
                        <a:pt x="180" y="179"/>
                      </a:cubicBezTo>
                      <a:cubicBezTo>
                        <a:pt x="175" y="205"/>
                        <a:pt x="158" y="229"/>
                        <a:pt x="144" y="242"/>
                      </a:cubicBezTo>
                      <a:cubicBezTo>
                        <a:pt x="140" y="242"/>
                        <a:pt x="135" y="242"/>
                        <a:pt x="132" y="242"/>
                      </a:cubicBezTo>
                      <a:cubicBezTo>
                        <a:pt x="129" y="242"/>
                        <a:pt x="125" y="242"/>
                        <a:pt x="120" y="242"/>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363A36"/>
                    </a:solidFill>
                    <a:effectLst/>
                    <a:uLnTx/>
                    <a:uFillTx/>
                  </a:endParaRPr>
                </a:p>
              </p:txBody>
            </p:sp>
          </p:grpSp>
          <p:sp>
            <p:nvSpPr>
              <p:cNvPr id="27" name="Freeform 80"/>
              <p:cNvSpPr>
                <a:spLocks noEditPoints="1"/>
              </p:cNvSpPr>
              <p:nvPr/>
            </p:nvSpPr>
            <p:spPr bwMode="auto">
              <a:xfrm>
                <a:off x="1644265" y="1444091"/>
                <a:ext cx="825489" cy="821563"/>
              </a:xfrm>
              <a:custGeom>
                <a:avLst/>
                <a:gdLst>
                  <a:gd name="T0" fmla="*/ 424 w 848"/>
                  <a:gd name="T1" fmla="*/ 0 h 848"/>
                  <a:gd name="T2" fmla="*/ 0 w 848"/>
                  <a:gd name="T3" fmla="*/ 424 h 848"/>
                  <a:gd name="T4" fmla="*/ 424 w 848"/>
                  <a:gd name="T5" fmla="*/ 848 h 848"/>
                  <a:gd name="T6" fmla="*/ 848 w 848"/>
                  <a:gd name="T7" fmla="*/ 424 h 848"/>
                  <a:gd name="T8" fmla="*/ 424 w 848"/>
                  <a:gd name="T9" fmla="*/ 0 h 848"/>
                  <a:gd name="T10" fmla="*/ 424 w 848"/>
                  <a:gd name="T11" fmla="*/ 772 h 848"/>
                  <a:gd name="T12" fmla="*/ 76 w 848"/>
                  <a:gd name="T13" fmla="*/ 424 h 848"/>
                  <a:gd name="T14" fmla="*/ 424 w 848"/>
                  <a:gd name="T15" fmla="*/ 75 h 848"/>
                  <a:gd name="T16" fmla="*/ 773 w 848"/>
                  <a:gd name="T17" fmla="*/ 424 h 848"/>
                  <a:gd name="T18" fmla="*/ 424 w 848"/>
                  <a:gd name="T19" fmla="*/ 772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8" h="848">
                    <a:moveTo>
                      <a:pt x="424" y="0"/>
                    </a:moveTo>
                    <a:cubicBezTo>
                      <a:pt x="190" y="0"/>
                      <a:pt x="0" y="190"/>
                      <a:pt x="0" y="424"/>
                    </a:cubicBezTo>
                    <a:cubicBezTo>
                      <a:pt x="0" y="658"/>
                      <a:pt x="190" y="848"/>
                      <a:pt x="424" y="848"/>
                    </a:cubicBezTo>
                    <a:cubicBezTo>
                      <a:pt x="659" y="848"/>
                      <a:pt x="848" y="658"/>
                      <a:pt x="848" y="424"/>
                    </a:cubicBezTo>
                    <a:cubicBezTo>
                      <a:pt x="848" y="190"/>
                      <a:pt x="659" y="0"/>
                      <a:pt x="424" y="0"/>
                    </a:cubicBezTo>
                    <a:close/>
                    <a:moveTo>
                      <a:pt x="424" y="772"/>
                    </a:moveTo>
                    <a:cubicBezTo>
                      <a:pt x="232" y="772"/>
                      <a:pt x="76" y="616"/>
                      <a:pt x="76" y="424"/>
                    </a:cubicBezTo>
                    <a:cubicBezTo>
                      <a:pt x="76" y="231"/>
                      <a:pt x="232" y="75"/>
                      <a:pt x="424" y="75"/>
                    </a:cubicBezTo>
                    <a:cubicBezTo>
                      <a:pt x="617" y="75"/>
                      <a:pt x="773" y="231"/>
                      <a:pt x="773" y="424"/>
                    </a:cubicBezTo>
                    <a:cubicBezTo>
                      <a:pt x="773" y="616"/>
                      <a:pt x="617" y="772"/>
                      <a:pt x="424" y="772"/>
                    </a:cubicBezTo>
                    <a:close/>
                  </a:path>
                </a:pathLst>
              </a:custGeom>
              <a:solidFill>
                <a:srgbClr val="0F5C9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363A36"/>
                  </a:solidFill>
                  <a:effectLst/>
                  <a:uLnTx/>
                  <a:uFillTx/>
                </a:endParaRPr>
              </a:p>
            </p:txBody>
          </p:sp>
        </p:grpSp>
        <p:grpSp>
          <p:nvGrpSpPr>
            <p:cNvPr id="18" name="Group 17"/>
            <p:cNvGrpSpPr/>
            <p:nvPr/>
          </p:nvGrpSpPr>
          <p:grpSpPr>
            <a:xfrm>
              <a:off x="2228472" y="1732382"/>
              <a:ext cx="622459" cy="437773"/>
              <a:chOff x="2228472" y="1732382"/>
              <a:chExt cx="622459" cy="437773"/>
            </a:xfrm>
          </p:grpSpPr>
          <p:sp>
            <p:nvSpPr>
              <p:cNvPr id="19" name="Rectangle 18"/>
              <p:cNvSpPr/>
              <p:nvPr/>
            </p:nvSpPr>
            <p:spPr>
              <a:xfrm>
                <a:off x="2285979" y="1746684"/>
                <a:ext cx="506951" cy="286045"/>
              </a:xfrm>
              <a:prstGeom prst="rect">
                <a:avLst/>
              </a:prstGeom>
              <a:solidFill>
                <a:srgbClr val="FFFFFF"/>
              </a:solidFill>
              <a:ln w="9525"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60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Calibri"/>
                  <a:ea typeface="+mn-ea"/>
                  <a:cs typeface="+mn-cs"/>
                </a:endParaRPr>
              </a:p>
            </p:txBody>
          </p:sp>
          <p:sp>
            <p:nvSpPr>
              <p:cNvPr id="20" name="Rectangle 39"/>
              <p:cNvSpPr/>
              <p:nvPr/>
            </p:nvSpPr>
            <p:spPr>
              <a:xfrm>
                <a:off x="2270146" y="2006731"/>
                <a:ext cx="557426" cy="134374"/>
              </a:xfrm>
              <a:custGeom>
                <a:avLst/>
                <a:gdLst>
                  <a:gd name="connsiteX0" fmla="*/ 0 w 431222"/>
                  <a:gd name="connsiteY0" fmla="*/ 0 h 110840"/>
                  <a:gd name="connsiteX1" fmla="*/ 431222 w 431222"/>
                  <a:gd name="connsiteY1" fmla="*/ 0 h 110840"/>
                  <a:gd name="connsiteX2" fmla="*/ 431222 w 431222"/>
                  <a:gd name="connsiteY2" fmla="*/ 110840 h 110840"/>
                  <a:gd name="connsiteX3" fmla="*/ 0 w 431222"/>
                  <a:gd name="connsiteY3" fmla="*/ 110840 h 110840"/>
                  <a:gd name="connsiteX4" fmla="*/ 0 w 431222"/>
                  <a:gd name="connsiteY4" fmla="*/ 0 h 110840"/>
                  <a:gd name="connsiteX0" fmla="*/ 0 w 459797"/>
                  <a:gd name="connsiteY0" fmla="*/ 0 h 110840"/>
                  <a:gd name="connsiteX1" fmla="*/ 431222 w 459797"/>
                  <a:gd name="connsiteY1" fmla="*/ 0 h 110840"/>
                  <a:gd name="connsiteX2" fmla="*/ 459797 w 459797"/>
                  <a:gd name="connsiteY2" fmla="*/ 108459 h 110840"/>
                  <a:gd name="connsiteX3" fmla="*/ 0 w 459797"/>
                  <a:gd name="connsiteY3" fmla="*/ 110840 h 110840"/>
                  <a:gd name="connsiteX4" fmla="*/ 0 w 459797"/>
                  <a:gd name="connsiteY4" fmla="*/ 0 h 110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797" h="110840">
                    <a:moveTo>
                      <a:pt x="0" y="0"/>
                    </a:moveTo>
                    <a:lnTo>
                      <a:pt x="431222" y="0"/>
                    </a:lnTo>
                    <a:lnTo>
                      <a:pt x="459797" y="108459"/>
                    </a:lnTo>
                    <a:lnTo>
                      <a:pt x="0" y="110840"/>
                    </a:lnTo>
                    <a:lnTo>
                      <a:pt x="0" y="0"/>
                    </a:lnTo>
                    <a:close/>
                  </a:path>
                </a:pathLst>
              </a:custGeom>
              <a:solidFill>
                <a:srgbClr val="FFFFFF"/>
              </a:solidFill>
              <a:ln w="9525"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60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Calibri"/>
                  <a:ea typeface="+mn-ea"/>
                  <a:cs typeface="+mn-cs"/>
                </a:endParaRPr>
              </a:p>
            </p:txBody>
          </p:sp>
          <p:grpSp>
            <p:nvGrpSpPr>
              <p:cNvPr id="21" name="Group 20"/>
              <p:cNvGrpSpPr/>
              <p:nvPr/>
            </p:nvGrpSpPr>
            <p:grpSpPr>
              <a:xfrm>
                <a:off x="2228472" y="1732382"/>
                <a:ext cx="622459" cy="437773"/>
                <a:chOff x="1390468" y="3110665"/>
                <a:chExt cx="345233" cy="242801"/>
              </a:xfrm>
              <a:solidFill>
                <a:srgbClr val="F89C00"/>
              </a:solidFill>
            </p:grpSpPr>
            <p:sp>
              <p:nvSpPr>
                <p:cNvPr id="22" name="Freeform 99"/>
                <p:cNvSpPr>
                  <a:spLocks noEditPoints="1"/>
                </p:cNvSpPr>
                <p:nvPr/>
              </p:nvSpPr>
              <p:spPr bwMode="auto">
                <a:xfrm>
                  <a:off x="1415760" y="3110665"/>
                  <a:ext cx="294649" cy="174513"/>
                </a:xfrm>
                <a:custGeom>
                  <a:avLst/>
                  <a:gdLst>
                    <a:gd name="T0" fmla="*/ 91 w 94"/>
                    <a:gd name="T1" fmla="*/ 0 h 56"/>
                    <a:gd name="T2" fmla="*/ 3 w 94"/>
                    <a:gd name="T3" fmla="*/ 0 h 56"/>
                    <a:gd name="T4" fmla="*/ 0 w 94"/>
                    <a:gd name="T5" fmla="*/ 2 h 56"/>
                    <a:gd name="T6" fmla="*/ 0 w 94"/>
                    <a:gd name="T7" fmla="*/ 53 h 56"/>
                    <a:gd name="T8" fmla="*/ 3 w 94"/>
                    <a:gd name="T9" fmla="*/ 56 h 56"/>
                    <a:gd name="T10" fmla="*/ 91 w 94"/>
                    <a:gd name="T11" fmla="*/ 56 h 56"/>
                    <a:gd name="T12" fmla="*/ 94 w 94"/>
                    <a:gd name="T13" fmla="*/ 53 h 56"/>
                    <a:gd name="T14" fmla="*/ 94 w 94"/>
                    <a:gd name="T15" fmla="*/ 2 h 56"/>
                    <a:gd name="T16" fmla="*/ 91 w 94"/>
                    <a:gd name="T17" fmla="*/ 0 h 56"/>
                    <a:gd name="T18" fmla="*/ 47 w 94"/>
                    <a:gd name="T19" fmla="*/ 0 h 56"/>
                    <a:gd name="T20" fmla="*/ 48 w 94"/>
                    <a:gd name="T21" fmla="*/ 2 h 56"/>
                    <a:gd name="T22" fmla="*/ 47 w 94"/>
                    <a:gd name="T23" fmla="*/ 3 h 56"/>
                    <a:gd name="T24" fmla="*/ 46 w 94"/>
                    <a:gd name="T25" fmla="*/ 2 h 56"/>
                    <a:gd name="T26" fmla="*/ 47 w 94"/>
                    <a:gd name="T27" fmla="*/ 0 h 56"/>
                    <a:gd name="T28" fmla="*/ 90 w 94"/>
                    <a:gd name="T29" fmla="*/ 51 h 56"/>
                    <a:gd name="T30" fmla="*/ 89 w 94"/>
                    <a:gd name="T31" fmla="*/ 52 h 56"/>
                    <a:gd name="T32" fmla="*/ 5 w 94"/>
                    <a:gd name="T33" fmla="*/ 52 h 56"/>
                    <a:gd name="T34" fmla="*/ 4 w 94"/>
                    <a:gd name="T35" fmla="*/ 51 h 56"/>
                    <a:gd name="T36" fmla="*/ 4 w 94"/>
                    <a:gd name="T37" fmla="*/ 4 h 56"/>
                    <a:gd name="T38" fmla="*/ 5 w 94"/>
                    <a:gd name="T39" fmla="*/ 3 h 56"/>
                    <a:gd name="T40" fmla="*/ 89 w 94"/>
                    <a:gd name="T41" fmla="*/ 3 h 56"/>
                    <a:gd name="T42" fmla="*/ 90 w 94"/>
                    <a:gd name="T43" fmla="*/ 4 h 56"/>
                    <a:gd name="T44" fmla="*/ 90 w 94"/>
                    <a:gd name="T45" fmla="*/ 5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 h="56">
                      <a:moveTo>
                        <a:pt x="91" y="0"/>
                      </a:moveTo>
                      <a:cubicBezTo>
                        <a:pt x="3" y="0"/>
                        <a:pt x="3" y="0"/>
                        <a:pt x="3" y="0"/>
                      </a:cubicBezTo>
                      <a:cubicBezTo>
                        <a:pt x="1" y="0"/>
                        <a:pt x="0" y="1"/>
                        <a:pt x="0" y="2"/>
                      </a:cubicBezTo>
                      <a:cubicBezTo>
                        <a:pt x="0" y="53"/>
                        <a:pt x="0" y="53"/>
                        <a:pt x="0" y="53"/>
                      </a:cubicBezTo>
                      <a:cubicBezTo>
                        <a:pt x="0" y="55"/>
                        <a:pt x="1" y="56"/>
                        <a:pt x="3" y="56"/>
                      </a:cubicBezTo>
                      <a:cubicBezTo>
                        <a:pt x="91" y="56"/>
                        <a:pt x="91" y="56"/>
                        <a:pt x="91" y="56"/>
                      </a:cubicBezTo>
                      <a:cubicBezTo>
                        <a:pt x="93" y="56"/>
                        <a:pt x="94" y="55"/>
                        <a:pt x="94" y="53"/>
                      </a:cubicBezTo>
                      <a:cubicBezTo>
                        <a:pt x="94" y="2"/>
                        <a:pt x="94" y="2"/>
                        <a:pt x="94" y="2"/>
                      </a:cubicBezTo>
                      <a:cubicBezTo>
                        <a:pt x="94" y="1"/>
                        <a:pt x="93" y="0"/>
                        <a:pt x="91" y="0"/>
                      </a:cubicBezTo>
                      <a:close/>
                      <a:moveTo>
                        <a:pt x="47" y="0"/>
                      </a:moveTo>
                      <a:cubicBezTo>
                        <a:pt x="48" y="0"/>
                        <a:pt x="48" y="1"/>
                        <a:pt x="48" y="2"/>
                      </a:cubicBezTo>
                      <a:cubicBezTo>
                        <a:pt x="48" y="2"/>
                        <a:pt x="48" y="3"/>
                        <a:pt x="47" y="3"/>
                      </a:cubicBezTo>
                      <a:cubicBezTo>
                        <a:pt x="46" y="3"/>
                        <a:pt x="46" y="2"/>
                        <a:pt x="46" y="2"/>
                      </a:cubicBezTo>
                      <a:cubicBezTo>
                        <a:pt x="46" y="1"/>
                        <a:pt x="46" y="0"/>
                        <a:pt x="47" y="0"/>
                      </a:cubicBezTo>
                      <a:close/>
                      <a:moveTo>
                        <a:pt x="90" y="51"/>
                      </a:moveTo>
                      <a:cubicBezTo>
                        <a:pt x="90" y="52"/>
                        <a:pt x="90" y="52"/>
                        <a:pt x="89" y="52"/>
                      </a:cubicBezTo>
                      <a:cubicBezTo>
                        <a:pt x="5" y="52"/>
                        <a:pt x="5" y="52"/>
                        <a:pt x="5" y="52"/>
                      </a:cubicBezTo>
                      <a:cubicBezTo>
                        <a:pt x="4" y="52"/>
                        <a:pt x="4" y="52"/>
                        <a:pt x="4" y="51"/>
                      </a:cubicBezTo>
                      <a:cubicBezTo>
                        <a:pt x="4" y="4"/>
                        <a:pt x="4" y="4"/>
                        <a:pt x="4" y="4"/>
                      </a:cubicBezTo>
                      <a:cubicBezTo>
                        <a:pt x="4" y="4"/>
                        <a:pt x="4" y="3"/>
                        <a:pt x="5" y="3"/>
                      </a:cubicBezTo>
                      <a:cubicBezTo>
                        <a:pt x="89" y="3"/>
                        <a:pt x="89" y="3"/>
                        <a:pt x="89" y="3"/>
                      </a:cubicBezTo>
                      <a:cubicBezTo>
                        <a:pt x="90" y="3"/>
                        <a:pt x="90" y="4"/>
                        <a:pt x="90" y="4"/>
                      </a:cubicBezTo>
                      <a:lnTo>
                        <a:pt x="90" y="51"/>
                      </a:lnTo>
                      <a:close/>
                    </a:path>
                  </a:pathLst>
                </a:custGeom>
                <a:solidFill>
                  <a:srgbClr val="F8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363A36"/>
                    </a:solidFill>
                    <a:effectLst/>
                    <a:uLnTx/>
                    <a:uFillTx/>
                  </a:endParaRPr>
                </a:p>
              </p:txBody>
            </p:sp>
            <p:sp>
              <p:nvSpPr>
                <p:cNvPr id="23" name="Freeform 100"/>
                <p:cNvSpPr>
                  <a:spLocks/>
                </p:cNvSpPr>
                <p:nvPr/>
              </p:nvSpPr>
              <p:spPr bwMode="auto">
                <a:xfrm>
                  <a:off x="1390468" y="3340820"/>
                  <a:ext cx="345233" cy="12646"/>
                </a:xfrm>
                <a:custGeom>
                  <a:avLst/>
                  <a:gdLst>
                    <a:gd name="T0" fmla="*/ 0 w 110"/>
                    <a:gd name="T1" fmla="*/ 0 h 4"/>
                    <a:gd name="T2" fmla="*/ 0 w 110"/>
                    <a:gd name="T3" fmla="*/ 0 h 4"/>
                    <a:gd name="T4" fmla="*/ 0 w 110"/>
                    <a:gd name="T5" fmla="*/ 1 h 4"/>
                    <a:gd name="T6" fmla="*/ 3 w 110"/>
                    <a:gd name="T7" fmla="*/ 4 h 4"/>
                    <a:gd name="T8" fmla="*/ 107 w 110"/>
                    <a:gd name="T9" fmla="*/ 4 h 4"/>
                    <a:gd name="T10" fmla="*/ 110 w 110"/>
                    <a:gd name="T11" fmla="*/ 1 h 4"/>
                    <a:gd name="T12" fmla="*/ 110 w 110"/>
                    <a:gd name="T13" fmla="*/ 0 h 4"/>
                    <a:gd name="T14" fmla="*/ 110 w 110"/>
                    <a:gd name="T15" fmla="*/ 0 h 4"/>
                    <a:gd name="T16" fmla="*/ 0 w 1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4">
                      <a:moveTo>
                        <a:pt x="0" y="0"/>
                      </a:moveTo>
                      <a:cubicBezTo>
                        <a:pt x="0" y="0"/>
                        <a:pt x="0" y="0"/>
                        <a:pt x="0" y="0"/>
                      </a:cubicBezTo>
                      <a:cubicBezTo>
                        <a:pt x="0" y="1"/>
                        <a:pt x="0" y="1"/>
                        <a:pt x="0" y="1"/>
                      </a:cubicBezTo>
                      <a:cubicBezTo>
                        <a:pt x="0" y="2"/>
                        <a:pt x="1" y="4"/>
                        <a:pt x="3" y="4"/>
                      </a:cubicBezTo>
                      <a:cubicBezTo>
                        <a:pt x="107" y="4"/>
                        <a:pt x="107" y="4"/>
                        <a:pt x="107" y="4"/>
                      </a:cubicBezTo>
                      <a:cubicBezTo>
                        <a:pt x="109" y="4"/>
                        <a:pt x="110" y="2"/>
                        <a:pt x="110" y="1"/>
                      </a:cubicBezTo>
                      <a:cubicBezTo>
                        <a:pt x="110" y="0"/>
                        <a:pt x="110" y="0"/>
                        <a:pt x="110" y="0"/>
                      </a:cubicBezTo>
                      <a:cubicBezTo>
                        <a:pt x="110" y="0"/>
                        <a:pt x="110" y="0"/>
                        <a:pt x="110" y="0"/>
                      </a:cubicBezTo>
                      <a:lnTo>
                        <a:pt x="0" y="0"/>
                      </a:lnTo>
                      <a:close/>
                    </a:path>
                  </a:pathLst>
                </a:custGeom>
                <a:solidFill>
                  <a:srgbClr val="F8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363A36"/>
                    </a:solidFill>
                    <a:effectLst/>
                    <a:uLnTx/>
                    <a:uFillTx/>
                  </a:endParaRPr>
                </a:p>
              </p:txBody>
            </p:sp>
            <p:sp>
              <p:nvSpPr>
                <p:cNvPr id="24" name="Freeform 101"/>
                <p:cNvSpPr>
                  <a:spLocks noEditPoints="1"/>
                </p:cNvSpPr>
                <p:nvPr/>
              </p:nvSpPr>
              <p:spPr bwMode="auto">
                <a:xfrm>
                  <a:off x="1390468" y="3291501"/>
                  <a:ext cx="345233" cy="46790"/>
                </a:xfrm>
                <a:custGeom>
                  <a:avLst/>
                  <a:gdLst>
                    <a:gd name="T0" fmla="*/ 109 w 110"/>
                    <a:gd name="T1" fmla="*/ 13 h 15"/>
                    <a:gd name="T2" fmla="*/ 103 w 110"/>
                    <a:gd name="T3" fmla="*/ 0 h 15"/>
                    <a:gd name="T4" fmla="*/ 102 w 110"/>
                    <a:gd name="T5" fmla="*/ 0 h 15"/>
                    <a:gd name="T6" fmla="*/ 8 w 110"/>
                    <a:gd name="T7" fmla="*/ 0 h 15"/>
                    <a:gd name="T8" fmla="*/ 7 w 110"/>
                    <a:gd name="T9" fmla="*/ 0 h 15"/>
                    <a:gd name="T10" fmla="*/ 1 w 110"/>
                    <a:gd name="T11" fmla="*/ 13 h 15"/>
                    <a:gd name="T12" fmla="*/ 2 w 110"/>
                    <a:gd name="T13" fmla="*/ 15 h 15"/>
                    <a:gd name="T14" fmla="*/ 108 w 110"/>
                    <a:gd name="T15" fmla="*/ 15 h 15"/>
                    <a:gd name="T16" fmla="*/ 109 w 110"/>
                    <a:gd name="T17" fmla="*/ 13 h 15"/>
                    <a:gd name="T18" fmla="*/ 41 w 110"/>
                    <a:gd name="T19" fmla="*/ 14 h 15"/>
                    <a:gd name="T20" fmla="*/ 42 w 110"/>
                    <a:gd name="T21" fmla="*/ 10 h 15"/>
                    <a:gd name="T22" fmla="*/ 67 w 110"/>
                    <a:gd name="T23" fmla="*/ 10 h 15"/>
                    <a:gd name="T24" fmla="*/ 69 w 110"/>
                    <a:gd name="T25" fmla="*/ 14 h 15"/>
                    <a:gd name="T26" fmla="*/ 41 w 110"/>
                    <a:gd name="T27" fmla="*/ 14 h 15"/>
                    <a:gd name="T28" fmla="*/ 9 w 110"/>
                    <a:gd name="T29" fmla="*/ 9 h 15"/>
                    <a:gd name="T30" fmla="*/ 12 w 110"/>
                    <a:gd name="T31" fmla="*/ 2 h 15"/>
                    <a:gd name="T32" fmla="*/ 98 w 110"/>
                    <a:gd name="T33" fmla="*/ 2 h 15"/>
                    <a:gd name="T34" fmla="*/ 101 w 110"/>
                    <a:gd name="T35" fmla="*/ 9 h 15"/>
                    <a:gd name="T36" fmla="*/ 9 w 110"/>
                    <a:gd name="T3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5">
                      <a:moveTo>
                        <a:pt x="109" y="13"/>
                      </a:moveTo>
                      <a:cubicBezTo>
                        <a:pt x="103" y="0"/>
                        <a:pt x="103" y="0"/>
                        <a:pt x="103" y="0"/>
                      </a:cubicBezTo>
                      <a:cubicBezTo>
                        <a:pt x="102" y="0"/>
                        <a:pt x="102" y="0"/>
                        <a:pt x="102" y="0"/>
                      </a:cubicBezTo>
                      <a:cubicBezTo>
                        <a:pt x="8" y="0"/>
                        <a:pt x="8" y="0"/>
                        <a:pt x="8" y="0"/>
                      </a:cubicBezTo>
                      <a:cubicBezTo>
                        <a:pt x="8" y="0"/>
                        <a:pt x="7" y="0"/>
                        <a:pt x="7" y="0"/>
                      </a:cubicBezTo>
                      <a:cubicBezTo>
                        <a:pt x="1" y="13"/>
                        <a:pt x="1" y="13"/>
                        <a:pt x="1" y="13"/>
                      </a:cubicBezTo>
                      <a:cubicBezTo>
                        <a:pt x="0" y="14"/>
                        <a:pt x="1" y="15"/>
                        <a:pt x="2" y="15"/>
                      </a:cubicBezTo>
                      <a:cubicBezTo>
                        <a:pt x="108" y="15"/>
                        <a:pt x="108" y="15"/>
                        <a:pt x="108" y="15"/>
                      </a:cubicBezTo>
                      <a:cubicBezTo>
                        <a:pt x="109" y="15"/>
                        <a:pt x="110" y="14"/>
                        <a:pt x="109" y="13"/>
                      </a:cubicBezTo>
                      <a:close/>
                      <a:moveTo>
                        <a:pt x="41" y="14"/>
                      </a:moveTo>
                      <a:cubicBezTo>
                        <a:pt x="42" y="10"/>
                        <a:pt x="42" y="10"/>
                        <a:pt x="42" y="10"/>
                      </a:cubicBezTo>
                      <a:cubicBezTo>
                        <a:pt x="67" y="10"/>
                        <a:pt x="67" y="10"/>
                        <a:pt x="67" y="10"/>
                      </a:cubicBezTo>
                      <a:cubicBezTo>
                        <a:pt x="69" y="14"/>
                        <a:pt x="69" y="14"/>
                        <a:pt x="69" y="14"/>
                      </a:cubicBezTo>
                      <a:lnTo>
                        <a:pt x="41" y="14"/>
                      </a:lnTo>
                      <a:close/>
                      <a:moveTo>
                        <a:pt x="9" y="9"/>
                      </a:moveTo>
                      <a:cubicBezTo>
                        <a:pt x="12" y="2"/>
                        <a:pt x="12" y="2"/>
                        <a:pt x="12" y="2"/>
                      </a:cubicBezTo>
                      <a:cubicBezTo>
                        <a:pt x="98" y="2"/>
                        <a:pt x="98" y="2"/>
                        <a:pt x="98" y="2"/>
                      </a:cubicBezTo>
                      <a:cubicBezTo>
                        <a:pt x="101" y="9"/>
                        <a:pt x="101" y="9"/>
                        <a:pt x="101" y="9"/>
                      </a:cubicBezTo>
                      <a:lnTo>
                        <a:pt x="9" y="9"/>
                      </a:lnTo>
                      <a:close/>
                    </a:path>
                  </a:pathLst>
                </a:custGeom>
                <a:solidFill>
                  <a:srgbClr val="F8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363A36"/>
                    </a:solidFill>
                    <a:effectLst/>
                    <a:uLnTx/>
                    <a:uFillTx/>
                  </a:endParaRPr>
                </a:p>
              </p:txBody>
            </p:sp>
          </p:grpSp>
        </p:grpSp>
      </p:grpSp>
      <p:sp>
        <p:nvSpPr>
          <p:cNvPr id="30" name="Freeform 131"/>
          <p:cNvSpPr>
            <a:spLocks noEditPoints="1"/>
          </p:cNvSpPr>
          <p:nvPr/>
        </p:nvSpPr>
        <p:spPr bwMode="auto">
          <a:xfrm>
            <a:off x="10396091" y="3131790"/>
            <a:ext cx="366731" cy="369260"/>
          </a:xfrm>
          <a:custGeom>
            <a:avLst/>
            <a:gdLst>
              <a:gd name="T0" fmla="*/ 0 w 290"/>
              <a:gd name="T1" fmla="*/ 0 h 292"/>
              <a:gd name="T2" fmla="*/ 0 w 290"/>
              <a:gd name="T3" fmla="*/ 292 h 292"/>
              <a:gd name="T4" fmla="*/ 290 w 290"/>
              <a:gd name="T5" fmla="*/ 292 h 292"/>
              <a:gd name="T6" fmla="*/ 290 w 290"/>
              <a:gd name="T7" fmla="*/ 0 h 292"/>
              <a:gd name="T8" fmla="*/ 0 w 290"/>
              <a:gd name="T9" fmla="*/ 0 h 292"/>
              <a:gd name="T10" fmla="*/ 52 w 290"/>
              <a:gd name="T11" fmla="*/ 42 h 292"/>
              <a:gd name="T12" fmla="*/ 20 w 290"/>
              <a:gd name="T13" fmla="*/ 57 h 292"/>
              <a:gd name="T14" fmla="*/ 20 w 290"/>
              <a:gd name="T15" fmla="*/ 50 h 292"/>
              <a:gd name="T16" fmla="*/ 45 w 290"/>
              <a:gd name="T17" fmla="*/ 40 h 292"/>
              <a:gd name="T18" fmla="*/ 20 w 290"/>
              <a:gd name="T19" fmla="*/ 30 h 292"/>
              <a:gd name="T20" fmla="*/ 20 w 290"/>
              <a:gd name="T21" fmla="*/ 25 h 292"/>
              <a:gd name="T22" fmla="*/ 52 w 290"/>
              <a:gd name="T23" fmla="*/ 37 h 292"/>
              <a:gd name="T24" fmla="*/ 52 w 290"/>
              <a:gd name="T25" fmla="*/ 42 h 292"/>
              <a:gd name="T26" fmla="*/ 104 w 290"/>
              <a:gd name="T27" fmla="*/ 60 h 292"/>
              <a:gd name="T28" fmla="*/ 65 w 290"/>
              <a:gd name="T29" fmla="*/ 60 h 292"/>
              <a:gd name="T30" fmla="*/ 65 w 290"/>
              <a:gd name="T31" fmla="*/ 52 h 292"/>
              <a:gd name="T32" fmla="*/ 104 w 290"/>
              <a:gd name="T33" fmla="*/ 52 h 292"/>
              <a:gd name="T34" fmla="*/ 104 w 290"/>
              <a:gd name="T35" fmla="*/ 6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 h="292">
                <a:moveTo>
                  <a:pt x="0" y="0"/>
                </a:moveTo>
                <a:lnTo>
                  <a:pt x="0" y="292"/>
                </a:lnTo>
                <a:lnTo>
                  <a:pt x="290" y="292"/>
                </a:lnTo>
                <a:lnTo>
                  <a:pt x="290" y="0"/>
                </a:lnTo>
                <a:lnTo>
                  <a:pt x="0" y="0"/>
                </a:lnTo>
                <a:close/>
                <a:moveTo>
                  <a:pt x="52" y="42"/>
                </a:moveTo>
                <a:lnTo>
                  <a:pt x="20" y="57"/>
                </a:lnTo>
                <a:lnTo>
                  <a:pt x="20" y="50"/>
                </a:lnTo>
                <a:lnTo>
                  <a:pt x="45" y="40"/>
                </a:lnTo>
                <a:lnTo>
                  <a:pt x="20" y="30"/>
                </a:lnTo>
                <a:lnTo>
                  <a:pt x="20" y="25"/>
                </a:lnTo>
                <a:lnTo>
                  <a:pt x="52" y="37"/>
                </a:lnTo>
                <a:lnTo>
                  <a:pt x="52" y="42"/>
                </a:lnTo>
                <a:close/>
                <a:moveTo>
                  <a:pt x="104" y="60"/>
                </a:moveTo>
                <a:lnTo>
                  <a:pt x="65" y="60"/>
                </a:lnTo>
                <a:lnTo>
                  <a:pt x="65" y="52"/>
                </a:lnTo>
                <a:lnTo>
                  <a:pt x="104" y="52"/>
                </a:lnTo>
                <a:lnTo>
                  <a:pt x="104" y="60"/>
                </a:lnTo>
                <a:close/>
              </a:path>
            </a:pathLst>
          </a:custGeom>
          <a:solidFill>
            <a:srgbClr val="F89C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63A36"/>
              </a:solidFill>
              <a:effectLst/>
              <a:uLnTx/>
              <a:uFillTx/>
            </a:endParaRPr>
          </a:p>
        </p:txBody>
      </p:sp>
    </p:spTree>
    <p:extLst>
      <p:ext uri="{BB962C8B-B14F-4D97-AF65-F5344CB8AC3E}">
        <p14:creationId xmlns:p14="http://schemas.microsoft.com/office/powerpoint/2010/main" val="37186136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Descriptive and Context Driven Entitlements</a:t>
            </a:r>
          </a:p>
        </p:txBody>
      </p:sp>
      <p:sp>
        <p:nvSpPr>
          <p:cNvPr id="4" name="Freeform 5"/>
          <p:cNvSpPr>
            <a:spLocks/>
          </p:cNvSpPr>
          <p:nvPr/>
        </p:nvSpPr>
        <p:spPr bwMode="auto">
          <a:xfrm>
            <a:off x="9553961" y="3595935"/>
            <a:ext cx="2410878" cy="1463464"/>
          </a:xfrm>
          <a:custGeom>
            <a:avLst/>
            <a:gdLst>
              <a:gd name="T0" fmla="*/ 1699 w 4031"/>
              <a:gd name="T1" fmla="*/ 2211 h 2446"/>
              <a:gd name="T2" fmla="*/ 1699 w 4031"/>
              <a:gd name="T3" fmla="*/ 2211 h 2446"/>
              <a:gd name="T4" fmla="*/ 1765 w 4031"/>
              <a:gd name="T5" fmla="*/ 2263 h 2446"/>
              <a:gd name="T6" fmla="*/ 2289 w 4031"/>
              <a:gd name="T7" fmla="*/ 2446 h 2446"/>
              <a:gd name="T8" fmla="*/ 2873 w 4031"/>
              <a:gd name="T9" fmla="*/ 2196 h 2446"/>
              <a:gd name="T10" fmla="*/ 2901 w 4031"/>
              <a:gd name="T11" fmla="*/ 2170 h 2446"/>
              <a:gd name="T12" fmla="*/ 3664 w 4031"/>
              <a:gd name="T13" fmla="*/ 2171 h 2446"/>
              <a:gd name="T14" fmla="*/ 4031 w 4031"/>
              <a:gd name="T15" fmla="*/ 1763 h 2446"/>
              <a:gd name="T16" fmla="*/ 3689 w 4031"/>
              <a:gd name="T17" fmla="*/ 1361 h 2446"/>
              <a:gd name="T18" fmla="*/ 3619 w 4031"/>
              <a:gd name="T19" fmla="*/ 1350 h 2446"/>
              <a:gd name="T20" fmla="*/ 3609 w 4031"/>
              <a:gd name="T21" fmla="*/ 1281 h 2446"/>
              <a:gd name="T22" fmla="*/ 2999 w 4031"/>
              <a:gd name="T23" fmla="*/ 758 h 2446"/>
              <a:gd name="T24" fmla="*/ 2905 w 4031"/>
              <a:gd name="T25" fmla="*/ 760 h 2446"/>
              <a:gd name="T26" fmla="*/ 2892 w 4031"/>
              <a:gd name="T27" fmla="*/ 677 h 2446"/>
              <a:gd name="T28" fmla="*/ 2096 w 4031"/>
              <a:gd name="T29" fmla="*/ 0 h 2446"/>
              <a:gd name="T30" fmla="*/ 1402 w 4031"/>
              <a:gd name="T31" fmla="*/ 397 h 2446"/>
              <a:gd name="T32" fmla="*/ 1365 w 4031"/>
              <a:gd name="T33" fmla="*/ 458 h 2446"/>
              <a:gd name="T34" fmla="*/ 1296 w 4031"/>
              <a:gd name="T35" fmla="*/ 441 h 2446"/>
              <a:gd name="T36" fmla="*/ 1145 w 4031"/>
              <a:gd name="T37" fmla="*/ 422 h 2446"/>
              <a:gd name="T38" fmla="*/ 553 w 4031"/>
              <a:gd name="T39" fmla="*/ 865 h 2446"/>
              <a:gd name="T40" fmla="*/ 539 w 4031"/>
              <a:gd name="T41" fmla="*/ 916 h 2446"/>
              <a:gd name="T42" fmla="*/ 488 w 4031"/>
              <a:gd name="T43" fmla="*/ 931 h 2446"/>
              <a:gd name="T44" fmla="*/ 0 w 4031"/>
              <a:gd name="T45" fmla="*/ 1582 h 2446"/>
              <a:gd name="T46" fmla="*/ 679 w 4031"/>
              <a:gd name="T47" fmla="*/ 2261 h 2446"/>
              <a:gd name="T48" fmla="*/ 856 w 4031"/>
              <a:gd name="T49" fmla="*/ 2237 h 2446"/>
              <a:gd name="T50" fmla="*/ 910 w 4031"/>
              <a:gd name="T51" fmla="*/ 2223 h 2446"/>
              <a:gd name="T52" fmla="*/ 949 w 4031"/>
              <a:gd name="T53" fmla="*/ 2262 h 2446"/>
              <a:gd name="T54" fmla="*/ 1297 w 4031"/>
              <a:gd name="T55" fmla="*/ 2405 h 2446"/>
              <a:gd name="T56" fmla="*/ 1639 w 4031"/>
              <a:gd name="T57" fmla="*/ 2269 h 2446"/>
              <a:gd name="T58" fmla="*/ 1699 w 4031"/>
              <a:gd name="T59" fmla="*/ 2211 h 2446"/>
              <a:gd name="T60" fmla="*/ 1699 w 4031"/>
              <a:gd name="T61" fmla="*/ 2211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31" h="2446">
                <a:moveTo>
                  <a:pt x="1699" y="2211"/>
                </a:moveTo>
                <a:lnTo>
                  <a:pt x="1699" y="2211"/>
                </a:lnTo>
                <a:lnTo>
                  <a:pt x="1765" y="2263"/>
                </a:lnTo>
                <a:cubicBezTo>
                  <a:pt x="1876" y="2351"/>
                  <a:pt x="2071" y="2446"/>
                  <a:pt x="2289" y="2446"/>
                </a:cubicBezTo>
                <a:cubicBezTo>
                  <a:pt x="2498" y="2446"/>
                  <a:pt x="2695" y="2362"/>
                  <a:pt x="2873" y="2196"/>
                </a:cubicBezTo>
                <a:lnTo>
                  <a:pt x="2901" y="2170"/>
                </a:lnTo>
                <a:lnTo>
                  <a:pt x="3664" y="2171"/>
                </a:lnTo>
                <a:cubicBezTo>
                  <a:pt x="3871" y="2154"/>
                  <a:pt x="4031" y="1975"/>
                  <a:pt x="4031" y="1763"/>
                </a:cubicBezTo>
                <a:cubicBezTo>
                  <a:pt x="4031" y="1562"/>
                  <a:pt x="3887" y="1393"/>
                  <a:pt x="3689" y="1361"/>
                </a:cubicBezTo>
                <a:lnTo>
                  <a:pt x="3619" y="1350"/>
                </a:lnTo>
                <a:lnTo>
                  <a:pt x="3609" y="1281"/>
                </a:lnTo>
                <a:cubicBezTo>
                  <a:pt x="3563" y="983"/>
                  <a:pt x="3301" y="758"/>
                  <a:pt x="2999" y="758"/>
                </a:cubicBezTo>
                <a:lnTo>
                  <a:pt x="2905" y="760"/>
                </a:lnTo>
                <a:lnTo>
                  <a:pt x="2892" y="677"/>
                </a:lnTo>
                <a:cubicBezTo>
                  <a:pt x="2829" y="285"/>
                  <a:pt x="2494" y="0"/>
                  <a:pt x="2096" y="0"/>
                </a:cubicBezTo>
                <a:cubicBezTo>
                  <a:pt x="1813" y="0"/>
                  <a:pt x="1547" y="152"/>
                  <a:pt x="1402" y="397"/>
                </a:cubicBezTo>
                <a:lnTo>
                  <a:pt x="1365" y="458"/>
                </a:lnTo>
                <a:lnTo>
                  <a:pt x="1296" y="441"/>
                </a:lnTo>
                <a:cubicBezTo>
                  <a:pt x="1246" y="429"/>
                  <a:pt x="1196" y="422"/>
                  <a:pt x="1145" y="422"/>
                </a:cubicBezTo>
                <a:cubicBezTo>
                  <a:pt x="873" y="422"/>
                  <a:pt x="630" y="604"/>
                  <a:pt x="553" y="865"/>
                </a:cubicBezTo>
                <a:lnTo>
                  <a:pt x="539" y="916"/>
                </a:lnTo>
                <a:lnTo>
                  <a:pt x="488" y="931"/>
                </a:lnTo>
                <a:cubicBezTo>
                  <a:pt x="201" y="1015"/>
                  <a:pt x="0" y="1282"/>
                  <a:pt x="0" y="1582"/>
                </a:cubicBezTo>
                <a:cubicBezTo>
                  <a:pt x="0" y="1956"/>
                  <a:pt x="305" y="2261"/>
                  <a:pt x="679" y="2261"/>
                </a:cubicBezTo>
                <a:cubicBezTo>
                  <a:pt x="739" y="2261"/>
                  <a:pt x="798" y="2253"/>
                  <a:pt x="856" y="2237"/>
                </a:cubicBezTo>
                <a:lnTo>
                  <a:pt x="910" y="2223"/>
                </a:lnTo>
                <a:lnTo>
                  <a:pt x="949" y="2262"/>
                </a:lnTo>
                <a:cubicBezTo>
                  <a:pt x="1043" y="2354"/>
                  <a:pt x="1166" y="2405"/>
                  <a:pt x="1297" y="2405"/>
                </a:cubicBezTo>
                <a:cubicBezTo>
                  <a:pt x="1425" y="2405"/>
                  <a:pt x="1546" y="2356"/>
                  <a:pt x="1639" y="2269"/>
                </a:cubicBezTo>
                <a:lnTo>
                  <a:pt x="1699" y="2211"/>
                </a:lnTo>
                <a:lnTo>
                  <a:pt x="1699" y="2211"/>
                </a:lnTo>
                <a:close/>
              </a:path>
            </a:pathLst>
          </a:custGeom>
          <a:noFill/>
          <a:ln w="57150" cap="flat">
            <a:solidFill>
              <a:srgbClr val="9B9B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63A36"/>
              </a:solidFill>
              <a:effectLst/>
              <a:uLnTx/>
              <a:uFillTx/>
            </a:endParaRPr>
          </a:p>
        </p:txBody>
      </p:sp>
      <p:sp>
        <p:nvSpPr>
          <p:cNvPr id="5" name="TextBox 4"/>
          <p:cNvSpPr txBox="1"/>
          <p:nvPr/>
        </p:nvSpPr>
        <p:spPr>
          <a:xfrm>
            <a:off x="1169836" y="5844640"/>
            <a:ext cx="9172632" cy="480131"/>
          </a:xfrm>
          <a:prstGeom prst="rect">
            <a:avLst/>
          </a:prstGeom>
          <a:noFill/>
        </p:spPr>
        <p:txBody>
          <a:bodyPr wrap="square"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1" u="none" strike="noStrike" kern="0" cap="none" spc="0" normalizeH="0" baseline="0" noProof="0" dirty="0">
                <a:ln>
                  <a:noFill/>
                </a:ln>
                <a:solidFill>
                  <a:srgbClr val="363A36"/>
                </a:solidFill>
                <a:effectLst/>
                <a:uLnTx/>
                <a:uFillTx/>
              </a:rPr>
              <a:t>Give all the users, with a claim </a:t>
            </a:r>
            <a:r>
              <a:rPr kumimoji="0" lang="en-US" sz="1400" b="0" i="1" u="none" strike="noStrike" kern="0" cap="none" spc="0" normalizeH="0" baseline="0" noProof="0" dirty="0" err="1">
                <a:ln>
                  <a:noFill/>
                </a:ln>
                <a:solidFill>
                  <a:srgbClr val="363A36"/>
                </a:solidFill>
                <a:effectLst/>
                <a:uLnTx/>
                <a:uFillTx/>
              </a:rPr>
              <a:t>ProjectX</a:t>
            </a:r>
            <a:r>
              <a:rPr kumimoji="0" lang="en-US" sz="1400" b="0" i="1" u="none" strike="noStrike" kern="0" cap="none" spc="0" normalizeH="0" baseline="0" noProof="0" dirty="0">
                <a:ln>
                  <a:noFill/>
                </a:ln>
                <a:solidFill>
                  <a:srgbClr val="363A36"/>
                </a:solidFill>
                <a:effectLst/>
                <a:uLnTx/>
                <a:uFillTx/>
              </a:rPr>
              <a:t> in their Identity Provider Y, SSH access to all virtual instances that have a tag which key equals SSH and value contains the name </a:t>
            </a:r>
            <a:r>
              <a:rPr kumimoji="0" lang="en-US" sz="1400" b="0" i="1" u="none" strike="noStrike" kern="0" cap="none" spc="0" normalizeH="0" baseline="0" noProof="0" dirty="0" err="1">
                <a:ln>
                  <a:noFill/>
                </a:ln>
                <a:solidFill>
                  <a:srgbClr val="363A36"/>
                </a:solidFill>
                <a:effectLst/>
                <a:uLnTx/>
                <a:uFillTx/>
              </a:rPr>
              <a:t>ProjectX</a:t>
            </a:r>
            <a:r>
              <a:rPr kumimoji="0" lang="en-US" sz="1400" b="0" i="1" u="none" strike="noStrike" kern="0" cap="none" spc="0" normalizeH="0" baseline="0" noProof="0" dirty="0">
                <a:ln>
                  <a:noFill/>
                </a:ln>
                <a:solidFill>
                  <a:srgbClr val="363A36"/>
                </a:solidFill>
                <a:effectLst/>
                <a:uLnTx/>
                <a:uFillTx/>
              </a:rPr>
              <a:t>, only if they have received their latest AV updates and AV is turned on. </a:t>
            </a:r>
            <a:endParaRPr kumimoji="0" lang="nl-BE" sz="1400" b="0" i="0" u="none" strike="noStrike" kern="0" cap="none" spc="0" normalizeH="0" baseline="0" noProof="0" dirty="0">
              <a:ln>
                <a:noFill/>
              </a:ln>
              <a:solidFill>
                <a:srgbClr val="363A36"/>
              </a:solidFill>
              <a:effectLst/>
              <a:uLnTx/>
              <a:uFillTx/>
              <a:latin typeface="Calibri Light" panose="020F0302020204030204" pitchFamily="34" charset="0"/>
            </a:endParaRPr>
          </a:p>
        </p:txBody>
      </p:sp>
      <p:cxnSp>
        <p:nvCxnSpPr>
          <p:cNvPr id="6" name="Straight Connector 5"/>
          <p:cNvCxnSpPr/>
          <p:nvPr/>
        </p:nvCxnSpPr>
        <p:spPr>
          <a:xfrm flipH="1">
            <a:off x="6450143" y="3080997"/>
            <a:ext cx="1623536" cy="1745949"/>
          </a:xfrm>
          <a:prstGeom prst="line">
            <a:avLst/>
          </a:prstGeom>
          <a:noFill/>
          <a:ln w="28575" cap="flat" cmpd="sng" algn="ctr">
            <a:solidFill>
              <a:srgbClr val="0F5C97"/>
            </a:solidFill>
            <a:prstDash val="dash"/>
          </a:ln>
          <a:effectLst/>
        </p:spPr>
      </p:cxnSp>
      <p:sp>
        <p:nvSpPr>
          <p:cNvPr id="7" name="TextBox 6"/>
          <p:cNvSpPr txBox="1"/>
          <p:nvPr/>
        </p:nvSpPr>
        <p:spPr>
          <a:xfrm>
            <a:off x="7883029" y="3181976"/>
            <a:ext cx="1114088" cy="341632"/>
          </a:xfrm>
          <a:prstGeom prst="rect">
            <a:avLst/>
          </a:prstGeom>
          <a:noFill/>
        </p:spPr>
        <p:txBody>
          <a:bodyPr wrap="none" rtlCol="0">
            <a:spAutoFit/>
          </a:bodyPr>
          <a:lstStyle/>
          <a:p>
            <a:pPr>
              <a:lnSpc>
                <a:spcPct val="90000"/>
              </a:lnSpc>
              <a:spcAft>
                <a:spcPts val="600"/>
              </a:spcAft>
              <a:defRPr/>
            </a:pPr>
            <a:r>
              <a:rPr lang="en-US" kern="0" dirty="0">
                <a:solidFill>
                  <a:sysClr val="windowText" lastClr="000000"/>
                </a:solidFill>
                <a:latin typeface="Calibri Light" panose="020F0302020204030204" pitchFamily="34" charset="0"/>
              </a:rPr>
              <a:t>Controller</a:t>
            </a:r>
            <a:endParaRPr lang="nl-BE" kern="0" dirty="0">
              <a:solidFill>
                <a:sysClr val="windowText" lastClr="000000"/>
              </a:solidFill>
              <a:latin typeface="Calibri Light" panose="020F0302020204030204" pitchFamily="34" charset="0"/>
            </a:endParaRPr>
          </a:p>
        </p:txBody>
      </p:sp>
      <p:sp>
        <p:nvSpPr>
          <p:cNvPr id="8" name="Rectangle: Rounded Corners 45"/>
          <p:cNvSpPr/>
          <p:nvPr/>
        </p:nvSpPr>
        <p:spPr>
          <a:xfrm>
            <a:off x="9206393" y="3435321"/>
            <a:ext cx="662586" cy="1788740"/>
          </a:xfrm>
          <a:prstGeom prst="roundRect">
            <a:avLst/>
          </a:prstGeom>
          <a:solidFill>
            <a:srgbClr val="ECECEA"/>
          </a:solidFill>
          <a:ln w="9525"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600"/>
              </a:spcAft>
              <a:buClrTx/>
              <a:buSzTx/>
              <a:buFontTx/>
              <a:buNone/>
              <a:tabLst/>
              <a:defRPr/>
            </a:pPr>
            <a:endParaRPr kumimoji="0" lang="nl-BE"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04747" y="3145007"/>
            <a:ext cx="665878" cy="678456"/>
          </a:xfrm>
          <a:prstGeom prst="rect">
            <a:avLst/>
          </a:prstGeom>
        </p:spPr>
      </p:pic>
      <p:cxnSp>
        <p:nvCxnSpPr>
          <p:cNvPr id="10" name="Straight Connector 9"/>
          <p:cNvCxnSpPr/>
          <p:nvPr/>
        </p:nvCxnSpPr>
        <p:spPr>
          <a:xfrm flipH="1">
            <a:off x="6101084" y="4365082"/>
            <a:ext cx="3267761" cy="630991"/>
          </a:xfrm>
          <a:prstGeom prst="line">
            <a:avLst/>
          </a:prstGeom>
          <a:noFill/>
          <a:ln w="28575" cap="flat" cmpd="sng" algn="ctr">
            <a:solidFill>
              <a:srgbClr val="0F5C97"/>
            </a:solidFill>
            <a:prstDash val="solid"/>
          </a:ln>
          <a:effectLst/>
        </p:spPr>
      </p:cxnSp>
      <p:cxnSp>
        <p:nvCxnSpPr>
          <p:cNvPr id="11" name="Straight Connector 10"/>
          <p:cNvCxnSpPr>
            <a:endCxn id="111" idx="11"/>
          </p:cNvCxnSpPr>
          <p:nvPr/>
        </p:nvCxnSpPr>
        <p:spPr>
          <a:xfrm flipV="1">
            <a:off x="8493192" y="2488703"/>
            <a:ext cx="557426" cy="278256"/>
          </a:xfrm>
          <a:prstGeom prst="line">
            <a:avLst/>
          </a:prstGeom>
          <a:noFill/>
          <a:ln w="28575" cap="flat" cmpd="sng" algn="ctr">
            <a:solidFill>
              <a:srgbClr val="0F5C97"/>
            </a:solidFill>
            <a:prstDash val="lgDash"/>
          </a:ln>
          <a:effectLst/>
        </p:spPr>
      </p:cxn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950" y="2536453"/>
            <a:ext cx="636674" cy="648699"/>
          </a:xfrm>
          <a:prstGeom prst="rect">
            <a:avLst/>
          </a:prstGeom>
        </p:spPr>
      </p:pic>
      <p:cxnSp>
        <p:nvCxnSpPr>
          <p:cNvPr id="13" name="Straight Connector 12"/>
          <p:cNvCxnSpPr>
            <a:stCxn id="111" idx="14"/>
          </p:cNvCxnSpPr>
          <p:nvPr/>
        </p:nvCxnSpPr>
        <p:spPr>
          <a:xfrm>
            <a:off x="9413287" y="2435929"/>
            <a:ext cx="929181" cy="641409"/>
          </a:xfrm>
          <a:prstGeom prst="line">
            <a:avLst/>
          </a:prstGeom>
          <a:noFill/>
          <a:ln w="28575" cap="flat" cmpd="sng" algn="ctr">
            <a:solidFill>
              <a:srgbClr val="0F5C97"/>
            </a:solidFill>
            <a:prstDash val="lgDash"/>
          </a:ln>
          <a:effectLst/>
        </p:spPr>
      </p:cxnSp>
      <p:sp>
        <p:nvSpPr>
          <p:cNvPr id="14" name="Rectangle 13"/>
          <p:cNvSpPr/>
          <p:nvPr/>
        </p:nvSpPr>
        <p:spPr>
          <a:xfrm>
            <a:off x="9929424" y="3212475"/>
            <a:ext cx="1870632" cy="533823"/>
          </a:xfrm>
          <a:prstGeom prst="rect">
            <a:avLst/>
          </a:prstGeom>
          <a:solidFill>
            <a:srgbClr val="007EE5"/>
          </a:solidFill>
          <a:ln>
            <a:noFill/>
          </a:ln>
          <a:effectLst/>
        </p:spPr>
        <p:txBody>
          <a:bodyPr rtlCol="0" anchor="ct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alibri Light" panose="020F0302020204030204" pitchFamily="34" charset="0"/>
                <a:ea typeface="+mn-ea"/>
                <a:cs typeface="+mn-cs"/>
              </a:rPr>
              <a:t>Cloud API</a:t>
            </a:r>
            <a:endParaRPr kumimoji="0" lang="nl-BE" sz="1800" b="0" i="0" u="none" strike="noStrike" kern="0" cap="none" spc="0" normalizeH="0" baseline="0" noProof="0" dirty="0">
              <a:ln>
                <a:noFill/>
              </a:ln>
              <a:solidFill>
                <a:srgbClr val="FFFFFF"/>
              </a:solidFill>
              <a:effectLst/>
              <a:uLnTx/>
              <a:uFillTx/>
              <a:latin typeface="Calibri Light" panose="020F0302020204030204" pitchFamily="34" charset="0"/>
              <a:ea typeface="+mn-ea"/>
              <a:cs typeface="+mn-cs"/>
            </a:endParaRPr>
          </a:p>
        </p:txBody>
      </p:sp>
      <p:sp>
        <p:nvSpPr>
          <p:cNvPr id="15" name="TextBox 14"/>
          <p:cNvSpPr txBox="1"/>
          <p:nvPr/>
        </p:nvSpPr>
        <p:spPr>
          <a:xfrm>
            <a:off x="8365903" y="1789315"/>
            <a:ext cx="1899879" cy="341632"/>
          </a:xfrm>
          <a:prstGeom prst="rect">
            <a:avLst/>
          </a:prstGeom>
          <a:noFill/>
        </p:spPr>
        <p:txBody>
          <a:bodyPr wrap="none" rtlCol="0">
            <a:spAutoFit/>
          </a:bodyPr>
          <a:lstStyle/>
          <a:p>
            <a:pPr>
              <a:lnSpc>
                <a:spcPct val="90000"/>
              </a:lnSpc>
              <a:spcAft>
                <a:spcPts val="600"/>
              </a:spcAft>
              <a:defRPr/>
            </a:pPr>
            <a:r>
              <a:rPr lang="en-US" kern="0" dirty="0">
                <a:solidFill>
                  <a:sysClr val="windowText" lastClr="000000"/>
                </a:solidFill>
                <a:latin typeface="Calibri Light" panose="020F0302020204030204" pitchFamily="34" charset="0"/>
              </a:rPr>
              <a:t>Identity provider Y</a:t>
            </a:r>
            <a:endParaRPr lang="nl-BE" kern="0" dirty="0">
              <a:solidFill>
                <a:sysClr val="windowText" lastClr="000000"/>
              </a:solidFill>
              <a:latin typeface="Calibri Light" panose="020F0302020204030204" pitchFamily="34" charset="0"/>
            </a:endParaRPr>
          </a:p>
        </p:txBody>
      </p:sp>
      <p:sp>
        <p:nvSpPr>
          <p:cNvPr id="16" name="TextBox 15"/>
          <p:cNvSpPr txBox="1"/>
          <p:nvPr/>
        </p:nvSpPr>
        <p:spPr>
          <a:xfrm>
            <a:off x="479597" y="1307051"/>
            <a:ext cx="5304893" cy="4179606"/>
          </a:xfrm>
          <a:prstGeom prst="rect">
            <a:avLst/>
          </a:prstGeom>
          <a:noFill/>
        </p:spPr>
        <p:txBody>
          <a:bodyPr wrap="square" rtlCol="0">
            <a:spAutoFit/>
          </a:bodyPr>
          <a:lstStyle/>
          <a:p>
            <a:pPr marL="342900" marR="0" lvl="0" indent="-342900" defTabSz="914400" eaLnBrk="1" fontAlgn="auto" latinLnBrk="0" hangingPunct="1">
              <a:lnSpc>
                <a:spcPct val="90000"/>
              </a:lnSpc>
              <a:spcBef>
                <a:spcPts val="0"/>
              </a:spcBef>
              <a:spcAft>
                <a:spcPts val="600"/>
              </a:spcAft>
              <a:buClrTx/>
              <a:buSzTx/>
              <a:buFont typeface="+mj-lt"/>
              <a:buAutoNum type="arabicPeriod"/>
              <a:tabLst/>
              <a:defRPr/>
            </a:pPr>
            <a:r>
              <a:rPr kumimoji="0" lang="en-US" sz="1800" b="1" i="0" u="none" strike="noStrike" kern="0" cap="none" spc="0" normalizeH="0" baseline="0" noProof="0" dirty="0">
                <a:ln>
                  <a:noFill/>
                </a:ln>
                <a:solidFill>
                  <a:schemeClr val="tx2"/>
                </a:solidFill>
                <a:effectLst/>
                <a:uLnTx/>
                <a:uFillTx/>
              </a:rPr>
              <a:t>Client will authenticate to controller</a:t>
            </a:r>
          </a:p>
          <a:p>
            <a:pPr marL="800100" marR="0" lvl="1"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chemeClr val="tx2"/>
                </a:solidFill>
                <a:effectLst/>
                <a:uLnTx/>
                <a:uFillTx/>
              </a:rPr>
              <a:t>Will check for </a:t>
            </a:r>
            <a:r>
              <a:rPr kumimoji="0" lang="en-US" sz="1800" b="0" i="0" u="none" strike="noStrike" kern="0" cap="none" spc="0" normalizeH="0" baseline="0" noProof="0" dirty="0" smtClean="0">
                <a:ln>
                  <a:noFill/>
                </a:ln>
                <a:solidFill>
                  <a:schemeClr val="tx2"/>
                </a:solidFill>
                <a:effectLst/>
                <a:uLnTx/>
                <a:uFillTx/>
              </a:rPr>
              <a:t>an Identity </a:t>
            </a:r>
            <a:r>
              <a:rPr kumimoji="0" lang="en-US" sz="1800" b="0" i="0" u="none" strike="noStrike" kern="0" cap="none" spc="0" normalizeH="0" baseline="0" noProof="0" dirty="0">
                <a:ln>
                  <a:noFill/>
                </a:ln>
                <a:solidFill>
                  <a:schemeClr val="tx2"/>
                </a:solidFill>
                <a:effectLst/>
                <a:uLnTx/>
                <a:uFillTx/>
              </a:rPr>
              <a:t>claim </a:t>
            </a:r>
            <a:r>
              <a:rPr kumimoji="0" lang="en-US" sz="1800" b="0" i="0" u="none" strike="noStrike" kern="0" cap="none" spc="0" normalizeH="0" baseline="0" noProof="0" dirty="0" err="1" smtClean="0">
                <a:ln>
                  <a:noFill/>
                </a:ln>
                <a:solidFill>
                  <a:schemeClr val="tx2"/>
                </a:solidFill>
                <a:effectLst/>
                <a:uLnTx/>
                <a:uFillTx/>
              </a:rPr>
              <a:t>ProjectX</a:t>
            </a:r>
            <a:endParaRPr kumimoji="0" lang="en-US" sz="1800" b="0" i="0" u="none" strike="noStrike" kern="0" cap="none" spc="0" normalizeH="0" baseline="0" noProof="0" dirty="0">
              <a:ln>
                <a:noFill/>
              </a:ln>
              <a:solidFill>
                <a:schemeClr val="tx2"/>
              </a:solidFill>
              <a:effectLst/>
              <a:uLnTx/>
              <a:uFillTx/>
            </a:endParaRPr>
          </a:p>
          <a:p>
            <a:pPr marL="800100" marR="0" lvl="1"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chemeClr val="tx2"/>
                </a:solidFill>
                <a:effectLst/>
                <a:uLnTx/>
                <a:uFillTx/>
              </a:rPr>
              <a:t>Will launch a script to collect AV state</a:t>
            </a:r>
          </a:p>
          <a:p>
            <a:pPr marL="800100" marR="0" lvl="1"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chemeClr val="tx2"/>
                </a:solidFill>
                <a:effectLst/>
                <a:uLnTx/>
                <a:uFillTx/>
              </a:rPr>
              <a:t>Send matching entitlements to client</a:t>
            </a:r>
          </a:p>
          <a:p>
            <a:pPr marL="342900" marR="0" lvl="0" indent="-342900" defTabSz="914400" eaLnBrk="1" fontAlgn="auto" latinLnBrk="0" hangingPunct="1">
              <a:lnSpc>
                <a:spcPct val="90000"/>
              </a:lnSpc>
              <a:spcBef>
                <a:spcPts val="0"/>
              </a:spcBef>
              <a:spcAft>
                <a:spcPts val="600"/>
              </a:spcAft>
              <a:buClrTx/>
              <a:buSzTx/>
              <a:buFont typeface="+mj-lt"/>
              <a:buAutoNum type="arabicPeriod"/>
              <a:tabLst/>
              <a:defRPr/>
            </a:pPr>
            <a:r>
              <a:rPr kumimoji="0" lang="en-US" sz="1800" b="1" i="0" u="none" strike="noStrike" kern="0" cap="none" spc="0" normalizeH="0" baseline="0" noProof="0" dirty="0">
                <a:ln>
                  <a:noFill/>
                </a:ln>
                <a:solidFill>
                  <a:schemeClr val="tx2"/>
                </a:solidFill>
                <a:effectLst/>
                <a:uLnTx/>
                <a:uFillTx/>
              </a:rPr>
              <a:t>Client connects to Gateway</a:t>
            </a:r>
          </a:p>
          <a:p>
            <a:pPr marL="800100" marR="0" lvl="1"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chemeClr val="tx2"/>
                </a:solidFill>
                <a:effectLst/>
                <a:uLnTx/>
                <a:uFillTx/>
              </a:rPr>
              <a:t>Brings </a:t>
            </a:r>
            <a:r>
              <a:rPr kumimoji="0" lang="en-US" sz="1800" b="0" i="0" u="none" strike="noStrike" kern="0" cap="none" spc="0" normalizeH="0" baseline="0" noProof="0" dirty="0">
                <a:ln>
                  <a:noFill/>
                </a:ln>
                <a:solidFill>
                  <a:schemeClr val="tx2"/>
                </a:solidFill>
                <a:effectLst/>
                <a:uLnTx/>
                <a:uFillTx/>
              </a:rPr>
              <a:t>the descriptive </a:t>
            </a:r>
            <a:r>
              <a:rPr kumimoji="0" lang="en-US" sz="1800" b="0" i="0" u="none" strike="noStrike" kern="0" cap="none" spc="0" normalizeH="0" baseline="0" noProof="0" dirty="0" smtClean="0">
                <a:ln>
                  <a:noFill/>
                </a:ln>
                <a:solidFill>
                  <a:schemeClr val="tx2"/>
                </a:solidFill>
                <a:effectLst/>
                <a:uLnTx/>
                <a:uFillTx/>
              </a:rPr>
              <a:t>entitlement:</a:t>
            </a:r>
            <a:endParaRPr kumimoji="0" lang="en-US" sz="1800" b="0" i="0" u="none" strike="noStrike" kern="0" cap="none" spc="0" normalizeH="0" baseline="0" noProof="0" dirty="0">
              <a:ln>
                <a:noFill/>
              </a:ln>
              <a:solidFill>
                <a:schemeClr val="tx2"/>
              </a:solidFill>
              <a:effectLst/>
              <a:uLnTx/>
              <a:uFillTx/>
            </a:endParaRPr>
          </a:p>
          <a:p>
            <a:pPr marL="800100" marR="0" lvl="1"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chemeClr val="tx2"/>
                </a:solidFill>
                <a:effectLst/>
                <a:uLnTx/>
                <a:uFillTx/>
              </a:rPr>
              <a:t>SSH access to </a:t>
            </a:r>
            <a:r>
              <a:rPr kumimoji="0" lang="en-US" sz="1800" b="1" i="1" u="none" strike="noStrike" kern="0" cap="none" spc="0" normalizeH="0" baseline="0" noProof="0" dirty="0">
                <a:ln>
                  <a:noFill/>
                </a:ln>
                <a:solidFill>
                  <a:schemeClr val="tx2"/>
                </a:solidFill>
                <a:effectLst/>
                <a:uLnTx/>
                <a:uFillTx/>
              </a:rPr>
              <a:t>AWS://tag:SSH=*ProjectX*</a:t>
            </a:r>
          </a:p>
          <a:p>
            <a:pPr marL="342900" marR="0" lvl="0" indent="-342900" defTabSz="914400" eaLnBrk="1" fontAlgn="auto" latinLnBrk="0" hangingPunct="1">
              <a:lnSpc>
                <a:spcPct val="90000"/>
              </a:lnSpc>
              <a:spcBef>
                <a:spcPts val="0"/>
              </a:spcBef>
              <a:spcAft>
                <a:spcPts val="600"/>
              </a:spcAft>
              <a:buClrTx/>
              <a:buSzTx/>
              <a:buFont typeface="+mj-lt"/>
              <a:buAutoNum type="arabicPeriod"/>
              <a:tabLst/>
              <a:defRPr/>
            </a:pPr>
            <a:r>
              <a:rPr kumimoji="0" lang="en-US" sz="1800" b="1" i="0" u="none" strike="noStrike" kern="0" cap="none" spc="0" normalizeH="0" baseline="0" noProof="0" dirty="0">
                <a:ln>
                  <a:noFill/>
                </a:ln>
                <a:solidFill>
                  <a:schemeClr val="tx2"/>
                </a:solidFill>
                <a:effectLst/>
                <a:uLnTx/>
                <a:uFillTx/>
              </a:rPr>
              <a:t>Gateway connects to local cloud API</a:t>
            </a:r>
          </a:p>
          <a:p>
            <a:pPr marL="800100" marR="0" lvl="1"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chemeClr val="tx2"/>
                </a:solidFill>
                <a:effectLst/>
                <a:uLnTx/>
                <a:uFillTx/>
              </a:rPr>
              <a:t>What are the instances that have a </a:t>
            </a:r>
            <a:r>
              <a:rPr lang="en-US" kern="0" dirty="0" smtClean="0">
                <a:solidFill>
                  <a:schemeClr val="tx2"/>
                </a:solidFill>
              </a:rPr>
              <a:t>tag with Key SSH and Value</a:t>
            </a:r>
            <a:r>
              <a:rPr kumimoji="0" lang="en-US" sz="1800" b="0" i="0" u="none" strike="noStrike" kern="0" cap="none" spc="0" normalizeH="0" baseline="0" noProof="0" dirty="0" smtClean="0">
                <a:ln>
                  <a:noFill/>
                </a:ln>
                <a:solidFill>
                  <a:schemeClr val="tx2"/>
                </a:solidFill>
                <a:effectLst/>
                <a:uLnTx/>
                <a:uFillTx/>
              </a:rPr>
              <a:t> </a:t>
            </a:r>
            <a:r>
              <a:rPr kumimoji="0" lang="en-US" sz="1800" b="0" i="0" u="none" strike="noStrike" kern="0" cap="none" spc="0" normalizeH="0" baseline="0" noProof="0" dirty="0">
                <a:ln>
                  <a:noFill/>
                </a:ln>
                <a:solidFill>
                  <a:schemeClr val="tx2"/>
                </a:solidFill>
                <a:effectLst/>
                <a:uLnTx/>
                <a:uFillTx/>
              </a:rPr>
              <a:t>containing </a:t>
            </a:r>
            <a:r>
              <a:rPr kumimoji="0" lang="en-US" sz="1800" b="0" i="0" u="none" strike="noStrike" kern="0" cap="none" spc="0" normalizeH="0" baseline="0" noProof="0" dirty="0" err="1">
                <a:ln>
                  <a:noFill/>
                </a:ln>
                <a:solidFill>
                  <a:schemeClr val="tx2"/>
                </a:solidFill>
                <a:effectLst/>
                <a:uLnTx/>
                <a:uFillTx/>
              </a:rPr>
              <a:t>ProjectX</a:t>
            </a:r>
            <a:endParaRPr kumimoji="0" lang="en-US" sz="1800" b="0" i="0" u="none" strike="noStrike" kern="0" cap="none" spc="0" normalizeH="0" baseline="0" noProof="0" dirty="0">
              <a:ln>
                <a:noFill/>
              </a:ln>
              <a:solidFill>
                <a:schemeClr val="tx2"/>
              </a:solidFill>
              <a:effectLst/>
              <a:uLnTx/>
              <a:uFillTx/>
            </a:endParaRPr>
          </a:p>
          <a:p>
            <a:pPr marL="800100" marR="0" lvl="1"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chemeClr val="tx2"/>
                </a:solidFill>
                <a:effectLst/>
                <a:uLnTx/>
                <a:uFillTx/>
              </a:rPr>
              <a:t>Translate it to IP access rules</a:t>
            </a:r>
          </a:p>
          <a:p>
            <a:pPr marL="342900" marR="0" lvl="0" indent="-342900" defTabSz="914400" eaLnBrk="1" fontAlgn="auto" latinLnBrk="0" hangingPunct="1">
              <a:lnSpc>
                <a:spcPct val="90000"/>
              </a:lnSpc>
              <a:spcBef>
                <a:spcPts val="0"/>
              </a:spcBef>
              <a:spcAft>
                <a:spcPts val="600"/>
              </a:spcAft>
              <a:buClrTx/>
              <a:buSzTx/>
              <a:buFont typeface="+mj-lt"/>
              <a:buAutoNum type="arabicPeriod"/>
              <a:tabLst/>
              <a:defRPr/>
            </a:pPr>
            <a:r>
              <a:rPr kumimoji="0" lang="en-US" sz="1800" b="1" i="0" u="none" strike="noStrike" kern="0" cap="none" spc="0" normalizeH="0" baseline="0" noProof="0" dirty="0">
                <a:ln>
                  <a:noFill/>
                </a:ln>
                <a:solidFill>
                  <a:schemeClr val="tx2"/>
                </a:solidFill>
                <a:effectLst/>
                <a:uLnTx/>
                <a:uFillTx/>
              </a:rPr>
              <a:t>Detect changes</a:t>
            </a:r>
          </a:p>
          <a:p>
            <a:pPr marL="800100" marR="0" lvl="1" indent="-342900" defTabSz="91440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chemeClr val="tx2"/>
                </a:solidFill>
                <a:effectLst/>
                <a:uLnTx/>
                <a:uFillTx/>
              </a:rPr>
              <a:t>Update IP access rules again</a:t>
            </a:r>
          </a:p>
        </p:txBody>
      </p:sp>
      <p:cxnSp>
        <p:nvCxnSpPr>
          <p:cNvPr id="17" name="Straight Arrow Connector 16"/>
          <p:cNvCxnSpPr/>
          <p:nvPr/>
        </p:nvCxnSpPr>
        <p:spPr>
          <a:xfrm>
            <a:off x="9621127" y="3458152"/>
            <a:ext cx="485632" cy="0"/>
          </a:xfrm>
          <a:prstGeom prst="straightConnector1">
            <a:avLst/>
          </a:prstGeom>
          <a:noFill/>
          <a:ln w="57150" cap="flat" cmpd="sng" algn="ctr">
            <a:solidFill>
              <a:srgbClr val="F89C00"/>
            </a:solidFill>
            <a:prstDash val="solid"/>
            <a:headEnd type="triangle"/>
            <a:tailEnd type="triangle"/>
          </a:ln>
          <a:effectLst/>
        </p:spPr>
      </p:cxnSp>
      <p:sp>
        <p:nvSpPr>
          <p:cNvPr id="18" name="TextBox 17"/>
          <p:cNvSpPr txBox="1"/>
          <p:nvPr/>
        </p:nvSpPr>
        <p:spPr>
          <a:xfrm>
            <a:off x="9998616" y="4528055"/>
            <a:ext cx="885634" cy="237757"/>
          </a:xfrm>
          <a:prstGeom prst="rect">
            <a:avLst/>
          </a:prstGeom>
          <a:noFill/>
        </p:spPr>
        <p:txBody>
          <a:bodyPr wrap="square" rtlCol="0">
            <a:spAutoFit/>
          </a:bodyPr>
          <a:lstStyle/>
          <a:p>
            <a:pPr algn="ctr">
              <a:lnSpc>
                <a:spcPct val="90000"/>
              </a:lnSpc>
              <a:spcAft>
                <a:spcPts val="600"/>
              </a:spcAft>
              <a:defRPr/>
            </a:pPr>
            <a:r>
              <a:rPr lang="en-US" sz="1050" b="1" kern="0" dirty="0" err="1">
                <a:solidFill>
                  <a:srgbClr val="363A36"/>
                </a:solidFill>
                <a:latin typeface="Calibri Light" panose="020F0302020204030204" pitchFamily="34" charset="0"/>
              </a:rPr>
              <a:t>ProjectX</a:t>
            </a:r>
            <a:endParaRPr lang="en-US" sz="1050" b="1" kern="0" dirty="0">
              <a:solidFill>
                <a:srgbClr val="363A36"/>
              </a:solidFill>
              <a:latin typeface="Calibri Light" panose="020F0302020204030204" pitchFamily="34" charset="0"/>
            </a:endParaRPr>
          </a:p>
        </p:txBody>
      </p:sp>
      <p:sp>
        <p:nvSpPr>
          <p:cNvPr id="19" name="TextBox 18"/>
          <p:cNvSpPr txBox="1"/>
          <p:nvPr/>
        </p:nvSpPr>
        <p:spPr>
          <a:xfrm>
            <a:off x="10673013" y="4520494"/>
            <a:ext cx="885634" cy="237757"/>
          </a:xfrm>
          <a:prstGeom prst="rect">
            <a:avLst/>
          </a:prstGeom>
          <a:noFill/>
        </p:spPr>
        <p:txBody>
          <a:bodyPr wrap="square" rtlCol="0">
            <a:spAutoFit/>
          </a:bodyPr>
          <a:lstStyle/>
          <a:p>
            <a:pPr algn="ctr">
              <a:lnSpc>
                <a:spcPct val="90000"/>
              </a:lnSpc>
              <a:spcAft>
                <a:spcPts val="600"/>
              </a:spcAft>
              <a:defRPr/>
            </a:pPr>
            <a:r>
              <a:rPr lang="en-US" sz="1050" b="1" kern="0" dirty="0">
                <a:solidFill>
                  <a:srgbClr val="363A36"/>
                </a:solidFill>
                <a:latin typeface="Calibri Light" panose="020F0302020204030204" pitchFamily="34" charset="0"/>
              </a:rPr>
              <a:t>ProjectX2</a:t>
            </a:r>
          </a:p>
        </p:txBody>
      </p:sp>
      <p:grpSp>
        <p:nvGrpSpPr>
          <p:cNvPr id="20" name="00 - List"/>
          <p:cNvGrpSpPr/>
          <p:nvPr/>
        </p:nvGrpSpPr>
        <p:grpSpPr>
          <a:xfrm>
            <a:off x="5623054" y="1118520"/>
            <a:ext cx="1891302" cy="2149520"/>
            <a:chOff x="1759222" y="7333707"/>
            <a:chExt cx="2870002" cy="3261841"/>
          </a:xfrm>
        </p:grpSpPr>
        <p:sp>
          <p:nvSpPr>
            <p:cNvPr id="21" name="Rectangle 20"/>
            <p:cNvSpPr/>
            <p:nvPr/>
          </p:nvSpPr>
          <p:spPr>
            <a:xfrm>
              <a:off x="2785361" y="7333707"/>
              <a:ext cx="1517476" cy="381472"/>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373A36"/>
                  </a:solidFill>
                  <a:effectLst/>
                  <a:uLnTx/>
                  <a:uFillTx/>
                </a:rPr>
                <a:t>Device Posture</a:t>
              </a:r>
              <a:endParaRPr kumimoji="0" lang="en-US" sz="1800" b="0" i="0" u="none" strike="noStrike" kern="0" cap="none" spc="0" normalizeH="0" baseline="0" noProof="0" dirty="0">
                <a:ln>
                  <a:noFill/>
                </a:ln>
                <a:solidFill>
                  <a:srgbClr val="373A36"/>
                </a:solidFill>
                <a:effectLst/>
                <a:uLnTx/>
                <a:uFillTx/>
              </a:endParaRPr>
            </a:p>
          </p:txBody>
        </p:sp>
        <p:grpSp>
          <p:nvGrpSpPr>
            <p:cNvPr id="22" name="Group 21"/>
            <p:cNvGrpSpPr/>
            <p:nvPr/>
          </p:nvGrpSpPr>
          <p:grpSpPr>
            <a:xfrm>
              <a:off x="1759222" y="7399735"/>
              <a:ext cx="2870002" cy="3195813"/>
              <a:chOff x="1759222" y="7399735"/>
              <a:chExt cx="2870002" cy="3195813"/>
            </a:xfrm>
          </p:grpSpPr>
          <p:sp>
            <p:nvSpPr>
              <p:cNvPr id="23" name="Rectangle 22"/>
              <p:cNvSpPr/>
              <p:nvPr/>
            </p:nvSpPr>
            <p:spPr>
              <a:xfrm>
                <a:off x="3619834" y="8428232"/>
                <a:ext cx="683005" cy="381472"/>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373A36"/>
                    </a:solidFill>
                    <a:effectLst/>
                    <a:uLnTx/>
                    <a:uFillTx/>
                  </a:rPr>
                  <a:t>Time</a:t>
                </a:r>
                <a:endParaRPr kumimoji="0" lang="en-US" sz="1800" b="0" i="0" u="none" strike="noStrike" kern="0" cap="none" spc="0" normalizeH="0" baseline="0" noProof="0" dirty="0">
                  <a:ln>
                    <a:noFill/>
                  </a:ln>
                  <a:solidFill>
                    <a:srgbClr val="373A36"/>
                  </a:solidFill>
                  <a:effectLst/>
                  <a:uLnTx/>
                  <a:uFillTx/>
                </a:endParaRPr>
              </a:p>
            </p:txBody>
          </p:sp>
          <p:sp>
            <p:nvSpPr>
              <p:cNvPr id="24" name="Rectangle 23"/>
              <p:cNvSpPr/>
              <p:nvPr/>
            </p:nvSpPr>
            <p:spPr>
              <a:xfrm>
                <a:off x="1805971" y="7712228"/>
                <a:ext cx="2496869" cy="356788"/>
              </a:xfrm>
              <a:prstGeom prst="rect">
                <a:avLst/>
              </a:prstGeom>
            </p:spPr>
            <p:txBody>
              <a:bodyPr wrap="none">
                <a:spAutoFit/>
              </a:bodyPr>
              <a:lstStyle/>
              <a:p>
                <a:pPr marL="0" marR="0" lvl="0" indent="0" algn="r" defTabSz="914400" eaLnBrk="1" fontAlgn="auto" latinLnBrk="0" hangingPunct="1">
                  <a:lnSpc>
                    <a:spcPct val="9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373A36"/>
                    </a:solidFill>
                    <a:effectLst/>
                    <a:uLnTx/>
                    <a:uFillTx/>
                  </a:rPr>
                  <a:t>Multifactor Authentication</a:t>
                </a:r>
                <a:endParaRPr kumimoji="0" lang="en-US" sz="1800" b="0" i="0" u="none" strike="noStrike" kern="0" cap="none" spc="0" normalizeH="0" baseline="0" noProof="0" dirty="0">
                  <a:ln>
                    <a:noFill/>
                  </a:ln>
                  <a:solidFill>
                    <a:srgbClr val="373A36"/>
                  </a:solidFill>
                  <a:effectLst/>
                  <a:uLnTx/>
                  <a:uFillTx/>
                </a:endParaRPr>
              </a:p>
            </p:txBody>
          </p:sp>
          <p:sp>
            <p:nvSpPr>
              <p:cNvPr id="25" name="Rectangle 24"/>
              <p:cNvSpPr/>
              <p:nvPr/>
            </p:nvSpPr>
            <p:spPr>
              <a:xfrm>
                <a:off x="2661479" y="8806752"/>
                <a:ext cx="1641359" cy="356788"/>
              </a:xfrm>
              <a:prstGeom prst="rect">
                <a:avLst/>
              </a:prstGeom>
            </p:spPr>
            <p:txBody>
              <a:bodyPr wrap="none">
                <a:spAutoFit/>
              </a:bodyPr>
              <a:lstStyle/>
              <a:p>
                <a:pPr marL="0" marR="0" lvl="0" indent="0" algn="r" defTabSz="914400" eaLnBrk="1" fontAlgn="auto" latinLnBrk="0" hangingPunct="1">
                  <a:lnSpc>
                    <a:spcPct val="9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373A36"/>
                    </a:solidFill>
                    <a:effectLst/>
                    <a:uLnTx/>
                    <a:uFillTx/>
                  </a:rPr>
                  <a:t>Endpoint Agents</a:t>
                </a:r>
                <a:endParaRPr kumimoji="0" lang="en-US" sz="1800" b="0" i="0" u="none" strike="noStrike" kern="0" cap="none" spc="0" normalizeH="0" baseline="0" noProof="0" dirty="0">
                  <a:ln>
                    <a:noFill/>
                  </a:ln>
                  <a:solidFill>
                    <a:srgbClr val="373A36"/>
                  </a:solidFill>
                  <a:effectLst/>
                  <a:uLnTx/>
                  <a:uFillTx/>
                </a:endParaRPr>
              </a:p>
            </p:txBody>
          </p:sp>
          <p:sp>
            <p:nvSpPr>
              <p:cNvPr id="26" name="Rectangle 25"/>
              <p:cNvSpPr/>
              <p:nvPr/>
            </p:nvSpPr>
            <p:spPr>
              <a:xfrm>
                <a:off x="2553954" y="8070230"/>
                <a:ext cx="1748883" cy="356788"/>
              </a:xfrm>
              <a:prstGeom prst="rect">
                <a:avLst/>
              </a:prstGeom>
            </p:spPr>
            <p:txBody>
              <a:bodyPr wrap="none">
                <a:spAutoFit/>
              </a:bodyPr>
              <a:lstStyle/>
              <a:p>
                <a:pPr marL="0" marR="0" lvl="0" indent="0" algn="r" defTabSz="914400" eaLnBrk="1" fontAlgn="auto" latinLnBrk="0" hangingPunct="1">
                  <a:lnSpc>
                    <a:spcPct val="9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373A36"/>
                    </a:solidFill>
                    <a:effectLst/>
                    <a:uLnTx/>
                    <a:uFillTx/>
                  </a:rPr>
                  <a:t>Network Location</a:t>
                </a:r>
                <a:endParaRPr kumimoji="0" lang="en-US" sz="1800" b="0" i="0" u="none" strike="noStrike" kern="0" cap="none" spc="0" normalizeH="0" baseline="0" noProof="0" dirty="0">
                  <a:ln>
                    <a:noFill/>
                  </a:ln>
                  <a:solidFill>
                    <a:srgbClr val="373A36"/>
                  </a:solidFill>
                  <a:effectLst/>
                  <a:uLnTx/>
                  <a:uFillTx/>
                </a:endParaRPr>
              </a:p>
            </p:txBody>
          </p:sp>
          <p:sp>
            <p:nvSpPr>
              <p:cNvPr id="27" name="Rectangle 26"/>
              <p:cNvSpPr/>
              <p:nvPr/>
            </p:nvSpPr>
            <p:spPr>
              <a:xfrm>
                <a:off x="2053738" y="9164755"/>
                <a:ext cx="2249099" cy="356788"/>
              </a:xfrm>
              <a:prstGeom prst="rect">
                <a:avLst/>
              </a:prstGeom>
            </p:spPr>
            <p:txBody>
              <a:bodyPr wrap="none">
                <a:spAutoFit/>
              </a:bodyPr>
              <a:lstStyle/>
              <a:p>
                <a:pPr marL="0" marR="0" lvl="0" indent="0" algn="r" defTabSz="914400" eaLnBrk="1" fontAlgn="auto" latinLnBrk="0" hangingPunct="1">
                  <a:lnSpc>
                    <a:spcPct val="9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373A36"/>
                    </a:solidFill>
                    <a:effectLst/>
                    <a:uLnTx/>
                    <a:uFillTx/>
                  </a:rPr>
                  <a:t>Application Permissions</a:t>
                </a:r>
                <a:endParaRPr kumimoji="0" lang="en-US" sz="1800" b="0" i="0" u="none" strike="noStrike" kern="0" cap="none" spc="0" normalizeH="0" baseline="0" noProof="0" dirty="0">
                  <a:ln>
                    <a:noFill/>
                  </a:ln>
                  <a:solidFill>
                    <a:srgbClr val="373A36"/>
                  </a:solidFill>
                  <a:effectLst/>
                  <a:uLnTx/>
                  <a:uFillTx/>
                </a:endParaRPr>
              </a:p>
            </p:txBody>
          </p:sp>
          <p:sp>
            <p:nvSpPr>
              <p:cNvPr id="28" name="Rectangle 27"/>
              <p:cNvSpPr/>
              <p:nvPr/>
            </p:nvSpPr>
            <p:spPr>
              <a:xfrm>
                <a:off x="2481496" y="9522757"/>
                <a:ext cx="1821344" cy="356788"/>
              </a:xfrm>
              <a:prstGeom prst="rect">
                <a:avLst/>
              </a:prstGeom>
            </p:spPr>
            <p:txBody>
              <a:bodyPr wrap="none">
                <a:spAutoFit/>
              </a:bodyPr>
              <a:lstStyle/>
              <a:p>
                <a:pPr marL="0" marR="0" lvl="0" indent="0" algn="r" defTabSz="914400" eaLnBrk="1" fontAlgn="auto" latinLnBrk="0" hangingPunct="1">
                  <a:lnSpc>
                    <a:spcPct val="9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373A36"/>
                    </a:solidFill>
                    <a:effectLst/>
                    <a:uLnTx/>
                    <a:uFillTx/>
                  </a:rPr>
                  <a:t>Enterprise Identity</a:t>
                </a:r>
                <a:endParaRPr kumimoji="0" lang="en-US" sz="1800" b="0" i="0" u="none" strike="noStrike" kern="0" cap="none" spc="0" normalizeH="0" baseline="0" noProof="0" dirty="0">
                  <a:ln>
                    <a:noFill/>
                  </a:ln>
                  <a:solidFill>
                    <a:srgbClr val="373A36"/>
                  </a:solidFill>
                  <a:effectLst/>
                  <a:uLnTx/>
                  <a:uFillTx/>
                </a:endParaRPr>
              </a:p>
            </p:txBody>
          </p:sp>
          <p:grpSp>
            <p:nvGrpSpPr>
              <p:cNvPr id="29" name="Group 28"/>
              <p:cNvGrpSpPr/>
              <p:nvPr/>
            </p:nvGrpSpPr>
            <p:grpSpPr>
              <a:xfrm>
                <a:off x="4326598" y="7399735"/>
                <a:ext cx="263248" cy="185141"/>
                <a:chOff x="1390468" y="3110665"/>
                <a:chExt cx="345233" cy="242801"/>
              </a:xfrm>
              <a:solidFill>
                <a:srgbClr val="007EE5"/>
              </a:solidFill>
            </p:grpSpPr>
            <p:sp>
              <p:nvSpPr>
                <p:cNvPr id="51" name="Freeform 99"/>
                <p:cNvSpPr>
                  <a:spLocks noEditPoints="1"/>
                </p:cNvSpPr>
                <p:nvPr/>
              </p:nvSpPr>
              <p:spPr bwMode="auto">
                <a:xfrm>
                  <a:off x="1415760" y="3110665"/>
                  <a:ext cx="294649" cy="174513"/>
                </a:xfrm>
                <a:custGeom>
                  <a:avLst/>
                  <a:gdLst>
                    <a:gd name="T0" fmla="*/ 91 w 94"/>
                    <a:gd name="T1" fmla="*/ 0 h 56"/>
                    <a:gd name="T2" fmla="*/ 3 w 94"/>
                    <a:gd name="T3" fmla="*/ 0 h 56"/>
                    <a:gd name="T4" fmla="*/ 0 w 94"/>
                    <a:gd name="T5" fmla="*/ 2 h 56"/>
                    <a:gd name="T6" fmla="*/ 0 w 94"/>
                    <a:gd name="T7" fmla="*/ 53 h 56"/>
                    <a:gd name="T8" fmla="*/ 3 w 94"/>
                    <a:gd name="T9" fmla="*/ 56 h 56"/>
                    <a:gd name="T10" fmla="*/ 91 w 94"/>
                    <a:gd name="T11" fmla="*/ 56 h 56"/>
                    <a:gd name="T12" fmla="*/ 94 w 94"/>
                    <a:gd name="T13" fmla="*/ 53 h 56"/>
                    <a:gd name="T14" fmla="*/ 94 w 94"/>
                    <a:gd name="T15" fmla="*/ 2 h 56"/>
                    <a:gd name="T16" fmla="*/ 91 w 94"/>
                    <a:gd name="T17" fmla="*/ 0 h 56"/>
                    <a:gd name="T18" fmla="*/ 47 w 94"/>
                    <a:gd name="T19" fmla="*/ 0 h 56"/>
                    <a:gd name="T20" fmla="*/ 48 w 94"/>
                    <a:gd name="T21" fmla="*/ 2 h 56"/>
                    <a:gd name="T22" fmla="*/ 47 w 94"/>
                    <a:gd name="T23" fmla="*/ 3 h 56"/>
                    <a:gd name="T24" fmla="*/ 46 w 94"/>
                    <a:gd name="T25" fmla="*/ 2 h 56"/>
                    <a:gd name="T26" fmla="*/ 47 w 94"/>
                    <a:gd name="T27" fmla="*/ 0 h 56"/>
                    <a:gd name="T28" fmla="*/ 90 w 94"/>
                    <a:gd name="T29" fmla="*/ 51 h 56"/>
                    <a:gd name="T30" fmla="*/ 89 w 94"/>
                    <a:gd name="T31" fmla="*/ 52 h 56"/>
                    <a:gd name="T32" fmla="*/ 5 w 94"/>
                    <a:gd name="T33" fmla="*/ 52 h 56"/>
                    <a:gd name="T34" fmla="*/ 4 w 94"/>
                    <a:gd name="T35" fmla="*/ 51 h 56"/>
                    <a:gd name="T36" fmla="*/ 4 w 94"/>
                    <a:gd name="T37" fmla="*/ 4 h 56"/>
                    <a:gd name="T38" fmla="*/ 5 w 94"/>
                    <a:gd name="T39" fmla="*/ 3 h 56"/>
                    <a:gd name="T40" fmla="*/ 89 w 94"/>
                    <a:gd name="T41" fmla="*/ 3 h 56"/>
                    <a:gd name="T42" fmla="*/ 90 w 94"/>
                    <a:gd name="T43" fmla="*/ 4 h 56"/>
                    <a:gd name="T44" fmla="*/ 90 w 94"/>
                    <a:gd name="T45" fmla="*/ 5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 h="56">
                      <a:moveTo>
                        <a:pt x="91" y="0"/>
                      </a:moveTo>
                      <a:cubicBezTo>
                        <a:pt x="3" y="0"/>
                        <a:pt x="3" y="0"/>
                        <a:pt x="3" y="0"/>
                      </a:cubicBezTo>
                      <a:cubicBezTo>
                        <a:pt x="1" y="0"/>
                        <a:pt x="0" y="1"/>
                        <a:pt x="0" y="2"/>
                      </a:cubicBezTo>
                      <a:cubicBezTo>
                        <a:pt x="0" y="53"/>
                        <a:pt x="0" y="53"/>
                        <a:pt x="0" y="53"/>
                      </a:cubicBezTo>
                      <a:cubicBezTo>
                        <a:pt x="0" y="55"/>
                        <a:pt x="1" y="56"/>
                        <a:pt x="3" y="56"/>
                      </a:cubicBezTo>
                      <a:cubicBezTo>
                        <a:pt x="91" y="56"/>
                        <a:pt x="91" y="56"/>
                        <a:pt x="91" y="56"/>
                      </a:cubicBezTo>
                      <a:cubicBezTo>
                        <a:pt x="93" y="56"/>
                        <a:pt x="94" y="55"/>
                        <a:pt x="94" y="53"/>
                      </a:cubicBezTo>
                      <a:cubicBezTo>
                        <a:pt x="94" y="2"/>
                        <a:pt x="94" y="2"/>
                        <a:pt x="94" y="2"/>
                      </a:cubicBezTo>
                      <a:cubicBezTo>
                        <a:pt x="94" y="1"/>
                        <a:pt x="93" y="0"/>
                        <a:pt x="91" y="0"/>
                      </a:cubicBezTo>
                      <a:close/>
                      <a:moveTo>
                        <a:pt x="47" y="0"/>
                      </a:moveTo>
                      <a:cubicBezTo>
                        <a:pt x="48" y="0"/>
                        <a:pt x="48" y="1"/>
                        <a:pt x="48" y="2"/>
                      </a:cubicBezTo>
                      <a:cubicBezTo>
                        <a:pt x="48" y="2"/>
                        <a:pt x="48" y="3"/>
                        <a:pt x="47" y="3"/>
                      </a:cubicBezTo>
                      <a:cubicBezTo>
                        <a:pt x="46" y="3"/>
                        <a:pt x="46" y="2"/>
                        <a:pt x="46" y="2"/>
                      </a:cubicBezTo>
                      <a:cubicBezTo>
                        <a:pt x="46" y="1"/>
                        <a:pt x="46" y="0"/>
                        <a:pt x="47" y="0"/>
                      </a:cubicBezTo>
                      <a:close/>
                      <a:moveTo>
                        <a:pt x="90" y="51"/>
                      </a:moveTo>
                      <a:cubicBezTo>
                        <a:pt x="90" y="52"/>
                        <a:pt x="90" y="52"/>
                        <a:pt x="89" y="52"/>
                      </a:cubicBezTo>
                      <a:cubicBezTo>
                        <a:pt x="5" y="52"/>
                        <a:pt x="5" y="52"/>
                        <a:pt x="5" y="52"/>
                      </a:cubicBezTo>
                      <a:cubicBezTo>
                        <a:pt x="4" y="52"/>
                        <a:pt x="4" y="52"/>
                        <a:pt x="4" y="51"/>
                      </a:cubicBezTo>
                      <a:cubicBezTo>
                        <a:pt x="4" y="4"/>
                        <a:pt x="4" y="4"/>
                        <a:pt x="4" y="4"/>
                      </a:cubicBezTo>
                      <a:cubicBezTo>
                        <a:pt x="4" y="4"/>
                        <a:pt x="4" y="3"/>
                        <a:pt x="5" y="3"/>
                      </a:cubicBezTo>
                      <a:cubicBezTo>
                        <a:pt x="89" y="3"/>
                        <a:pt x="89" y="3"/>
                        <a:pt x="89" y="3"/>
                      </a:cubicBezTo>
                      <a:cubicBezTo>
                        <a:pt x="90" y="3"/>
                        <a:pt x="90" y="4"/>
                        <a:pt x="90" y="4"/>
                      </a:cubicBezTo>
                      <a:lnTo>
                        <a:pt x="9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363A36"/>
                    </a:solidFill>
                    <a:effectLst/>
                    <a:uLnTx/>
                    <a:uFillTx/>
                  </a:endParaRPr>
                </a:p>
              </p:txBody>
            </p:sp>
            <p:sp>
              <p:nvSpPr>
                <p:cNvPr id="52" name="Freeform 100"/>
                <p:cNvSpPr>
                  <a:spLocks/>
                </p:cNvSpPr>
                <p:nvPr/>
              </p:nvSpPr>
              <p:spPr bwMode="auto">
                <a:xfrm>
                  <a:off x="1390468" y="3340820"/>
                  <a:ext cx="345233" cy="12646"/>
                </a:xfrm>
                <a:custGeom>
                  <a:avLst/>
                  <a:gdLst>
                    <a:gd name="T0" fmla="*/ 0 w 110"/>
                    <a:gd name="T1" fmla="*/ 0 h 4"/>
                    <a:gd name="T2" fmla="*/ 0 w 110"/>
                    <a:gd name="T3" fmla="*/ 0 h 4"/>
                    <a:gd name="T4" fmla="*/ 0 w 110"/>
                    <a:gd name="T5" fmla="*/ 1 h 4"/>
                    <a:gd name="T6" fmla="*/ 3 w 110"/>
                    <a:gd name="T7" fmla="*/ 4 h 4"/>
                    <a:gd name="T8" fmla="*/ 107 w 110"/>
                    <a:gd name="T9" fmla="*/ 4 h 4"/>
                    <a:gd name="T10" fmla="*/ 110 w 110"/>
                    <a:gd name="T11" fmla="*/ 1 h 4"/>
                    <a:gd name="T12" fmla="*/ 110 w 110"/>
                    <a:gd name="T13" fmla="*/ 0 h 4"/>
                    <a:gd name="T14" fmla="*/ 110 w 110"/>
                    <a:gd name="T15" fmla="*/ 0 h 4"/>
                    <a:gd name="T16" fmla="*/ 0 w 1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4">
                      <a:moveTo>
                        <a:pt x="0" y="0"/>
                      </a:moveTo>
                      <a:cubicBezTo>
                        <a:pt x="0" y="0"/>
                        <a:pt x="0" y="0"/>
                        <a:pt x="0" y="0"/>
                      </a:cubicBezTo>
                      <a:cubicBezTo>
                        <a:pt x="0" y="1"/>
                        <a:pt x="0" y="1"/>
                        <a:pt x="0" y="1"/>
                      </a:cubicBezTo>
                      <a:cubicBezTo>
                        <a:pt x="0" y="2"/>
                        <a:pt x="1" y="4"/>
                        <a:pt x="3" y="4"/>
                      </a:cubicBezTo>
                      <a:cubicBezTo>
                        <a:pt x="107" y="4"/>
                        <a:pt x="107" y="4"/>
                        <a:pt x="107" y="4"/>
                      </a:cubicBezTo>
                      <a:cubicBezTo>
                        <a:pt x="109" y="4"/>
                        <a:pt x="110" y="2"/>
                        <a:pt x="110" y="1"/>
                      </a:cubicBezTo>
                      <a:cubicBezTo>
                        <a:pt x="110" y="0"/>
                        <a:pt x="110" y="0"/>
                        <a:pt x="110" y="0"/>
                      </a:cubicBezTo>
                      <a:cubicBezTo>
                        <a:pt x="110" y="0"/>
                        <a:pt x="110" y="0"/>
                        <a:pt x="11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363A36"/>
                    </a:solidFill>
                    <a:effectLst/>
                    <a:uLnTx/>
                    <a:uFillTx/>
                  </a:endParaRPr>
                </a:p>
              </p:txBody>
            </p:sp>
            <p:sp>
              <p:nvSpPr>
                <p:cNvPr id="53" name="Freeform 101"/>
                <p:cNvSpPr>
                  <a:spLocks noEditPoints="1"/>
                </p:cNvSpPr>
                <p:nvPr/>
              </p:nvSpPr>
              <p:spPr bwMode="auto">
                <a:xfrm>
                  <a:off x="1390468" y="3291501"/>
                  <a:ext cx="345233" cy="46790"/>
                </a:xfrm>
                <a:custGeom>
                  <a:avLst/>
                  <a:gdLst>
                    <a:gd name="T0" fmla="*/ 109 w 110"/>
                    <a:gd name="T1" fmla="*/ 13 h 15"/>
                    <a:gd name="T2" fmla="*/ 103 w 110"/>
                    <a:gd name="T3" fmla="*/ 0 h 15"/>
                    <a:gd name="T4" fmla="*/ 102 w 110"/>
                    <a:gd name="T5" fmla="*/ 0 h 15"/>
                    <a:gd name="T6" fmla="*/ 8 w 110"/>
                    <a:gd name="T7" fmla="*/ 0 h 15"/>
                    <a:gd name="T8" fmla="*/ 7 w 110"/>
                    <a:gd name="T9" fmla="*/ 0 h 15"/>
                    <a:gd name="T10" fmla="*/ 1 w 110"/>
                    <a:gd name="T11" fmla="*/ 13 h 15"/>
                    <a:gd name="T12" fmla="*/ 2 w 110"/>
                    <a:gd name="T13" fmla="*/ 15 h 15"/>
                    <a:gd name="T14" fmla="*/ 108 w 110"/>
                    <a:gd name="T15" fmla="*/ 15 h 15"/>
                    <a:gd name="T16" fmla="*/ 109 w 110"/>
                    <a:gd name="T17" fmla="*/ 13 h 15"/>
                    <a:gd name="T18" fmla="*/ 41 w 110"/>
                    <a:gd name="T19" fmla="*/ 14 h 15"/>
                    <a:gd name="T20" fmla="*/ 42 w 110"/>
                    <a:gd name="T21" fmla="*/ 10 h 15"/>
                    <a:gd name="T22" fmla="*/ 67 w 110"/>
                    <a:gd name="T23" fmla="*/ 10 h 15"/>
                    <a:gd name="T24" fmla="*/ 69 w 110"/>
                    <a:gd name="T25" fmla="*/ 14 h 15"/>
                    <a:gd name="T26" fmla="*/ 41 w 110"/>
                    <a:gd name="T27" fmla="*/ 14 h 15"/>
                    <a:gd name="T28" fmla="*/ 9 w 110"/>
                    <a:gd name="T29" fmla="*/ 9 h 15"/>
                    <a:gd name="T30" fmla="*/ 12 w 110"/>
                    <a:gd name="T31" fmla="*/ 2 h 15"/>
                    <a:gd name="T32" fmla="*/ 98 w 110"/>
                    <a:gd name="T33" fmla="*/ 2 h 15"/>
                    <a:gd name="T34" fmla="*/ 101 w 110"/>
                    <a:gd name="T35" fmla="*/ 9 h 15"/>
                    <a:gd name="T36" fmla="*/ 9 w 110"/>
                    <a:gd name="T3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5">
                      <a:moveTo>
                        <a:pt x="109" y="13"/>
                      </a:moveTo>
                      <a:cubicBezTo>
                        <a:pt x="103" y="0"/>
                        <a:pt x="103" y="0"/>
                        <a:pt x="103" y="0"/>
                      </a:cubicBezTo>
                      <a:cubicBezTo>
                        <a:pt x="102" y="0"/>
                        <a:pt x="102" y="0"/>
                        <a:pt x="102" y="0"/>
                      </a:cubicBezTo>
                      <a:cubicBezTo>
                        <a:pt x="8" y="0"/>
                        <a:pt x="8" y="0"/>
                        <a:pt x="8" y="0"/>
                      </a:cubicBezTo>
                      <a:cubicBezTo>
                        <a:pt x="8" y="0"/>
                        <a:pt x="7" y="0"/>
                        <a:pt x="7" y="0"/>
                      </a:cubicBezTo>
                      <a:cubicBezTo>
                        <a:pt x="1" y="13"/>
                        <a:pt x="1" y="13"/>
                        <a:pt x="1" y="13"/>
                      </a:cubicBezTo>
                      <a:cubicBezTo>
                        <a:pt x="0" y="14"/>
                        <a:pt x="1" y="15"/>
                        <a:pt x="2" y="15"/>
                      </a:cubicBezTo>
                      <a:cubicBezTo>
                        <a:pt x="108" y="15"/>
                        <a:pt x="108" y="15"/>
                        <a:pt x="108" y="15"/>
                      </a:cubicBezTo>
                      <a:cubicBezTo>
                        <a:pt x="109" y="15"/>
                        <a:pt x="110" y="14"/>
                        <a:pt x="109" y="13"/>
                      </a:cubicBezTo>
                      <a:close/>
                      <a:moveTo>
                        <a:pt x="41" y="14"/>
                      </a:moveTo>
                      <a:cubicBezTo>
                        <a:pt x="42" y="10"/>
                        <a:pt x="42" y="10"/>
                        <a:pt x="42" y="10"/>
                      </a:cubicBezTo>
                      <a:cubicBezTo>
                        <a:pt x="67" y="10"/>
                        <a:pt x="67" y="10"/>
                        <a:pt x="67" y="10"/>
                      </a:cubicBezTo>
                      <a:cubicBezTo>
                        <a:pt x="69" y="14"/>
                        <a:pt x="69" y="14"/>
                        <a:pt x="69" y="14"/>
                      </a:cubicBezTo>
                      <a:lnTo>
                        <a:pt x="41" y="14"/>
                      </a:lnTo>
                      <a:close/>
                      <a:moveTo>
                        <a:pt x="9" y="9"/>
                      </a:moveTo>
                      <a:cubicBezTo>
                        <a:pt x="12" y="2"/>
                        <a:pt x="12" y="2"/>
                        <a:pt x="12" y="2"/>
                      </a:cubicBezTo>
                      <a:cubicBezTo>
                        <a:pt x="98" y="2"/>
                        <a:pt x="98" y="2"/>
                        <a:pt x="98" y="2"/>
                      </a:cubicBezTo>
                      <a:cubicBezTo>
                        <a:pt x="101" y="9"/>
                        <a:pt x="101" y="9"/>
                        <a:pt x="101" y="9"/>
                      </a:cubicBezTo>
                      <a:lnTo>
                        <a:pt x="9"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363A36"/>
                    </a:solidFill>
                    <a:effectLst/>
                    <a:uLnTx/>
                    <a:uFillTx/>
                  </a:endParaRPr>
                </a:p>
              </p:txBody>
            </p:sp>
          </p:grpSp>
          <p:grpSp>
            <p:nvGrpSpPr>
              <p:cNvPr id="30" name="Group 29"/>
              <p:cNvGrpSpPr/>
              <p:nvPr/>
            </p:nvGrpSpPr>
            <p:grpSpPr>
              <a:xfrm>
                <a:off x="4307313" y="10256996"/>
                <a:ext cx="301819" cy="236247"/>
                <a:chOff x="1606713" y="3802395"/>
                <a:chExt cx="395816" cy="309823"/>
              </a:xfrm>
              <a:solidFill>
                <a:srgbClr val="007EE5"/>
              </a:solidFill>
            </p:grpSpPr>
            <p:sp>
              <p:nvSpPr>
                <p:cNvPr id="49" name="Freeform 102"/>
                <p:cNvSpPr>
                  <a:spLocks noEditPoints="1"/>
                </p:cNvSpPr>
                <p:nvPr/>
              </p:nvSpPr>
              <p:spPr bwMode="auto">
                <a:xfrm>
                  <a:off x="1606713" y="3802395"/>
                  <a:ext cx="251653" cy="246595"/>
                </a:xfrm>
                <a:custGeom>
                  <a:avLst/>
                  <a:gdLst>
                    <a:gd name="T0" fmla="*/ 71 w 80"/>
                    <a:gd name="T1" fmla="*/ 33 h 79"/>
                    <a:gd name="T2" fmla="*/ 73 w 80"/>
                    <a:gd name="T3" fmla="*/ 22 h 79"/>
                    <a:gd name="T4" fmla="*/ 66 w 80"/>
                    <a:gd name="T5" fmla="*/ 10 h 79"/>
                    <a:gd name="T6" fmla="*/ 62 w 80"/>
                    <a:gd name="T7" fmla="*/ 10 h 79"/>
                    <a:gd name="T8" fmla="*/ 50 w 80"/>
                    <a:gd name="T9" fmla="*/ 10 h 79"/>
                    <a:gd name="T10" fmla="*/ 48 w 80"/>
                    <a:gd name="T11" fmla="*/ 1 h 79"/>
                    <a:gd name="T12" fmla="*/ 34 w 80"/>
                    <a:gd name="T13" fmla="*/ 3 h 79"/>
                    <a:gd name="T14" fmla="*/ 26 w 80"/>
                    <a:gd name="T15" fmla="*/ 12 h 79"/>
                    <a:gd name="T16" fmla="*/ 20 w 80"/>
                    <a:gd name="T17" fmla="*/ 6 h 79"/>
                    <a:gd name="T18" fmla="*/ 10 w 80"/>
                    <a:gd name="T19" fmla="*/ 14 h 79"/>
                    <a:gd name="T20" fmla="*/ 14 w 80"/>
                    <a:gd name="T21" fmla="*/ 23 h 79"/>
                    <a:gd name="T22" fmla="*/ 4 w 80"/>
                    <a:gd name="T23" fmla="*/ 29 h 79"/>
                    <a:gd name="T24" fmla="*/ 1 w 80"/>
                    <a:gd name="T25" fmla="*/ 43 h 79"/>
                    <a:gd name="T26" fmla="*/ 9 w 80"/>
                    <a:gd name="T27" fmla="*/ 46 h 79"/>
                    <a:gd name="T28" fmla="*/ 7 w 80"/>
                    <a:gd name="T29" fmla="*/ 58 h 79"/>
                    <a:gd name="T30" fmla="*/ 14 w 80"/>
                    <a:gd name="T31" fmla="*/ 70 h 79"/>
                    <a:gd name="T32" fmla="*/ 18 w 80"/>
                    <a:gd name="T33" fmla="*/ 70 h 79"/>
                    <a:gd name="T34" fmla="*/ 30 w 80"/>
                    <a:gd name="T35" fmla="*/ 70 h 79"/>
                    <a:gd name="T36" fmla="*/ 32 w 80"/>
                    <a:gd name="T37" fmla="*/ 79 h 79"/>
                    <a:gd name="T38" fmla="*/ 46 w 80"/>
                    <a:gd name="T39" fmla="*/ 77 h 79"/>
                    <a:gd name="T40" fmla="*/ 54 w 80"/>
                    <a:gd name="T41" fmla="*/ 68 h 79"/>
                    <a:gd name="T42" fmla="*/ 60 w 80"/>
                    <a:gd name="T43" fmla="*/ 74 h 79"/>
                    <a:gd name="T44" fmla="*/ 70 w 80"/>
                    <a:gd name="T45" fmla="*/ 66 h 79"/>
                    <a:gd name="T46" fmla="*/ 66 w 80"/>
                    <a:gd name="T47" fmla="*/ 57 h 79"/>
                    <a:gd name="T48" fmla="*/ 76 w 80"/>
                    <a:gd name="T49" fmla="*/ 51 h 79"/>
                    <a:gd name="T50" fmla="*/ 80 w 80"/>
                    <a:gd name="T51" fmla="*/ 37 h 79"/>
                    <a:gd name="T52" fmla="*/ 56 w 80"/>
                    <a:gd name="T53" fmla="*/ 41 h 79"/>
                    <a:gd name="T54" fmla="*/ 53 w 80"/>
                    <a:gd name="T55" fmla="*/ 49 h 79"/>
                    <a:gd name="T56" fmla="*/ 43 w 80"/>
                    <a:gd name="T57" fmla="*/ 56 h 79"/>
                    <a:gd name="T58" fmla="*/ 31 w 80"/>
                    <a:gd name="T59" fmla="*/ 53 h 79"/>
                    <a:gd name="T60" fmla="*/ 24 w 80"/>
                    <a:gd name="T61" fmla="*/ 43 h 79"/>
                    <a:gd name="T62" fmla="*/ 24 w 80"/>
                    <a:gd name="T63" fmla="*/ 35 h 79"/>
                    <a:gd name="T64" fmla="*/ 32 w 80"/>
                    <a:gd name="T65" fmla="*/ 25 h 79"/>
                    <a:gd name="T66" fmla="*/ 41 w 80"/>
                    <a:gd name="T67" fmla="*/ 24 h 79"/>
                    <a:gd name="T68" fmla="*/ 49 w 80"/>
                    <a:gd name="T69" fmla="*/ 27 h 79"/>
                    <a:gd name="T70" fmla="*/ 56 w 80"/>
                    <a:gd name="T71" fmla="*/ 3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0" h="79">
                      <a:moveTo>
                        <a:pt x="77" y="34"/>
                      </a:moveTo>
                      <a:cubicBezTo>
                        <a:pt x="71" y="33"/>
                        <a:pt x="71" y="33"/>
                        <a:pt x="71" y="33"/>
                      </a:cubicBezTo>
                      <a:cubicBezTo>
                        <a:pt x="70" y="31"/>
                        <a:pt x="69" y="28"/>
                        <a:pt x="68" y="26"/>
                      </a:cubicBezTo>
                      <a:cubicBezTo>
                        <a:pt x="73" y="22"/>
                        <a:pt x="73" y="22"/>
                        <a:pt x="73" y="22"/>
                      </a:cubicBezTo>
                      <a:cubicBezTo>
                        <a:pt x="74" y="21"/>
                        <a:pt x="74" y="19"/>
                        <a:pt x="73" y="18"/>
                      </a:cubicBezTo>
                      <a:cubicBezTo>
                        <a:pt x="66" y="10"/>
                        <a:pt x="66" y="10"/>
                        <a:pt x="66" y="10"/>
                      </a:cubicBezTo>
                      <a:cubicBezTo>
                        <a:pt x="65" y="9"/>
                        <a:pt x="65" y="9"/>
                        <a:pt x="64" y="9"/>
                      </a:cubicBezTo>
                      <a:cubicBezTo>
                        <a:pt x="63" y="9"/>
                        <a:pt x="62" y="9"/>
                        <a:pt x="62" y="10"/>
                      </a:cubicBezTo>
                      <a:cubicBezTo>
                        <a:pt x="57" y="14"/>
                        <a:pt x="57" y="14"/>
                        <a:pt x="57" y="14"/>
                      </a:cubicBezTo>
                      <a:cubicBezTo>
                        <a:pt x="55" y="12"/>
                        <a:pt x="53" y="11"/>
                        <a:pt x="50" y="10"/>
                      </a:cubicBezTo>
                      <a:cubicBezTo>
                        <a:pt x="51" y="4"/>
                        <a:pt x="51" y="4"/>
                        <a:pt x="51" y="4"/>
                      </a:cubicBezTo>
                      <a:cubicBezTo>
                        <a:pt x="51" y="3"/>
                        <a:pt x="50" y="1"/>
                        <a:pt x="48" y="1"/>
                      </a:cubicBezTo>
                      <a:cubicBezTo>
                        <a:pt x="37" y="0"/>
                        <a:pt x="37" y="0"/>
                        <a:pt x="37" y="0"/>
                      </a:cubicBezTo>
                      <a:cubicBezTo>
                        <a:pt x="35" y="0"/>
                        <a:pt x="34" y="1"/>
                        <a:pt x="34" y="3"/>
                      </a:cubicBezTo>
                      <a:cubicBezTo>
                        <a:pt x="34" y="9"/>
                        <a:pt x="34" y="9"/>
                        <a:pt x="34" y="9"/>
                      </a:cubicBezTo>
                      <a:cubicBezTo>
                        <a:pt x="31" y="10"/>
                        <a:pt x="29" y="10"/>
                        <a:pt x="26" y="12"/>
                      </a:cubicBezTo>
                      <a:cubicBezTo>
                        <a:pt x="22" y="7"/>
                        <a:pt x="22" y="7"/>
                        <a:pt x="22" y="7"/>
                      </a:cubicBezTo>
                      <a:cubicBezTo>
                        <a:pt x="22" y="6"/>
                        <a:pt x="21" y="6"/>
                        <a:pt x="20" y="6"/>
                      </a:cubicBezTo>
                      <a:cubicBezTo>
                        <a:pt x="20" y="6"/>
                        <a:pt x="19" y="6"/>
                        <a:pt x="18" y="7"/>
                      </a:cubicBezTo>
                      <a:cubicBezTo>
                        <a:pt x="10" y="14"/>
                        <a:pt x="10" y="14"/>
                        <a:pt x="10" y="14"/>
                      </a:cubicBezTo>
                      <a:cubicBezTo>
                        <a:pt x="9" y="15"/>
                        <a:pt x="9" y="17"/>
                        <a:pt x="10" y="18"/>
                      </a:cubicBezTo>
                      <a:cubicBezTo>
                        <a:pt x="14" y="23"/>
                        <a:pt x="14" y="23"/>
                        <a:pt x="14" y="23"/>
                      </a:cubicBezTo>
                      <a:cubicBezTo>
                        <a:pt x="12" y="25"/>
                        <a:pt x="11" y="27"/>
                        <a:pt x="10" y="30"/>
                      </a:cubicBezTo>
                      <a:cubicBezTo>
                        <a:pt x="4" y="29"/>
                        <a:pt x="4" y="29"/>
                        <a:pt x="4" y="29"/>
                      </a:cubicBezTo>
                      <a:cubicBezTo>
                        <a:pt x="3" y="29"/>
                        <a:pt x="1" y="30"/>
                        <a:pt x="1" y="32"/>
                      </a:cubicBezTo>
                      <a:cubicBezTo>
                        <a:pt x="1" y="43"/>
                        <a:pt x="1" y="43"/>
                        <a:pt x="1" y="43"/>
                      </a:cubicBezTo>
                      <a:cubicBezTo>
                        <a:pt x="0" y="44"/>
                        <a:pt x="2" y="46"/>
                        <a:pt x="3" y="46"/>
                      </a:cubicBezTo>
                      <a:cubicBezTo>
                        <a:pt x="9" y="46"/>
                        <a:pt x="9" y="46"/>
                        <a:pt x="9" y="46"/>
                      </a:cubicBezTo>
                      <a:cubicBezTo>
                        <a:pt x="10" y="49"/>
                        <a:pt x="11" y="51"/>
                        <a:pt x="12" y="54"/>
                      </a:cubicBezTo>
                      <a:cubicBezTo>
                        <a:pt x="7" y="58"/>
                        <a:pt x="7" y="58"/>
                        <a:pt x="7" y="58"/>
                      </a:cubicBezTo>
                      <a:cubicBezTo>
                        <a:pt x="6" y="59"/>
                        <a:pt x="6" y="60"/>
                        <a:pt x="7" y="62"/>
                      </a:cubicBezTo>
                      <a:cubicBezTo>
                        <a:pt x="14" y="70"/>
                        <a:pt x="14" y="70"/>
                        <a:pt x="14" y="70"/>
                      </a:cubicBezTo>
                      <a:cubicBezTo>
                        <a:pt x="15" y="70"/>
                        <a:pt x="15" y="71"/>
                        <a:pt x="16" y="71"/>
                      </a:cubicBezTo>
                      <a:cubicBezTo>
                        <a:pt x="17" y="71"/>
                        <a:pt x="18" y="71"/>
                        <a:pt x="18" y="70"/>
                      </a:cubicBezTo>
                      <a:cubicBezTo>
                        <a:pt x="23" y="66"/>
                        <a:pt x="23" y="66"/>
                        <a:pt x="23" y="66"/>
                      </a:cubicBezTo>
                      <a:cubicBezTo>
                        <a:pt x="25" y="68"/>
                        <a:pt x="27" y="69"/>
                        <a:pt x="30" y="70"/>
                      </a:cubicBezTo>
                      <a:cubicBezTo>
                        <a:pt x="29" y="76"/>
                        <a:pt x="29" y="76"/>
                        <a:pt x="29" y="76"/>
                      </a:cubicBezTo>
                      <a:cubicBezTo>
                        <a:pt x="29" y="77"/>
                        <a:pt x="30" y="79"/>
                        <a:pt x="32" y="79"/>
                      </a:cubicBezTo>
                      <a:cubicBezTo>
                        <a:pt x="43" y="79"/>
                        <a:pt x="43" y="79"/>
                        <a:pt x="43" y="79"/>
                      </a:cubicBezTo>
                      <a:cubicBezTo>
                        <a:pt x="45" y="79"/>
                        <a:pt x="46" y="78"/>
                        <a:pt x="46" y="77"/>
                      </a:cubicBezTo>
                      <a:cubicBezTo>
                        <a:pt x="46" y="71"/>
                        <a:pt x="46" y="71"/>
                        <a:pt x="46" y="71"/>
                      </a:cubicBezTo>
                      <a:cubicBezTo>
                        <a:pt x="49" y="70"/>
                        <a:pt x="51" y="69"/>
                        <a:pt x="54" y="68"/>
                      </a:cubicBezTo>
                      <a:cubicBezTo>
                        <a:pt x="58" y="73"/>
                        <a:pt x="58" y="73"/>
                        <a:pt x="58" y="73"/>
                      </a:cubicBezTo>
                      <a:cubicBezTo>
                        <a:pt x="58" y="73"/>
                        <a:pt x="59" y="74"/>
                        <a:pt x="60" y="74"/>
                      </a:cubicBezTo>
                      <a:cubicBezTo>
                        <a:pt x="60" y="74"/>
                        <a:pt x="61" y="73"/>
                        <a:pt x="62" y="73"/>
                      </a:cubicBezTo>
                      <a:cubicBezTo>
                        <a:pt x="70" y="66"/>
                        <a:pt x="70" y="66"/>
                        <a:pt x="70" y="66"/>
                      </a:cubicBezTo>
                      <a:cubicBezTo>
                        <a:pt x="71" y="65"/>
                        <a:pt x="71" y="63"/>
                        <a:pt x="70" y="62"/>
                      </a:cubicBezTo>
                      <a:cubicBezTo>
                        <a:pt x="66" y="57"/>
                        <a:pt x="66" y="57"/>
                        <a:pt x="66" y="57"/>
                      </a:cubicBezTo>
                      <a:cubicBezTo>
                        <a:pt x="68" y="55"/>
                        <a:pt x="69" y="53"/>
                        <a:pt x="70" y="50"/>
                      </a:cubicBezTo>
                      <a:cubicBezTo>
                        <a:pt x="76" y="51"/>
                        <a:pt x="76" y="51"/>
                        <a:pt x="76" y="51"/>
                      </a:cubicBezTo>
                      <a:cubicBezTo>
                        <a:pt x="77" y="51"/>
                        <a:pt x="79" y="49"/>
                        <a:pt x="79" y="48"/>
                      </a:cubicBezTo>
                      <a:cubicBezTo>
                        <a:pt x="80" y="37"/>
                        <a:pt x="80" y="37"/>
                        <a:pt x="80" y="37"/>
                      </a:cubicBezTo>
                      <a:cubicBezTo>
                        <a:pt x="80" y="35"/>
                        <a:pt x="78" y="34"/>
                        <a:pt x="77" y="34"/>
                      </a:cubicBezTo>
                      <a:close/>
                      <a:moveTo>
                        <a:pt x="56" y="41"/>
                      </a:moveTo>
                      <a:cubicBezTo>
                        <a:pt x="56" y="42"/>
                        <a:pt x="56" y="43"/>
                        <a:pt x="56" y="45"/>
                      </a:cubicBezTo>
                      <a:cubicBezTo>
                        <a:pt x="55" y="46"/>
                        <a:pt x="54" y="48"/>
                        <a:pt x="53" y="49"/>
                      </a:cubicBezTo>
                      <a:cubicBezTo>
                        <a:pt x="52" y="51"/>
                        <a:pt x="50" y="53"/>
                        <a:pt x="48" y="54"/>
                      </a:cubicBezTo>
                      <a:cubicBezTo>
                        <a:pt x="46" y="55"/>
                        <a:pt x="45" y="56"/>
                        <a:pt x="43" y="56"/>
                      </a:cubicBezTo>
                      <a:cubicBezTo>
                        <a:pt x="40" y="56"/>
                        <a:pt x="38" y="56"/>
                        <a:pt x="35" y="55"/>
                      </a:cubicBezTo>
                      <a:cubicBezTo>
                        <a:pt x="34" y="55"/>
                        <a:pt x="32" y="54"/>
                        <a:pt x="31" y="53"/>
                      </a:cubicBezTo>
                      <a:cubicBezTo>
                        <a:pt x="29" y="52"/>
                        <a:pt x="27" y="50"/>
                        <a:pt x="26" y="47"/>
                      </a:cubicBezTo>
                      <a:cubicBezTo>
                        <a:pt x="25" y="46"/>
                        <a:pt x="24" y="44"/>
                        <a:pt x="24" y="43"/>
                      </a:cubicBezTo>
                      <a:cubicBezTo>
                        <a:pt x="24" y="41"/>
                        <a:pt x="24" y="40"/>
                        <a:pt x="24" y="39"/>
                      </a:cubicBezTo>
                      <a:cubicBezTo>
                        <a:pt x="24" y="38"/>
                        <a:pt x="24" y="36"/>
                        <a:pt x="24" y="35"/>
                      </a:cubicBezTo>
                      <a:cubicBezTo>
                        <a:pt x="25" y="33"/>
                        <a:pt x="26" y="32"/>
                        <a:pt x="27" y="31"/>
                      </a:cubicBezTo>
                      <a:cubicBezTo>
                        <a:pt x="28" y="28"/>
                        <a:pt x="30" y="27"/>
                        <a:pt x="32" y="25"/>
                      </a:cubicBezTo>
                      <a:cubicBezTo>
                        <a:pt x="34" y="25"/>
                        <a:pt x="36" y="24"/>
                        <a:pt x="37" y="24"/>
                      </a:cubicBezTo>
                      <a:cubicBezTo>
                        <a:pt x="39" y="24"/>
                        <a:pt x="40" y="24"/>
                        <a:pt x="41" y="24"/>
                      </a:cubicBezTo>
                      <a:cubicBezTo>
                        <a:pt x="42" y="24"/>
                        <a:pt x="44" y="24"/>
                        <a:pt x="45" y="24"/>
                      </a:cubicBezTo>
                      <a:cubicBezTo>
                        <a:pt x="47" y="25"/>
                        <a:pt x="48" y="26"/>
                        <a:pt x="49" y="27"/>
                      </a:cubicBezTo>
                      <a:cubicBezTo>
                        <a:pt x="52" y="28"/>
                        <a:pt x="53" y="30"/>
                        <a:pt x="54" y="32"/>
                      </a:cubicBezTo>
                      <a:cubicBezTo>
                        <a:pt x="55" y="34"/>
                        <a:pt x="56" y="35"/>
                        <a:pt x="56" y="37"/>
                      </a:cubicBezTo>
                      <a:cubicBezTo>
                        <a:pt x="56" y="38"/>
                        <a:pt x="56" y="40"/>
                        <a:pt x="56"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363A36"/>
                    </a:solidFill>
                    <a:effectLst/>
                    <a:uLnTx/>
                    <a:uFillTx/>
                  </a:endParaRPr>
                </a:p>
              </p:txBody>
            </p:sp>
            <p:sp>
              <p:nvSpPr>
                <p:cNvPr id="50" name="Freeform 103"/>
                <p:cNvSpPr>
                  <a:spLocks noEditPoints="1"/>
                </p:cNvSpPr>
                <p:nvPr/>
              </p:nvSpPr>
              <p:spPr bwMode="auto">
                <a:xfrm>
                  <a:off x="1654767" y="3834009"/>
                  <a:ext cx="347762" cy="278209"/>
                </a:xfrm>
                <a:custGeom>
                  <a:avLst/>
                  <a:gdLst>
                    <a:gd name="T0" fmla="*/ 109 w 111"/>
                    <a:gd name="T1" fmla="*/ 19 h 89"/>
                    <a:gd name="T2" fmla="*/ 92 w 111"/>
                    <a:gd name="T3" fmla="*/ 31 h 89"/>
                    <a:gd name="T4" fmla="*/ 89 w 111"/>
                    <a:gd name="T5" fmla="*/ 31 h 89"/>
                    <a:gd name="T6" fmla="*/ 81 w 111"/>
                    <a:gd name="T7" fmla="*/ 20 h 89"/>
                    <a:gd name="T8" fmla="*/ 82 w 111"/>
                    <a:gd name="T9" fmla="*/ 17 h 89"/>
                    <a:gd name="T10" fmla="*/ 99 w 111"/>
                    <a:gd name="T11" fmla="*/ 5 h 89"/>
                    <a:gd name="T12" fmla="*/ 71 w 111"/>
                    <a:gd name="T13" fmla="*/ 6 h 89"/>
                    <a:gd name="T14" fmla="*/ 61 w 111"/>
                    <a:gd name="T15" fmla="*/ 30 h 89"/>
                    <a:gd name="T16" fmla="*/ 7 w 111"/>
                    <a:gd name="T17" fmla="*/ 67 h 89"/>
                    <a:gd name="T18" fmla="*/ 4 w 111"/>
                    <a:gd name="T19" fmla="*/ 83 h 89"/>
                    <a:gd name="T20" fmla="*/ 4 w 111"/>
                    <a:gd name="T21" fmla="*/ 83 h 89"/>
                    <a:gd name="T22" fmla="*/ 20 w 111"/>
                    <a:gd name="T23" fmla="*/ 86 h 89"/>
                    <a:gd name="T24" fmla="*/ 73 w 111"/>
                    <a:gd name="T25" fmla="*/ 46 h 89"/>
                    <a:gd name="T26" fmla="*/ 99 w 111"/>
                    <a:gd name="T27" fmla="*/ 45 h 89"/>
                    <a:gd name="T28" fmla="*/ 109 w 111"/>
                    <a:gd name="T29" fmla="*/ 19 h 89"/>
                    <a:gd name="T30" fmla="*/ 16 w 111"/>
                    <a:gd name="T31" fmla="*/ 81 h 89"/>
                    <a:gd name="T32" fmla="*/ 9 w 111"/>
                    <a:gd name="T33" fmla="*/ 80 h 89"/>
                    <a:gd name="T34" fmla="*/ 10 w 111"/>
                    <a:gd name="T35" fmla="*/ 72 h 89"/>
                    <a:gd name="T36" fmla="*/ 18 w 111"/>
                    <a:gd name="T37" fmla="*/ 73 h 89"/>
                    <a:gd name="T38" fmla="*/ 16 w 111"/>
                    <a:gd name="T39" fmla="*/ 8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89">
                      <a:moveTo>
                        <a:pt x="109" y="19"/>
                      </a:moveTo>
                      <a:cubicBezTo>
                        <a:pt x="92" y="31"/>
                        <a:pt x="92" y="31"/>
                        <a:pt x="92" y="31"/>
                      </a:cubicBezTo>
                      <a:cubicBezTo>
                        <a:pt x="91" y="32"/>
                        <a:pt x="90" y="32"/>
                        <a:pt x="89" y="31"/>
                      </a:cubicBezTo>
                      <a:cubicBezTo>
                        <a:pt x="81" y="20"/>
                        <a:pt x="81" y="20"/>
                        <a:pt x="81" y="20"/>
                      </a:cubicBezTo>
                      <a:cubicBezTo>
                        <a:pt x="81" y="19"/>
                        <a:pt x="81" y="18"/>
                        <a:pt x="82" y="17"/>
                      </a:cubicBezTo>
                      <a:cubicBezTo>
                        <a:pt x="99" y="5"/>
                        <a:pt x="99" y="5"/>
                        <a:pt x="99" y="5"/>
                      </a:cubicBezTo>
                      <a:cubicBezTo>
                        <a:pt x="91" y="0"/>
                        <a:pt x="80" y="0"/>
                        <a:pt x="71" y="6"/>
                      </a:cubicBezTo>
                      <a:cubicBezTo>
                        <a:pt x="63" y="11"/>
                        <a:pt x="60" y="21"/>
                        <a:pt x="61" y="30"/>
                      </a:cubicBezTo>
                      <a:cubicBezTo>
                        <a:pt x="7" y="67"/>
                        <a:pt x="7" y="67"/>
                        <a:pt x="7" y="67"/>
                      </a:cubicBezTo>
                      <a:cubicBezTo>
                        <a:pt x="2" y="71"/>
                        <a:pt x="0" y="78"/>
                        <a:pt x="4" y="83"/>
                      </a:cubicBezTo>
                      <a:cubicBezTo>
                        <a:pt x="4" y="83"/>
                        <a:pt x="4" y="83"/>
                        <a:pt x="4" y="83"/>
                      </a:cubicBezTo>
                      <a:cubicBezTo>
                        <a:pt x="8" y="88"/>
                        <a:pt x="15" y="89"/>
                        <a:pt x="20" y="86"/>
                      </a:cubicBezTo>
                      <a:cubicBezTo>
                        <a:pt x="73" y="46"/>
                        <a:pt x="73" y="46"/>
                        <a:pt x="73" y="46"/>
                      </a:cubicBezTo>
                      <a:cubicBezTo>
                        <a:pt x="81" y="51"/>
                        <a:pt x="91" y="51"/>
                        <a:pt x="99" y="45"/>
                      </a:cubicBezTo>
                      <a:cubicBezTo>
                        <a:pt x="108" y="39"/>
                        <a:pt x="111" y="29"/>
                        <a:pt x="109" y="19"/>
                      </a:cubicBezTo>
                      <a:close/>
                      <a:moveTo>
                        <a:pt x="16" y="81"/>
                      </a:moveTo>
                      <a:cubicBezTo>
                        <a:pt x="14" y="83"/>
                        <a:pt x="10" y="82"/>
                        <a:pt x="9" y="80"/>
                      </a:cubicBezTo>
                      <a:cubicBezTo>
                        <a:pt x="7" y="77"/>
                        <a:pt x="7" y="74"/>
                        <a:pt x="10" y="72"/>
                      </a:cubicBezTo>
                      <a:cubicBezTo>
                        <a:pt x="12" y="70"/>
                        <a:pt x="16" y="71"/>
                        <a:pt x="18" y="73"/>
                      </a:cubicBezTo>
                      <a:cubicBezTo>
                        <a:pt x="19" y="76"/>
                        <a:pt x="19" y="79"/>
                        <a:pt x="16"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363A36"/>
                    </a:solidFill>
                    <a:effectLst/>
                    <a:uLnTx/>
                    <a:uFillTx/>
                  </a:endParaRPr>
                </a:p>
              </p:txBody>
            </p:sp>
          </p:grpSp>
          <p:sp>
            <p:nvSpPr>
              <p:cNvPr id="31" name="Freeform 104"/>
              <p:cNvSpPr>
                <a:spLocks noEditPoints="1"/>
              </p:cNvSpPr>
              <p:nvPr/>
            </p:nvSpPr>
            <p:spPr bwMode="auto">
              <a:xfrm>
                <a:off x="4332384" y="9218360"/>
                <a:ext cx="251676" cy="181285"/>
              </a:xfrm>
              <a:custGeom>
                <a:avLst/>
                <a:gdLst>
                  <a:gd name="T0" fmla="*/ 101 w 105"/>
                  <a:gd name="T1" fmla="*/ 0 h 76"/>
                  <a:gd name="T2" fmla="*/ 5 w 105"/>
                  <a:gd name="T3" fmla="*/ 0 h 76"/>
                  <a:gd name="T4" fmla="*/ 0 w 105"/>
                  <a:gd name="T5" fmla="*/ 5 h 76"/>
                  <a:gd name="T6" fmla="*/ 0 w 105"/>
                  <a:gd name="T7" fmla="*/ 72 h 76"/>
                  <a:gd name="T8" fmla="*/ 5 w 105"/>
                  <a:gd name="T9" fmla="*/ 76 h 76"/>
                  <a:gd name="T10" fmla="*/ 101 w 105"/>
                  <a:gd name="T11" fmla="*/ 76 h 76"/>
                  <a:gd name="T12" fmla="*/ 105 w 105"/>
                  <a:gd name="T13" fmla="*/ 72 h 76"/>
                  <a:gd name="T14" fmla="*/ 105 w 105"/>
                  <a:gd name="T15" fmla="*/ 5 h 76"/>
                  <a:gd name="T16" fmla="*/ 101 w 105"/>
                  <a:gd name="T17" fmla="*/ 0 h 76"/>
                  <a:gd name="T18" fmla="*/ 95 w 105"/>
                  <a:gd name="T19" fmla="*/ 6 h 76"/>
                  <a:gd name="T20" fmla="*/ 98 w 105"/>
                  <a:gd name="T21" fmla="*/ 9 h 76"/>
                  <a:gd name="T22" fmla="*/ 95 w 105"/>
                  <a:gd name="T23" fmla="*/ 13 h 76"/>
                  <a:gd name="T24" fmla="*/ 91 w 105"/>
                  <a:gd name="T25" fmla="*/ 9 h 76"/>
                  <a:gd name="T26" fmla="*/ 95 w 105"/>
                  <a:gd name="T27" fmla="*/ 6 h 76"/>
                  <a:gd name="T28" fmla="*/ 86 w 105"/>
                  <a:gd name="T29" fmla="*/ 6 h 76"/>
                  <a:gd name="T30" fmla="*/ 89 w 105"/>
                  <a:gd name="T31" fmla="*/ 9 h 76"/>
                  <a:gd name="T32" fmla="*/ 86 w 105"/>
                  <a:gd name="T33" fmla="*/ 13 h 76"/>
                  <a:gd name="T34" fmla="*/ 83 w 105"/>
                  <a:gd name="T35" fmla="*/ 9 h 76"/>
                  <a:gd name="T36" fmla="*/ 86 w 105"/>
                  <a:gd name="T37" fmla="*/ 6 h 76"/>
                  <a:gd name="T38" fmla="*/ 77 w 105"/>
                  <a:gd name="T39" fmla="*/ 6 h 76"/>
                  <a:gd name="T40" fmla="*/ 80 w 105"/>
                  <a:gd name="T41" fmla="*/ 9 h 76"/>
                  <a:gd name="T42" fmla="*/ 77 w 105"/>
                  <a:gd name="T43" fmla="*/ 13 h 76"/>
                  <a:gd name="T44" fmla="*/ 74 w 105"/>
                  <a:gd name="T45" fmla="*/ 9 h 76"/>
                  <a:gd name="T46" fmla="*/ 77 w 105"/>
                  <a:gd name="T47" fmla="*/ 6 h 76"/>
                  <a:gd name="T48" fmla="*/ 101 w 105"/>
                  <a:gd name="T49" fmla="*/ 72 h 76"/>
                  <a:gd name="T50" fmla="*/ 101 w 105"/>
                  <a:gd name="T51" fmla="*/ 72 h 76"/>
                  <a:gd name="T52" fmla="*/ 5 w 105"/>
                  <a:gd name="T53" fmla="*/ 72 h 76"/>
                  <a:gd name="T54" fmla="*/ 4 w 105"/>
                  <a:gd name="T55" fmla="*/ 72 h 76"/>
                  <a:gd name="T56" fmla="*/ 4 w 105"/>
                  <a:gd name="T57" fmla="*/ 20 h 76"/>
                  <a:gd name="T58" fmla="*/ 101 w 105"/>
                  <a:gd name="T59" fmla="*/ 20 h 76"/>
                  <a:gd name="T60" fmla="*/ 101 w 105"/>
                  <a:gd name="T61" fmla="*/ 7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 h="76">
                    <a:moveTo>
                      <a:pt x="101" y="0"/>
                    </a:moveTo>
                    <a:cubicBezTo>
                      <a:pt x="5" y="0"/>
                      <a:pt x="5" y="0"/>
                      <a:pt x="5" y="0"/>
                    </a:cubicBezTo>
                    <a:cubicBezTo>
                      <a:pt x="2" y="0"/>
                      <a:pt x="0" y="2"/>
                      <a:pt x="0" y="5"/>
                    </a:cubicBezTo>
                    <a:cubicBezTo>
                      <a:pt x="0" y="72"/>
                      <a:pt x="0" y="72"/>
                      <a:pt x="0" y="72"/>
                    </a:cubicBezTo>
                    <a:cubicBezTo>
                      <a:pt x="0" y="74"/>
                      <a:pt x="2" y="76"/>
                      <a:pt x="5" y="76"/>
                    </a:cubicBezTo>
                    <a:cubicBezTo>
                      <a:pt x="101" y="76"/>
                      <a:pt x="101" y="76"/>
                      <a:pt x="101" y="76"/>
                    </a:cubicBezTo>
                    <a:cubicBezTo>
                      <a:pt x="103" y="76"/>
                      <a:pt x="105" y="74"/>
                      <a:pt x="105" y="72"/>
                    </a:cubicBezTo>
                    <a:cubicBezTo>
                      <a:pt x="105" y="5"/>
                      <a:pt x="105" y="5"/>
                      <a:pt x="105" y="5"/>
                    </a:cubicBezTo>
                    <a:cubicBezTo>
                      <a:pt x="105" y="2"/>
                      <a:pt x="103" y="0"/>
                      <a:pt x="101" y="0"/>
                    </a:cubicBezTo>
                    <a:close/>
                    <a:moveTo>
                      <a:pt x="95" y="6"/>
                    </a:moveTo>
                    <a:cubicBezTo>
                      <a:pt x="97" y="6"/>
                      <a:pt x="98" y="8"/>
                      <a:pt x="98" y="9"/>
                    </a:cubicBezTo>
                    <a:cubicBezTo>
                      <a:pt x="98" y="11"/>
                      <a:pt x="97" y="13"/>
                      <a:pt x="95" y="13"/>
                    </a:cubicBezTo>
                    <a:cubicBezTo>
                      <a:pt x="93" y="13"/>
                      <a:pt x="91" y="11"/>
                      <a:pt x="91" y="9"/>
                    </a:cubicBezTo>
                    <a:cubicBezTo>
                      <a:pt x="91" y="8"/>
                      <a:pt x="93" y="6"/>
                      <a:pt x="95" y="6"/>
                    </a:cubicBezTo>
                    <a:close/>
                    <a:moveTo>
                      <a:pt x="86" y="6"/>
                    </a:moveTo>
                    <a:cubicBezTo>
                      <a:pt x="88" y="6"/>
                      <a:pt x="89" y="8"/>
                      <a:pt x="89" y="9"/>
                    </a:cubicBezTo>
                    <a:cubicBezTo>
                      <a:pt x="89" y="11"/>
                      <a:pt x="88" y="13"/>
                      <a:pt x="86" y="13"/>
                    </a:cubicBezTo>
                    <a:cubicBezTo>
                      <a:pt x="84" y="13"/>
                      <a:pt x="83" y="11"/>
                      <a:pt x="83" y="9"/>
                    </a:cubicBezTo>
                    <a:cubicBezTo>
                      <a:pt x="83" y="8"/>
                      <a:pt x="84" y="6"/>
                      <a:pt x="86" y="6"/>
                    </a:cubicBezTo>
                    <a:close/>
                    <a:moveTo>
                      <a:pt x="77" y="6"/>
                    </a:moveTo>
                    <a:cubicBezTo>
                      <a:pt x="79" y="6"/>
                      <a:pt x="80" y="8"/>
                      <a:pt x="80" y="9"/>
                    </a:cubicBezTo>
                    <a:cubicBezTo>
                      <a:pt x="80" y="11"/>
                      <a:pt x="79" y="13"/>
                      <a:pt x="77" y="13"/>
                    </a:cubicBezTo>
                    <a:cubicBezTo>
                      <a:pt x="75" y="13"/>
                      <a:pt x="74" y="11"/>
                      <a:pt x="74" y="9"/>
                    </a:cubicBezTo>
                    <a:cubicBezTo>
                      <a:pt x="74" y="8"/>
                      <a:pt x="75" y="6"/>
                      <a:pt x="77" y="6"/>
                    </a:cubicBezTo>
                    <a:close/>
                    <a:moveTo>
                      <a:pt x="101" y="72"/>
                    </a:moveTo>
                    <a:cubicBezTo>
                      <a:pt x="101" y="72"/>
                      <a:pt x="101" y="72"/>
                      <a:pt x="101" y="72"/>
                    </a:cubicBezTo>
                    <a:cubicBezTo>
                      <a:pt x="5" y="72"/>
                      <a:pt x="5" y="72"/>
                      <a:pt x="5" y="72"/>
                    </a:cubicBezTo>
                    <a:cubicBezTo>
                      <a:pt x="5" y="72"/>
                      <a:pt x="4" y="72"/>
                      <a:pt x="4" y="72"/>
                    </a:cubicBezTo>
                    <a:cubicBezTo>
                      <a:pt x="4" y="20"/>
                      <a:pt x="4" y="20"/>
                      <a:pt x="4" y="20"/>
                    </a:cubicBezTo>
                    <a:cubicBezTo>
                      <a:pt x="101" y="20"/>
                      <a:pt x="101" y="20"/>
                      <a:pt x="101" y="20"/>
                    </a:cubicBezTo>
                    <a:lnTo>
                      <a:pt x="101" y="72"/>
                    </a:lnTo>
                    <a:close/>
                  </a:path>
                </a:pathLst>
              </a:custGeom>
              <a:solidFill>
                <a:srgbClr val="007EE5"/>
              </a:solidFill>
              <a:ln>
                <a:noFill/>
              </a:ln>
            </p:spPr>
            <p:txBody>
              <a:bodyPr vert="horz" wrap="square" lIns="91440" tIns="45720" rIns="91440" bIns="45720" numCol="1" anchor="t" anchorCtr="0" compatLnSpc="1">
                <a:prstTxWarp prst="textNoShape">
                  <a:avLst/>
                </a:prstTxWarp>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363A36"/>
                  </a:solidFill>
                  <a:effectLst/>
                  <a:uLnTx/>
                  <a:uFillTx/>
                </a:endParaRPr>
              </a:p>
            </p:txBody>
          </p:sp>
          <p:sp>
            <p:nvSpPr>
              <p:cNvPr id="32" name="Freeform 105"/>
              <p:cNvSpPr>
                <a:spLocks noEditPoints="1"/>
              </p:cNvSpPr>
              <p:nvPr/>
            </p:nvSpPr>
            <p:spPr bwMode="auto">
              <a:xfrm>
                <a:off x="4327563" y="8067670"/>
                <a:ext cx="261319" cy="259391"/>
              </a:xfrm>
              <a:custGeom>
                <a:avLst/>
                <a:gdLst>
                  <a:gd name="T0" fmla="*/ 54 w 109"/>
                  <a:gd name="T1" fmla="*/ 0 h 109"/>
                  <a:gd name="T2" fmla="*/ 54 w 109"/>
                  <a:gd name="T3" fmla="*/ 109 h 109"/>
                  <a:gd name="T4" fmla="*/ 55 w 109"/>
                  <a:gd name="T5" fmla="*/ 109 h 109"/>
                  <a:gd name="T6" fmla="*/ 43 w 109"/>
                  <a:gd name="T7" fmla="*/ 5 h 109"/>
                  <a:gd name="T8" fmla="*/ 43 w 109"/>
                  <a:gd name="T9" fmla="*/ 5 h 109"/>
                  <a:gd name="T10" fmla="*/ 29 w 109"/>
                  <a:gd name="T11" fmla="*/ 45 h 109"/>
                  <a:gd name="T12" fmla="*/ 17 w 109"/>
                  <a:gd name="T13" fmla="*/ 20 h 109"/>
                  <a:gd name="T14" fmla="*/ 29 w 109"/>
                  <a:gd name="T15" fmla="*/ 63 h 109"/>
                  <a:gd name="T16" fmla="*/ 4 w 109"/>
                  <a:gd name="T17" fmla="*/ 56 h 109"/>
                  <a:gd name="T18" fmla="*/ 43 w 109"/>
                  <a:gd name="T19" fmla="*/ 104 h 109"/>
                  <a:gd name="T20" fmla="*/ 36 w 109"/>
                  <a:gd name="T21" fmla="*/ 83 h 109"/>
                  <a:gd name="T22" fmla="*/ 53 w 109"/>
                  <a:gd name="T23" fmla="*/ 77 h 109"/>
                  <a:gd name="T24" fmla="*/ 40 w 109"/>
                  <a:gd name="T25" fmla="*/ 56 h 109"/>
                  <a:gd name="T26" fmla="*/ 53 w 109"/>
                  <a:gd name="T27" fmla="*/ 52 h 109"/>
                  <a:gd name="T28" fmla="*/ 35 w 109"/>
                  <a:gd name="T29" fmla="*/ 29 h 109"/>
                  <a:gd name="T30" fmla="*/ 53 w 109"/>
                  <a:gd name="T31" fmla="*/ 29 h 109"/>
                  <a:gd name="T32" fmla="*/ 53 w 109"/>
                  <a:gd name="T33" fmla="*/ 29 h 109"/>
                  <a:gd name="T34" fmla="*/ 79 w 109"/>
                  <a:gd name="T35" fmla="*/ 35 h 109"/>
                  <a:gd name="T36" fmla="*/ 92 w 109"/>
                  <a:gd name="T37" fmla="*/ 20 h 109"/>
                  <a:gd name="T38" fmla="*/ 78 w 109"/>
                  <a:gd name="T39" fmla="*/ 31 h 109"/>
                  <a:gd name="T40" fmla="*/ 75 w 109"/>
                  <a:gd name="T41" fmla="*/ 32 h 109"/>
                  <a:gd name="T42" fmla="*/ 73 w 109"/>
                  <a:gd name="T43" fmla="*/ 31 h 109"/>
                  <a:gd name="T44" fmla="*/ 72 w 109"/>
                  <a:gd name="T45" fmla="*/ 30 h 109"/>
                  <a:gd name="T46" fmla="*/ 71 w 109"/>
                  <a:gd name="T47" fmla="*/ 26 h 109"/>
                  <a:gd name="T48" fmla="*/ 71 w 109"/>
                  <a:gd name="T49" fmla="*/ 24 h 109"/>
                  <a:gd name="T50" fmla="*/ 72 w 109"/>
                  <a:gd name="T51" fmla="*/ 23 h 109"/>
                  <a:gd name="T52" fmla="*/ 75 w 109"/>
                  <a:gd name="T53" fmla="*/ 21 h 109"/>
                  <a:gd name="T54" fmla="*/ 76 w 109"/>
                  <a:gd name="T55" fmla="*/ 21 h 109"/>
                  <a:gd name="T56" fmla="*/ 78 w 109"/>
                  <a:gd name="T57" fmla="*/ 21 h 109"/>
                  <a:gd name="T58" fmla="*/ 80 w 109"/>
                  <a:gd name="T59" fmla="*/ 22 h 109"/>
                  <a:gd name="T60" fmla="*/ 80 w 109"/>
                  <a:gd name="T61" fmla="*/ 23 h 109"/>
                  <a:gd name="T62" fmla="*/ 82 w 109"/>
                  <a:gd name="T63" fmla="*/ 26 h 109"/>
                  <a:gd name="T64" fmla="*/ 81 w 109"/>
                  <a:gd name="T65" fmla="*/ 28 h 109"/>
                  <a:gd name="T66" fmla="*/ 80 w 109"/>
                  <a:gd name="T67" fmla="*/ 31 h 109"/>
                  <a:gd name="T68" fmla="*/ 82 w 109"/>
                  <a:gd name="T69" fmla="*/ 82 h 109"/>
                  <a:gd name="T70" fmla="*/ 76 w 109"/>
                  <a:gd name="T71" fmla="*/ 77 h 109"/>
                  <a:gd name="T72" fmla="*/ 84 w 109"/>
                  <a:gd name="T73" fmla="*/ 21 h 109"/>
                  <a:gd name="T74" fmla="*/ 65 w 109"/>
                  <a:gd name="T75" fmla="*/ 5 h 109"/>
                  <a:gd name="T76" fmla="*/ 71 w 109"/>
                  <a:gd name="T77" fmla="*/ 19 h 109"/>
                  <a:gd name="T78" fmla="*/ 56 w 109"/>
                  <a:gd name="T79" fmla="*/ 29 h 109"/>
                  <a:gd name="T80" fmla="*/ 68 w 109"/>
                  <a:gd name="T81" fmla="*/ 31 h 109"/>
                  <a:gd name="T82" fmla="*/ 56 w 109"/>
                  <a:gd name="T83" fmla="*/ 52 h 109"/>
                  <a:gd name="T84" fmla="*/ 77 w 109"/>
                  <a:gd name="T85" fmla="*/ 56 h 109"/>
                  <a:gd name="T86" fmla="*/ 56 w 109"/>
                  <a:gd name="T87" fmla="*/ 77 h 109"/>
                  <a:gd name="T88" fmla="*/ 56 w 109"/>
                  <a:gd name="T89" fmla="*/ 80 h 109"/>
                  <a:gd name="T90" fmla="*/ 70 w 109"/>
                  <a:gd name="T91" fmla="*/ 90 h 109"/>
                  <a:gd name="T92" fmla="*/ 74 w 109"/>
                  <a:gd name="T93" fmla="*/ 91 h 109"/>
                  <a:gd name="T94" fmla="*/ 89 w 109"/>
                  <a:gd name="T95" fmla="*/ 92 h 109"/>
                  <a:gd name="T96" fmla="*/ 85 w 109"/>
                  <a:gd name="T97" fmla="*/ 85 h 109"/>
                  <a:gd name="T98" fmla="*/ 81 w 109"/>
                  <a:gd name="T99"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 h="109">
                    <a:moveTo>
                      <a:pt x="55" y="0"/>
                    </a:moveTo>
                    <a:cubicBezTo>
                      <a:pt x="55" y="0"/>
                      <a:pt x="55" y="0"/>
                      <a:pt x="55" y="0"/>
                    </a:cubicBezTo>
                    <a:cubicBezTo>
                      <a:pt x="54" y="0"/>
                      <a:pt x="54" y="0"/>
                      <a:pt x="54" y="0"/>
                    </a:cubicBezTo>
                    <a:cubicBezTo>
                      <a:pt x="54" y="0"/>
                      <a:pt x="54" y="0"/>
                      <a:pt x="54" y="0"/>
                    </a:cubicBezTo>
                    <a:cubicBezTo>
                      <a:pt x="24" y="0"/>
                      <a:pt x="0" y="24"/>
                      <a:pt x="0" y="54"/>
                    </a:cubicBezTo>
                    <a:cubicBezTo>
                      <a:pt x="0" y="84"/>
                      <a:pt x="24" y="109"/>
                      <a:pt x="54" y="109"/>
                    </a:cubicBezTo>
                    <a:cubicBezTo>
                      <a:pt x="54" y="109"/>
                      <a:pt x="54" y="109"/>
                      <a:pt x="54" y="109"/>
                    </a:cubicBezTo>
                    <a:cubicBezTo>
                      <a:pt x="55" y="109"/>
                      <a:pt x="55" y="109"/>
                      <a:pt x="55" y="109"/>
                    </a:cubicBezTo>
                    <a:cubicBezTo>
                      <a:pt x="55" y="109"/>
                      <a:pt x="55" y="109"/>
                      <a:pt x="55" y="109"/>
                    </a:cubicBezTo>
                    <a:cubicBezTo>
                      <a:pt x="85" y="109"/>
                      <a:pt x="109" y="84"/>
                      <a:pt x="109" y="54"/>
                    </a:cubicBezTo>
                    <a:cubicBezTo>
                      <a:pt x="109" y="24"/>
                      <a:pt x="85" y="0"/>
                      <a:pt x="55" y="0"/>
                    </a:cubicBezTo>
                    <a:close/>
                    <a:moveTo>
                      <a:pt x="43" y="5"/>
                    </a:moveTo>
                    <a:cubicBezTo>
                      <a:pt x="39" y="9"/>
                      <a:pt x="35" y="16"/>
                      <a:pt x="32" y="24"/>
                    </a:cubicBezTo>
                    <a:cubicBezTo>
                      <a:pt x="27" y="22"/>
                      <a:pt x="23" y="20"/>
                      <a:pt x="20" y="17"/>
                    </a:cubicBezTo>
                    <a:cubicBezTo>
                      <a:pt x="26" y="11"/>
                      <a:pt x="34" y="7"/>
                      <a:pt x="43" y="5"/>
                    </a:cubicBezTo>
                    <a:close/>
                    <a:moveTo>
                      <a:pt x="17" y="20"/>
                    </a:moveTo>
                    <a:cubicBezTo>
                      <a:pt x="22" y="23"/>
                      <a:pt x="26" y="26"/>
                      <a:pt x="31" y="28"/>
                    </a:cubicBezTo>
                    <a:cubicBezTo>
                      <a:pt x="30" y="33"/>
                      <a:pt x="29" y="39"/>
                      <a:pt x="29" y="45"/>
                    </a:cubicBezTo>
                    <a:cubicBezTo>
                      <a:pt x="25" y="46"/>
                      <a:pt x="23" y="49"/>
                      <a:pt x="22" y="52"/>
                    </a:cubicBezTo>
                    <a:cubicBezTo>
                      <a:pt x="4" y="52"/>
                      <a:pt x="4" y="52"/>
                      <a:pt x="4" y="52"/>
                    </a:cubicBezTo>
                    <a:cubicBezTo>
                      <a:pt x="4" y="40"/>
                      <a:pt x="9" y="29"/>
                      <a:pt x="17" y="20"/>
                    </a:cubicBezTo>
                    <a:close/>
                    <a:moveTo>
                      <a:pt x="4" y="56"/>
                    </a:moveTo>
                    <a:cubicBezTo>
                      <a:pt x="22" y="56"/>
                      <a:pt x="22" y="56"/>
                      <a:pt x="22" y="56"/>
                    </a:cubicBezTo>
                    <a:cubicBezTo>
                      <a:pt x="23" y="59"/>
                      <a:pt x="25" y="62"/>
                      <a:pt x="29" y="63"/>
                    </a:cubicBezTo>
                    <a:cubicBezTo>
                      <a:pt x="29" y="70"/>
                      <a:pt x="30" y="76"/>
                      <a:pt x="32" y="81"/>
                    </a:cubicBezTo>
                    <a:cubicBezTo>
                      <a:pt x="27" y="83"/>
                      <a:pt x="22" y="86"/>
                      <a:pt x="18" y="89"/>
                    </a:cubicBezTo>
                    <a:cubicBezTo>
                      <a:pt x="9" y="80"/>
                      <a:pt x="4" y="69"/>
                      <a:pt x="4" y="56"/>
                    </a:cubicBezTo>
                    <a:close/>
                    <a:moveTo>
                      <a:pt x="20" y="92"/>
                    </a:moveTo>
                    <a:cubicBezTo>
                      <a:pt x="24" y="89"/>
                      <a:pt x="28" y="87"/>
                      <a:pt x="33" y="85"/>
                    </a:cubicBezTo>
                    <a:cubicBezTo>
                      <a:pt x="35" y="93"/>
                      <a:pt x="39" y="100"/>
                      <a:pt x="43" y="104"/>
                    </a:cubicBezTo>
                    <a:cubicBezTo>
                      <a:pt x="35" y="102"/>
                      <a:pt x="27" y="98"/>
                      <a:pt x="20" y="92"/>
                    </a:cubicBezTo>
                    <a:close/>
                    <a:moveTo>
                      <a:pt x="53" y="105"/>
                    </a:moveTo>
                    <a:cubicBezTo>
                      <a:pt x="46" y="104"/>
                      <a:pt x="40" y="95"/>
                      <a:pt x="36" y="83"/>
                    </a:cubicBezTo>
                    <a:cubicBezTo>
                      <a:pt x="42" y="82"/>
                      <a:pt x="47" y="80"/>
                      <a:pt x="53" y="80"/>
                    </a:cubicBezTo>
                    <a:lnTo>
                      <a:pt x="53" y="105"/>
                    </a:lnTo>
                    <a:close/>
                    <a:moveTo>
                      <a:pt x="53" y="77"/>
                    </a:moveTo>
                    <a:cubicBezTo>
                      <a:pt x="47" y="77"/>
                      <a:pt x="41" y="78"/>
                      <a:pt x="35" y="80"/>
                    </a:cubicBezTo>
                    <a:cubicBezTo>
                      <a:pt x="34" y="75"/>
                      <a:pt x="33" y="69"/>
                      <a:pt x="32" y="63"/>
                    </a:cubicBezTo>
                    <a:cubicBezTo>
                      <a:pt x="36" y="63"/>
                      <a:pt x="40" y="60"/>
                      <a:pt x="40" y="56"/>
                    </a:cubicBezTo>
                    <a:cubicBezTo>
                      <a:pt x="53" y="56"/>
                      <a:pt x="53" y="56"/>
                      <a:pt x="53" y="56"/>
                    </a:cubicBezTo>
                    <a:lnTo>
                      <a:pt x="53" y="77"/>
                    </a:lnTo>
                    <a:close/>
                    <a:moveTo>
                      <a:pt x="53" y="52"/>
                    </a:moveTo>
                    <a:cubicBezTo>
                      <a:pt x="40" y="52"/>
                      <a:pt x="40" y="52"/>
                      <a:pt x="40" y="52"/>
                    </a:cubicBezTo>
                    <a:cubicBezTo>
                      <a:pt x="40" y="48"/>
                      <a:pt x="36" y="45"/>
                      <a:pt x="32" y="45"/>
                    </a:cubicBezTo>
                    <a:cubicBezTo>
                      <a:pt x="33" y="39"/>
                      <a:pt x="34" y="34"/>
                      <a:pt x="35" y="29"/>
                    </a:cubicBezTo>
                    <a:cubicBezTo>
                      <a:pt x="41" y="31"/>
                      <a:pt x="47" y="33"/>
                      <a:pt x="53" y="33"/>
                    </a:cubicBezTo>
                    <a:lnTo>
                      <a:pt x="53" y="52"/>
                    </a:lnTo>
                    <a:close/>
                    <a:moveTo>
                      <a:pt x="53" y="29"/>
                    </a:moveTo>
                    <a:cubicBezTo>
                      <a:pt x="47" y="29"/>
                      <a:pt x="41" y="28"/>
                      <a:pt x="36" y="26"/>
                    </a:cubicBezTo>
                    <a:cubicBezTo>
                      <a:pt x="40" y="13"/>
                      <a:pt x="46" y="5"/>
                      <a:pt x="53" y="3"/>
                    </a:cubicBezTo>
                    <a:lnTo>
                      <a:pt x="53" y="29"/>
                    </a:lnTo>
                    <a:close/>
                    <a:moveTo>
                      <a:pt x="105" y="52"/>
                    </a:moveTo>
                    <a:cubicBezTo>
                      <a:pt x="81" y="52"/>
                      <a:pt x="81" y="52"/>
                      <a:pt x="81" y="52"/>
                    </a:cubicBezTo>
                    <a:cubicBezTo>
                      <a:pt x="81" y="46"/>
                      <a:pt x="80" y="40"/>
                      <a:pt x="79" y="35"/>
                    </a:cubicBezTo>
                    <a:cubicBezTo>
                      <a:pt x="83" y="34"/>
                      <a:pt x="85" y="30"/>
                      <a:pt x="85" y="26"/>
                    </a:cubicBezTo>
                    <a:cubicBezTo>
                      <a:pt x="85" y="26"/>
                      <a:pt x="85" y="25"/>
                      <a:pt x="85" y="24"/>
                    </a:cubicBezTo>
                    <a:cubicBezTo>
                      <a:pt x="87" y="23"/>
                      <a:pt x="90" y="22"/>
                      <a:pt x="92" y="20"/>
                    </a:cubicBezTo>
                    <a:cubicBezTo>
                      <a:pt x="100" y="29"/>
                      <a:pt x="105" y="40"/>
                      <a:pt x="105" y="52"/>
                    </a:cubicBezTo>
                    <a:close/>
                    <a:moveTo>
                      <a:pt x="78" y="31"/>
                    </a:moveTo>
                    <a:cubicBezTo>
                      <a:pt x="78" y="31"/>
                      <a:pt x="78" y="31"/>
                      <a:pt x="78" y="31"/>
                    </a:cubicBezTo>
                    <a:cubicBezTo>
                      <a:pt x="78" y="32"/>
                      <a:pt x="77" y="32"/>
                      <a:pt x="76" y="32"/>
                    </a:cubicBezTo>
                    <a:cubicBezTo>
                      <a:pt x="76" y="32"/>
                      <a:pt x="75" y="32"/>
                      <a:pt x="75" y="32"/>
                    </a:cubicBezTo>
                    <a:cubicBezTo>
                      <a:pt x="75" y="32"/>
                      <a:pt x="75" y="32"/>
                      <a:pt x="75" y="32"/>
                    </a:cubicBezTo>
                    <a:cubicBezTo>
                      <a:pt x="75" y="32"/>
                      <a:pt x="75" y="32"/>
                      <a:pt x="75" y="32"/>
                    </a:cubicBezTo>
                    <a:cubicBezTo>
                      <a:pt x="74" y="32"/>
                      <a:pt x="74" y="31"/>
                      <a:pt x="73" y="31"/>
                    </a:cubicBezTo>
                    <a:cubicBezTo>
                      <a:pt x="73" y="31"/>
                      <a:pt x="73" y="31"/>
                      <a:pt x="73" y="31"/>
                    </a:cubicBezTo>
                    <a:cubicBezTo>
                      <a:pt x="73" y="31"/>
                      <a:pt x="72" y="31"/>
                      <a:pt x="72" y="30"/>
                    </a:cubicBezTo>
                    <a:cubicBezTo>
                      <a:pt x="72" y="30"/>
                      <a:pt x="72" y="30"/>
                      <a:pt x="72" y="30"/>
                    </a:cubicBezTo>
                    <a:cubicBezTo>
                      <a:pt x="72" y="30"/>
                      <a:pt x="72" y="30"/>
                      <a:pt x="72" y="30"/>
                    </a:cubicBezTo>
                    <a:cubicBezTo>
                      <a:pt x="71" y="29"/>
                      <a:pt x="71" y="28"/>
                      <a:pt x="71" y="27"/>
                    </a:cubicBezTo>
                    <a:cubicBezTo>
                      <a:pt x="71" y="27"/>
                      <a:pt x="71" y="27"/>
                      <a:pt x="71" y="27"/>
                    </a:cubicBezTo>
                    <a:cubicBezTo>
                      <a:pt x="71" y="26"/>
                      <a:pt x="71" y="26"/>
                      <a:pt x="71" y="26"/>
                    </a:cubicBezTo>
                    <a:cubicBezTo>
                      <a:pt x="71" y="26"/>
                      <a:pt x="71" y="26"/>
                      <a:pt x="71" y="25"/>
                    </a:cubicBezTo>
                    <a:cubicBezTo>
                      <a:pt x="71" y="25"/>
                      <a:pt x="71" y="25"/>
                      <a:pt x="71" y="25"/>
                    </a:cubicBezTo>
                    <a:cubicBezTo>
                      <a:pt x="71" y="25"/>
                      <a:pt x="71" y="24"/>
                      <a:pt x="71" y="24"/>
                    </a:cubicBezTo>
                    <a:cubicBezTo>
                      <a:pt x="71" y="24"/>
                      <a:pt x="71" y="24"/>
                      <a:pt x="71" y="24"/>
                    </a:cubicBezTo>
                    <a:cubicBezTo>
                      <a:pt x="71" y="23"/>
                      <a:pt x="71" y="23"/>
                      <a:pt x="71" y="23"/>
                    </a:cubicBezTo>
                    <a:cubicBezTo>
                      <a:pt x="72" y="23"/>
                      <a:pt x="72" y="23"/>
                      <a:pt x="72" y="23"/>
                    </a:cubicBezTo>
                    <a:cubicBezTo>
                      <a:pt x="72" y="23"/>
                      <a:pt x="72" y="23"/>
                      <a:pt x="72" y="23"/>
                    </a:cubicBezTo>
                    <a:cubicBezTo>
                      <a:pt x="72" y="23"/>
                      <a:pt x="72" y="23"/>
                      <a:pt x="72" y="23"/>
                    </a:cubicBezTo>
                    <a:cubicBezTo>
                      <a:pt x="73" y="22"/>
                      <a:pt x="74" y="21"/>
                      <a:pt x="75" y="21"/>
                    </a:cubicBezTo>
                    <a:cubicBezTo>
                      <a:pt x="75" y="21"/>
                      <a:pt x="75" y="21"/>
                      <a:pt x="75" y="21"/>
                    </a:cubicBezTo>
                    <a:cubicBezTo>
                      <a:pt x="76" y="21"/>
                      <a:pt x="76" y="21"/>
                      <a:pt x="76" y="21"/>
                    </a:cubicBezTo>
                    <a:cubicBezTo>
                      <a:pt x="76" y="21"/>
                      <a:pt x="76" y="21"/>
                      <a:pt x="76" y="21"/>
                    </a:cubicBezTo>
                    <a:cubicBezTo>
                      <a:pt x="77" y="21"/>
                      <a:pt x="77" y="21"/>
                      <a:pt x="77" y="21"/>
                    </a:cubicBezTo>
                    <a:cubicBezTo>
                      <a:pt x="78" y="21"/>
                      <a:pt x="78" y="21"/>
                      <a:pt x="78" y="21"/>
                    </a:cubicBezTo>
                    <a:cubicBezTo>
                      <a:pt x="78" y="21"/>
                      <a:pt x="78" y="21"/>
                      <a:pt x="78" y="21"/>
                    </a:cubicBezTo>
                    <a:cubicBezTo>
                      <a:pt x="79" y="22"/>
                      <a:pt x="79" y="22"/>
                      <a:pt x="79" y="22"/>
                    </a:cubicBezTo>
                    <a:cubicBezTo>
                      <a:pt x="79" y="22"/>
                      <a:pt x="79" y="22"/>
                      <a:pt x="79" y="22"/>
                    </a:cubicBezTo>
                    <a:cubicBezTo>
                      <a:pt x="80" y="22"/>
                      <a:pt x="80" y="22"/>
                      <a:pt x="80" y="22"/>
                    </a:cubicBezTo>
                    <a:cubicBezTo>
                      <a:pt x="80" y="22"/>
                      <a:pt x="80" y="22"/>
                      <a:pt x="80" y="23"/>
                    </a:cubicBezTo>
                    <a:cubicBezTo>
                      <a:pt x="80" y="23"/>
                      <a:pt x="80" y="23"/>
                      <a:pt x="80" y="23"/>
                    </a:cubicBezTo>
                    <a:cubicBezTo>
                      <a:pt x="80" y="23"/>
                      <a:pt x="80" y="23"/>
                      <a:pt x="80" y="23"/>
                    </a:cubicBezTo>
                    <a:cubicBezTo>
                      <a:pt x="81" y="24"/>
                      <a:pt x="82" y="25"/>
                      <a:pt x="82" y="26"/>
                    </a:cubicBezTo>
                    <a:cubicBezTo>
                      <a:pt x="82" y="26"/>
                      <a:pt x="82" y="26"/>
                      <a:pt x="82" y="26"/>
                    </a:cubicBezTo>
                    <a:cubicBezTo>
                      <a:pt x="82" y="26"/>
                      <a:pt x="82" y="26"/>
                      <a:pt x="82" y="26"/>
                    </a:cubicBezTo>
                    <a:cubicBezTo>
                      <a:pt x="82" y="26"/>
                      <a:pt x="82" y="26"/>
                      <a:pt x="82" y="26"/>
                    </a:cubicBezTo>
                    <a:cubicBezTo>
                      <a:pt x="82" y="27"/>
                      <a:pt x="82" y="27"/>
                      <a:pt x="81" y="28"/>
                    </a:cubicBezTo>
                    <a:cubicBezTo>
                      <a:pt x="81" y="28"/>
                      <a:pt x="81" y="28"/>
                      <a:pt x="81" y="28"/>
                    </a:cubicBezTo>
                    <a:cubicBezTo>
                      <a:pt x="81" y="29"/>
                      <a:pt x="81" y="29"/>
                      <a:pt x="81" y="29"/>
                    </a:cubicBezTo>
                    <a:cubicBezTo>
                      <a:pt x="81" y="29"/>
                      <a:pt x="81" y="29"/>
                      <a:pt x="81" y="29"/>
                    </a:cubicBezTo>
                    <a:cubicBezTo>
                      <a:pt x="81" y="30"/>
                      <a:pt x="80" y="30"/>
                      <a:pt x="80" y="31"/>
                    </a:cubicBezTo>
                    <a:cubicBezTo>
                      <a:pt x="80" y="31"/>
                      <a:pt x="80" y="31"/>
                      <a:pt x="80" y="31"/>
                    </a:cubicBezTo>
                    <a:cubicBezTo>
                      <a:pt x="79" y="31"/>
                      <a:pt x="79" y="31"/>
                      <a:pt x="78" y="31"/>
                    </a:cubicBezTo>
                    <a:close/>
                    <a:moveTo>
                      <a:pt x="82" y="82"/>
                    </a:moveTo>
                    <a:cubicBezTo>
                      <a:pt x="82" y="86"/>
                      <a:pt x="79" y="88"/>
                      <a:pt x="76" y="88"/>
                    </a:cubicBezTo>
                    <a:cubicBezTo>
                      <a:pt x="73" y="88"/>
                      <a:pt x="70" y="86"/>
                      <a:pt x="70" y="82"/>
                    </a:cubicBezTo>
                    <a:cubicBezTo>
                      <a:pt x="70" y="79"/>
                      <a:pt x="73" y="77"/>
                      <a:pt x="76" y="77"/>
                    </a:cubicBezTo>
                    <a:cubicBezTo>
                      <a:pt x="79" y="77"/>
                      <a:pt x="82" y="79"/>
                      <a:pt x="82" y="82"/>
                    </a:cubicBezTo>
                    <a:close/>
                    <a:moveTo>
                      <a:pt x="90" y="17"/>
                    </a:moveTo>
                    <a:cubicBezTo>
                      <a:pt x="88" y="19"/>
                      <a:pt x="86" y="20"/>
                      <a:pt x="84" y="21"/>
                    </a:cubicBezTo>
                    <a:cubicBezTo>
                      <a:pt x="82" y="19"/>
                      <a:pt x="79" y="17"/>
                      <a:pt x="76" y="17"/>
                    </a:cubicBezTo>
                    <a:cubicBezTo>
                      <a:pt x="75" y="17"/>
                      <a:pt x="75" y="17"/>
                      <a:pt x="74" y="17"/>
                    </a:cubicBezTo>
                    <a:cubicBezTo>
                      <a:pt x="72" y="12"/>
                      <a:pt x="69" y="8"/>
                      <a:pt x="65" y="5"/>
                    </a:cubicBezTo>
                    <a:cubicBezTo>
                      <a:pt x="75" y="7"/>
                      <a:pt x="83" y="11"/>
                      <a:pt x="90" y="17"/>
                    </a:cubicBezTo>
                    <a:close/>
                    <a:moveTo>
                      <a:pt x="56" y="4"/>
                    </a:moveTo>
                    <a:cubicBezTo>
                      <a:pt x="62" y="5"/>
                      <a:pt x="67" y="10"/>
                      <a:pt x="71" y="19"/>
                    </a:cubicBezTo>
                    <a:cubicBezTo>
                      <a:pt x="68" y="21"/>
                      <a:pt x="67" y="23"/>
                      <a:pt x="67" y="26"/>
                    </a:cubicBezTo>
                    <a:cubicBezTo>
                      <a:pt x="67" y="27"/>
                      <a:pt x="67" y="27"/>
                      <a:pt x="67" y="28"/>
                    </a:cubicBezTo>
                    <a:cubicBezTo>
                      <a:pt x="64" y="28"/>
                      <a:pt x="60" y="29"/>
                      <a:pt x="56" y="29"/>
                    </a:cubicBezTo>
                    <a:lnTo>
                      <a:pt x="56" y="4"/>
                    </a:lnTo>
                    <a:close/>
                    <a:moveTo>
                      <a:pt x="56" y="33"/>
                    </a:moveTo>
                    <a:cubicBezTo>
                      <a:pt x="60" y="33"/>
                      <a:pt x="64" y="32"/>
                      <a:pt x="68" y="31"/>
                    </a:cubicBezTo>
                    <a:cubicBezTo>
                      <a:pt x="70" y="34"/>
                      <a:pt x="72" y="35"/>
                      <a:pt x="75" y="36"/>
                    </a:cubicBezTo>
                    <a:cubicBezTo>
                      <a:pt x="76" y="41"/>
                      <a:pt x="77" y="46"/>
                      <a:pt x="77" y="52"/>
                    </a:cubicBezTo>
                    <a:cubicBezTo>
                      <a:pt x="56" y="52"/>
                      <a:pt x="56" y="52"/>
                      <a:pt x="56" y="52"/>
                    </a:cubicBezTo>
                    <a:lnTo>
                      <a:pt x="56" y="33"/>
                    </a:lnTo>
                    <a:close/>
                    <a:moveTo>
                      <a:pt x="56" y="56"/>
                    </a:moveTo>
                    <a:cubicBezTo>
                      <a:pt x="77" y="56"/>
                      <a:pt x="77" y="56"/>
                      <a:pt x="77" y="56"/>
                    </a:cubicBezTo>
                    <a:cubicBezTo>
                      <a:pt x="77" y="62"/>
                      <a:pt x="76" y="68"/>
                      <a:pt x="75" y="73"/>
                    </a:cubicBezTo>
                    <a:cubicBezTo>
                      <a:pt x="72" y="74"/>
                      <a:pt x="69" y="76"/>
                      <a:pt x="68" y="78"/>
                    </a:cubicBezTo>
                    <a:cubicBezTo>
                      <a:pt x="64" y="77"/>
                      <a:pt x="60" y="77"/>
                      <a:pt x="56" y="77"/>
                    </a:cubicBezTo>
                    <a:lnTo>
                      <a:pt x="56" y="56"/>
                    </a:lnTo>
                    <a:close/>
                    <a:moveTo>
                      <a:pt x="56" y="105"/>
                    </a:moveTo>
                    <a:cubicBezTo>
                      <a:pt x="56" y="80"/>
                      <a:pt x="56" y="80"/>
                      <a:pt x="56" y="80"/>
                    </a:cubicBezTo>
                    <a:cubicBezTo>
                      <a:pt x="60" y="80"/>
                      <a:pt x="63" y="81"/>
                      <a:pt x="67" y="82"/>
                    </a:cubicBezTo>
                    <a:cubicBezTo>
                      <a:pt x="67" y="82"/>
                      <a:pt x="67" y="82"/>
                      <a:pt x="67" y="82"/>
                    </a:cubicBezTo>
                    <a:cubicBezTo>
                      <a:pt x="67" y="85"/>
                      <a:pt x="68" y="88"/>
                      <a:pt x="70" y="90"/>
                    </a:cubicBezTo>
                    <a:cubicBezTo>
                      <a:pt x="67" y="98"/>
                      <a:pt x="62" y="104"/>
                      <a:pt x="56" y="105"/>
                    </a:cubicBezTo>
                    <a:close/>
                    <a:moveTo>
                      <a:pt x="65" y="104"/>
                    </a:moveTo>
                    <a:cubicBezTo>
                      <a:pt x="69" y="101"/>
                      <a:pt x="71" y="97"/>
                      <a:pt x="74" y="91"/>
                    </a:cubicBezTo>
                    <a:cubicBezTo>
                      <a:pt x="75" y="92"/>
                      <a:pt x="75" y="92"/>
                      <a:pt x="76" y="92"/>
                    </a:cubicBezTo>
                    <a:cubicBezTo>
                      <a:pt x="79" y="92"/>
                      <a:pt x="82" y="90"/>
                      <a:pt x="83" y="88"/>
                    </a:cubicBezTo>
                    <a:cubicBezTo>
                      <a:pt x="85" y="89"/>
                      <a:pt x="87" y="90"/>
                      <a:pt x="89" y="92"/>
                    </a:cubicBezTo>
                    <a:cubicBezTo>
                      <a:pt x="82" y="98"/>
                      <a:pt x="74" y="102"/>
                      <a:pt x="65" y="104"/>
                    </a:cubicBezTo>
                    <a:close/>
                    <a:moveTo>
                      <a:pt x="92" y="89"/>
                    </a:moveTo>
                    <a:cubicBezTo>
                      <a:pt x="89" y="88"/>
                      <a:pt x="87" y="86"/>
                      <a:pt x="85" y="85"/>
                    </a:cubicBezTo>
                    <a:cubicBezTo>
                      <a:pt x="85" y="84"/>
                      <a:pt x="85" y="83"/>
                      <a:pt x="85" y="82"/>
                    </a:cubicBezTo>
                    <a:cubicBezTo>
                      <a:pt x="85" y="78"/>
                      <a:pt x="83" y="75"/>
                      <a:pt x="79" y="74"/>
                    </a:cubicBezTo>
                    <a:cubicBezTo>
                      <a:pt x="80" y="68"/>
                      <a:pt x="81" y="62"/>
                      <a:pt x="81" y="56"/>
                    </a:cubicBezTo>
                    <a:cubicBezTo>
                      <a:pt x="105" y="56"/>
                      <a:pt x="105" y="56"/>
                      <a:pt x="105" y="56"/>
                    </a:cubicBezTo>
                    <a:cubicBezTo>
                      <a:pt x="105" y="69"/>
                      <a:pt x="100" y="80"/>
                      <a:pt x="92" y="89"/>
                    </a:cubicBezTo>
                    <a:close/>
                  </a:path>
                </a:pathLst>
              </a:custGeom>
              <a:solidFill>
                <a:srgbClr val="007EE5"/>
              </a:solidFill>
              <a:ln>
                <a:noFill/>
              </a:ln>
            </p:spPr>
            <p:txBody>
              <a:bodyPr vert="horz" wrap="square" lIns="91440" tIns="45720" rIns="91440" bIns="45720" numCol="1" anchor="t" anchorCtr="0" compatLnSpc="1">
                <a:prstTxWarp prst="textNoShape">
                  <a:avLst/>
                </a:prstTxWarp>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363A36"/>
                  </a:solidFill>
                  <a:effectLst/>
                  <a:uLnTx/>
                  <a:uFillTx/>
                </a:endParaRPr>
              </a:p>
            </p:txBody>
          </p:sp>
          <p:grpSp>
            <p:nvGrpSpPr>
              <p:cNvPr id="33" name="Group 32"/>
              <p:cNvGrpSpPr/>
              <p:nvPr/>
            </p:nvGrpSpPr>
            <p:grpSpPr>
              <a:xfrm>
                <a:off x="4319848" y="8439067"/>
                <a:ext cx="276748" cy="275783"/>
                <a:chOff x="3822271" y="3057552"/>
                <a:chExt cx="362937" cy="361672"/>
              </a:xfrm>
              <a:solidFill>
                <a:srgbClr val="007EE5"/>
              </a:solidFill>
            </p:grpSpPr>
            <p:sp>
              <p:nvSpPr>
                <p:cNvPr id="43" name="Freeform 106"/>
                <p:cNvSpPr>
                  <a:spLocks noEditPoints="1"/>
                </p:cNvSpPr>
                <p:nvPr/>
              </p:nvSpPr>
              <p:spPr bwMode="auto">
                <a:xfrm>
                  <a:off x="3822271" y="3057552"/>
                  <a:ext cx="362937" cy="361672"/>
                </a:xfrm>
                <a:custGeom>
                  <a:avLst/>
                  <a:gdLst>
                    <a:gd name="T0" fmla="*/ 58 w 116"/>
                    <a:gd name="T1" fmla="*/ 116 h 116"/>
                    <a:gd name="T2" fmla="*/ 0 w 116"/>
                    <a:gd name="T3" fmla="*/ 58 h 116"/>
                    <a:gd name="T4" fmla="*/ 58 w 116"/>
                    <a:gd name="T5" fmla="*/ 0 h 116"/>
                    <a:gd name="T6" fmla="*/ 116 w 116"/>
                    <a:gd name="T7" fmla="*/ 58 h 116"/>
                    <a:gd name="T8" fmla="*/ 58 w 116"/>
                    <a:gd name="T9" fmla="*/ 116 h 116"/>
                    <a:gd name="T10" fmla="*/ 58 w 116"/>
                    <a:gd name="T11" fmla="*/ 5 h 116"/>
                    <a:gd name="T12" fmla="*/ 4 w 116"/>
                    <a:gd name="T13" fmla="*/ 58 h 116"/>
                    <a:gd name="T14" fmla="*/ 58 w 116"/>
                    <a:gd name="T15" fmla="*/ 111 h 116"/>
                    <a:gd name="T16" fmla="*/ 111 w 116"/>
                    <a:gd name="T17" fmla="*/ 58 h 116"/>
                    <a:gd name="T18" fmla="*/ 58 w 116"/>
                    <a:gd name="T19" fmla="*/ 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6">
                      <a:moveTo>
                        <a:pt x="58" y="116"/>
                      </a:moveTo>
                      <a:cubicBezTo>
                        <a:pt x="26" y="116"/>
                        <a:pt x="0" y="90"/>
                        <a:pt x="0" y="58"/>
                      </a:cubicBezTo>
                      <a:cubicBezTo>
                        <a:pt x="0" y="26"/>
                        <a:pt x="26" y="0"/>
                        <a:pt x="58" y="0"/>
                      </a:cubicBezTo>
                      <a:cubicBezTo>
                        <a:pt x="90" y="0"/>
                        <a:pt x="116" y="26"/>
                        <a:pt x="116" y="58"/>
                      </a:cubicBezTo>
                      <a:cubicBezTo>
                        <a:pt x="116" y="90"/>
                        <a:pt x="90" y="116"/>
                        <a:pt x="58" y="116"/>
                      </a:cubicBezTo>
                      <a:close/>
                      <a:moveTo>
                        <a:pt x="58" y="5"/>
                      </a:moveTo>
                      <a:cubicBezTo>
                        <a:pt x="28" y="5"/>
                        <a:pt x="4" y="28"/>
                        <a:pt x="4" y="58"/>
                      </a:cubicBezTo>
                      <a:cubicBezTo>
                        <a:pt x="4" y="87"/>
                        <a:pt x="28" y="111"/>
                        <a:pt x="58" y="111"/>
                      </a:cubicBezTo>
                      <a:cubicBezTo>
                        <a:pt x="87" y="111"/>
                        <a:pt x="111" y="87"/>
                        <a:pt x="111" y="58"/>
                      </a:cubicBezTo>
                      <a:cubicBezTo>
                        <a:pt x="111" y="28"/>
                        <a:pt x="87" y="5"/>
                        <a:pt x="5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363A36"/>
                    </a:solidFill>
                    <a:effectLst/>
                    <a:uLnTx/>
                    <a:uFillTx/>
                  </a:endParaRPr>
                </a:p>
              </p:txBody>
            </p:sp>
            <p:sp>
              <p:nvSpPr>
                <p:cNvPr id="44" name="Rectangle 107"/>
                <p:cNvSpPr>
                  <a:spLocks noChangeArrowheads="1"/>
                </p:cNvSpPr>
                <p:nvPr/>
              </p:nvSpPr>
              <p:spPr bwMode="auto">
                <a:xfrm>
                  <a:off x="3998048" y="3079050"/>
                  <a:ext cx="11381" cy="34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363A36"/>
                    </a:solidFill>
                    <a:effectLst/>
                    <a:uLnTx/>
                    <a:uFillTx/>
                  </a:endParaRPr>
                </a:p>
              </p:txBody>
            </p:sp>
            <p:sp>
              <p:nvSpPr>
                <p:cNvPr id="45" name="Rectangle 108"/>
                <p:cNvSpPr>
                  <a:spLocks noChangeArrowheads="1"/>
                </p:cNvSpPr>
                <p:nvPr/>
              </p:nvSpPr>
              <p:spPr bwMode="auto">
                <a:xfrm>
                  <a:off x="3843769" y="3232065"/>
                  <a:ext cx="34144" cy="1264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363A36"/>
                    </a:solidFill>
                    <a:effectLst/>
                    <a:uLnTx/>
                    <a:uFillTx/>
                  </a:endParaRPr>
                </a:p>
              </p:txBody>
            </p:sp>
            <p:sp>
              <p:nvSpPr>
                <p:cNvPr id="46" name="Rectangle 109"/>
                <p:cNvSpPr>
                  <a:spLocks noChangeArrowheads="1"/>
                </p:cNvSpPr>
                <p:nvPr/>
              </p:nvSpPr>
              <p:spPr bwMode="auto">
                <a:xfrm>
                  <a:off x="4129566" y="3232065"/>
                  <a:ext cx="34144" cy="1264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363A36"/>
                    </a:solidFill>
                    <a:effectLst/>
                    <a:uLnTx/>
                    <a:uFillTx/>
                  </a:endParaRPr>
                </a:p>
              </p:txBody>
            </p:sp>
            <p:sp>
              <p:nvSpPr>
                <p:cNvPr id="47" name="Rectangle 110"/>
                <p:cNvSpPr>
                  <a:spLocks noChangeArrowheads="1"/>
                </p:cNvSpPr>
                <p:nvPr/>
              </p:nvSpPr>
              <p:spPr bwMode="auto">
                <a:xfrm>
                  <a:off x="3998048" y="3362318"/>
                  <a:ext cx="11381" cy="354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363A36"/>
                    </a:solidFill>
                    <a:effectLst/>
                    <a:uLnTx/>
                    <a:uFillTx/>
                  </a:endParaRPr>
                </a:p>
              </p:txBody>
            </p:sp>
            <p:sp>
              <p:nvSpPr>
                <p:cNvPr id="48" name="Freeform 111"/>
                <p:cNvSpPr>
                  <a:spLocks/>
                </p:cNvSpPr>
                <p:nvPr/>
              </p:nvSpPr>
              <p:spPr bwMode="auto">
                <a:xfrm>
                  <a:off x="3896881" y="3141015"/>
                  <a:ext cx="188424" cy="125194"/>
                </a:xfrm>
                <a:custGeom>
                  <a:avLst/>
                  <a:gdLst>
                    <a:gd name="T0" fmla="*/ 59 w 60"/>
                    <a:gd name="T1" fmla="*/ 12 h 40"/>
                    <a:gd name="T2" fmla="*/ 59 w 60"/>
                    <a:gd name="T3" fmla="*/ 8 h 40"/>
                    <a:gd name="T4" fmla="*/ 59 w 60"/>
                    <a:gd name="T5" fmla="*/ 8 h 40"/>
                    <a:gd name="T6" fmla="*/ 55 w 60"/>
                    <a:gd name="T7" fmla="*/ 8 h 40"/>
                    <a:gd name="T8" fmla="*/ 36 w 60"/>
                    <a:gd name="T9" fmla="*/ 27 h 40"/>
                    <a:gd name="T10" fmla="*/ 36 w 60"/>
                    <a:gd name="T11" fmla="*/ 27 h 40"/>
                    <a:gd name="T12" fmla="*/ 34 w 60"/>
                    <a:gd name="T13" fmla="*/ 26 h 40"/>
                    <a:gd name="T14" fmla="*/ 31 w 60"/>
                    <a:gd name="T15" fmla="*/ 27 h 40"/>
                    <a:gd name="T16" fmla="*/ 5 w 60"/>
                    <a:gd name="T17" fmla="*/ 1 h 40"/>
                    <a:gd name="T18" fmla="*/ 1 w 60"/>
                    <a:gd name="T19" fmla="*/ 1 h 40"/>
                    <a:gd name="T20" fmla="*/ 1 w 60"/>
                    <a:gd name="T21" fmla="*/ 1 h 40"/>
                    <a:gd name="T22" fmla="*/ 1 w 60"/>
                    <a:gd name="T23" fmla="*/ 5 h 40"/>
                    <a:gd name="T24" fmla="*/ 27 w 60"/>
                    <a:gd name="T25" fmla="*/ 32 h 40"/>
                    <a:gd name="T26" fmla="*/ 27 w 60"/>
                    <a:gd name="T27" fmla="*/ 33 h 40"/>
                    <a:gd name="T28" fmla="*/ 34 w 60"/>
                    <a:gd name="T29" fmla="*/ 40 h 40"/>
                    <a:gd name="T30" fmla="*/ 41 w 60"/>
                    <a:gd name="T31" fmla="*/ 33 h 40"/>
                    <a:gd name="T32" fmla="*/ 40 w 60"/>
                    <a:gd name="T33" fmla="*/ 31 h 40"/>
                    <a:gd name="T34" fmla="*/ 40 w 60"/>
                    <a:gd name="T35" fmla="*/ 31 h 40"/>
                    <a:gd name="T36" fmla="*/ 59 w 60"/>
                    <a:gd name="T37"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40">
                      <a:moveTo>
                        <a:pt x="59" y="12"/>
                      </a:moveTo>
                      <a:cubicBezTo>
                        <a:pt x="60" y="11"/>
                        <a:pt x="60" y="9"/>
                        <a:pt x="59" y="8"/>
                      </a:cubicBezTo>
                      <a:cubicBezTo>
                        <a:pt x="59" y="8"/>
                        <a:pt x="59" y="8"/>
                        <a:pt x="59" y="8"/>
                      </a:cubicBezTo>
                      <a:cubicBezTo>
                        <a:pt x="58" y="7"/>
                        <a:pt x="56" y="7"/>
                        <a:pt x="55" y="8"/>
                      </a:cubicBezTo>
                      <a:cubicBezTo>
                        <a:pt x="36" y="27"/>
                        <a:pt x="36" y="27"/>
                        <a:pt x="36" y="27"/>
                      </a:cubicBezTo>
                      <a:cubicBezTo>
                        <a:pt x="36" y="27"/>
                        <a:pt x="36" y="27"/>
                        <a:pt x="36" y="27"/>
                      </a:cubicBezTo>
                      <a:cubicBezTo>
                        <a:pt x="35" y="27"/>
                        <a:pt x="35" y="26"/>
                        <a:pt x="34" y="26"/>
                      </a:cubicBezTo>
                      <a:cubicBezTo>
                        <a:pt x="33" y="26"/>
                        <a:pt x="32" y="27"/>
                        <a:pt x="31" y="27"/>
                      </a:cubicBezTo>
                      <a:cubicBezTo>
                        <a:pt x="5" y="1"/>
                        <a:pt x="5" y="1"/>
                        <a:pt x="5" y="1"/>
                      </a:cubicBezTo>
                      <a:cubicBezTo>
                        <a:pt x="4" y="0"/>
                        <a:pt x="2" y="0"/>
                        <a:pt x="1" y="1"/>
                      </a:cubicBezTo>
                      <a:cubicBezTo>
                        <a:pt x="1" y="1"/>
                        <a:pt x="1" y="1"/>
                        <a:pt x="1" y="1"/>
                      </a:cubicBezTo>
                      <a:cubicBezTo>
                        <a:pt x="0" y="2"/>
                        <a:pt x="0" y="4"/>
                        <a:pt x="1" y="5"/>
                      </a:cubicBezTo>
                      <a:cubicBezTo>
                        <a:pt x="27" y="32"/>
                        <a:pt x="27" y="32"/>
                        <a:pt x="27" y="32"/>
                      </a:cubicBezTo>
                      <a:cubicBezTo>
                        <a:pt x="27" y="32"/>
                        <a:pt x="27" y="33"/>
                        <a:pt x="27" y="33"/>
                      </a:cubicBezTo>
                      <a:cubicBezTo>
                        <a:pt x="27" y="37"/>
                        <a:pt x="30" y="40"/>
                        <a:pt x="34" y="40"/>
                      </a:cubicBezTo>
                      <a:cubicBezTo>
                        <a:pt x="37" y="40"/>
                        <a:pt x="41" y="37"/>
                        <a:pt x="41" y="33"/>
                      </a:cubicBezTo>
                      <a:cubicBezTo>
                        <a:pt x="41" y="33"/>
                        <a:pt x="40" y="32"/>
                        <a:pt x="40" y="31"/>
                      </a:cubicBezTo>
                      <a:cubicBezTo>
                        <a:pt x="40" y="31"/>
                        <a:pt x="40" y="31"/>
                        <a:pt x="40" y="31"/>
                      </a:cubicBezTo>
                      <a:lnTo>
                        <a:pt x="59"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363A36"/>
                    </a:solidFill>
                    <a:effectLst/>
                    <a:uLnTx/>
                    <a:uFillTx/>
                  </a:endParaRPr>
                </a:p>
              </p:txBody>
            </p:sp>
          </p:grpSp>
          <p:sp>
            <p:nvSpPr>
              <p:cNvPr id="34" name="Freeform 112"/>
              <p:cNvSpPr>
                <a:spLocks noEditPoints="1"/>
              </p:cNvSpPr>
              <p:nvPr/>
            </p:nvSpPr>
            <p:spPr bwMode="auto">
              <a:xfrm>
                <a:off x="4346848" y="8786006"/>
                <a:ext cx="222748" cy="309533"/>
              </a:xfrm>
              <a:custGeom>
                <a:avLst/>
                <a:gdLst>
                  <a:gd name="T0" fmla="*/ 91 w 93"/>
                  <a:gd name="T1" fmla="*/ 19 h 130"/>
                  <a:gd name="T2" fmla="*/ 49 w 93"/>
                  <a:gd name="T3" fmla="*/ 2 h 130"/>
                  <a:gd name="T4" fmla="*/ 47 w 93"/>
                  <a:gd name="T5" fmla="*/ 1 h 130"/>
                  <a:gd name="T6" fmla="*/ 47 w 93"/>
                  <a:gd name="T7" fmla="*/ 0 h 130"/>
                  <a:gd name="T8" fmla="*/ 47 w 93"/>
                  <a:gd name="T9" fmla="*/ 1 h 130"/>
                  <a:gd name="T10" fmla="*/ 45 w 93"/>
                  <a:gd name="T11" fmla="*/ 2 h 130"/>
                  <a:gd name="T12" fmla="*/ 3 w 93"/>
                  <a:gd name="T13" fmla="*/ 19 h 130"/>
                  <a:gd name="T14" fmla="*/ 0 w 93"/>
                  <a:gd name="T15" fmla="*/ 22 h 130"/>
                  <a:gd name="T16" fmla="*/ 0 w 93"/>
                  <a:gd name="T17" fmla="*/ 71 h 130"/>
                  <a:gd name="T18" fmla="*/ 45 w 93"/>
                  <a:gd name="T19" fmla="*/ 130 h 130"/>
                  <a:gd name="T20" fmla="*/ 47 w 93"/>
                  <a:gd name="T21" fmla="*/ 130 h 130"/>
                  <a:gd name="T22" fmla="*/ 49 w 93"/>
                  <a:gd name="T23" fmla="*/ 130 h 130"/>
                  <a:gd name="T24" fmla="*/ 93 w 93"/>
                  <a:gd name="T25" fmla="*/ 71 h 130"/>
                  <a:gd name="T26" fmla="*/ 93 w 93"/>
                  <a:gd name="T27" fmla="*/ 22 h 130"/>
                  <a:gd name="T28" fmla="*/ 91 w 93"/>
                  <a:gd name="T29" fmla="*/ 19 h 130"/>
                  <a:gd name="T30" fmla="*/ 83 w 93"/>
                  <a:gd name="T31" fmla="*/ 29 h 130"/>
                  <a:gd name="T32" fmla="*/ 83 w 93"/>
                  <a:gd name="T33" fmla="*/ 65 h 130"/>
                  <a:gd name="T34" fmla="*/ 47 w 93"/>
                  <a:gd name="T35" fmla="*/ 65 h 130"/>
                  <a:gd name="T36" fmla="*/ 47 w 93"/>
                  <a:gd name="T37" fmla="*/ 14 h 130"/>
                  <a:gd name="T38" fmla="*/ 83 w 93"/>
                  <a:gd name="T39" fmla="*/ 29 h 130"/>
                  <a:gd name="T40" fmla="*/ 11 w 93"/>
                  <a:gd name="T41" fmla="*/ 71 h 130"/>
                  <a:gd name="T42" fmla="*/ 11 w 93"/>
                  <a:gd name="T43" fmla="*/ 65 h 130"/>
                  <a:gd name="T44" fmla="*/ 47 w 93"/>
                  <a:gd name="T45" fmla="*/ 65 h 130"/>
                  <a:gd name="T46" fmla="*/ 47 w 93"/>
                  <a:gd name="T47" fmla="*/ 118 h 130"/>
                  <a:gd name="T48" fmla="*/ 11 w 93"/>
                  <a:gd name="T49" fmla="*/ 7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 h="130">
                    <a:moveTo>
                      <a:pt x="91" y="19"/>
                    </a:moveTo>
                    <a:cubicBezTo>
                      <a:pt x="75" y="19"/>
                      <a:pt x="64" y="15"/>
                      <a:pt x="49" y="2"/>
                    </a:cubicBezTo>
                    <a:cubicBezTo>
                      <a:pt x="48" y="1"/>
                      <a:pt x="48" y="1"/>
                      <a:pt x="47" y="1"/>
                    </a:cubicBezTo>
                    <a:cubicBezTo>
                      <a:pt x="47" y="0"/>
                      <a:pt x="47" y="0"/>
                      <a:pt x="47" y="0"/>
                    </a:cubicBezTo>
                    <a:cubicBezTo>
                      <a:pt x="47" y="0"/>
                      <a:pt x="47" y="0"/>
                      <a:pt x="47" y="1"/>
                    </a:cubicBezTo>
                    <a:cubicBezTo>
                      <a:pt x="46" y="1"/>
                      <a:pt x="45" y="1"/>
                      <a:pt x="45" y="2"/>
                    </a:cubicBezTo>
                    <a:cubicBezTo>
                      <a:pt x="30" y="15"/>
                      <a:pt x="19" y="19"/>
                      <a:pt x="3" y="19"/>
                    </a:cubicBezTo>
                    <a:cubicBezTo>
                      <a:pt x="2" y="19"/>
                      <a:pt x="0" y="20"/>
                      <a:pt x="0" y="22"/>
                    </a:cubicBezTo>
                    <a:cubicBezTo>
                      <a:pt x="0" y="29"/>
                      <a:pt x="0" y="52"/>
                      <a:pt x="0" y="71"/>
                    </a:cubicBezTo>
                    <a:cubicBezTo>
                      <a:pt x="0" y="95"/>
                      <a:pt x="16" y="111"/>
                      <a:pt x="45" y="130"/>
                    </a:cubicBezTo>
                    <a:cubicBezTo>
                      <a:pt x="45" y="130"/>
                      <a:pt x="46" y="130"/>
                      <a:pt x="47" y="130"/>
                    </a:cubicBezTo>
                    <a:cubicBezTo>
                      <a:pt x="48" y="130"/>
                      <a:pt x="48" y="130"/>
                      <a:pt x="49" y="130"/>
                    </a:cubicBezTo>
                    <a:cubicBezTo>
                      <a:pt x="77" y="111"/>
                      <a:pt x="93" y="95"/>
                      <a:pt x="93" y="71"/>
                    </a:cubicBezTo>
                    <a:cubicBezTo>
                      <a:pt x="93" y="52"/>
                      <a:pt x="93" y="29"/>
                      <a:pt x="93" y="22"/>
                    </a:cubicBezTo>
                    <a:cubicBezTo>
                      <a:pt x="93" y="20"/>
                      <a:pt x="92" y="19"/>
                      <a:pt x="91" y="19"/>
                    </a:cubicBezTo>
                    <a:close/>
                    <a:moveTo>
                      <a:pt x="83" y="29"/>
                    </a:moveTo>
                    <a:cubicBezTo>
                      <a:pt x="83" y="65"/>
                      <a:pt x="83" y="65"/>
                      <a:pt x="83" y="65"/>
                    </a:cubicBezTo>
                    <a:cubicBezTo>
                      <a:pt x="47" y="65"/>
                      <a:pt x="47" y="65"/>
                      <a:pt x="47" y="65"/>
                    </a:cubicBezTo>
                    <a:cubicBezTo>
                      <a:pt x="47" y="14"/>
                      <a:pt x="47" y="14"/>
                      <a:pt x="47" y="14"/>
                    </a:cubicBezTo>
                    <a:cubicBezTo>
                      <a:pt x="59" y="23"/>
                      <a:pt x="69" y="28"/>
                      <a:pt x="83" y="29"/>
                    </a:cubicBezTo>
                    <a:close/>
                    <a:moveTo>
                      <a:pt x="11" y="71"/>
                    </a:moveTo>
                    <a:cubicBezTo>
                      <a:pt x="11" y="65"/>
                      <a:pt x="11" y="65"/>
                      <a:pt x="11" y="65"/>
                    </a:cubicBezTo>
                    <a:cubicBezTo>
                      <a:pt x="47" y="65"/>
                      <a:pt x="47" y="65"/>
                      <a:pt x="47" y="65"/>
                    </a:cubicBezTo>
                    <a:cubicBezTo>
                      <a:pt x="47" y="118"/>
                      <a:pt x="47" y="118"/>
                      <a:pt x="47" y="118"/>
                    </a:cubicBezTo>
                    <a:cubicBezTo>
                      <a:pt x="20" y="100"/>
                      <a:pt x="11" y="88"/>
                      <a:pt x="11" y="71"/>
                    </a:cubicBezTo>
                    <a:close/>
                  </a:path>
                </a:pathLst>
              </a:custGeom>
              <a:solidFill>
                <a:srgbClr val="007EE5"/>
              </a:solidFill>
              <a:ln>
                <a:noFill/>
              </a:ln>
            </p:spPr>
            <p:txBody>
              <a:bodyPr vert="horz" wrap="square" lIns="91440" tIns="45720" rIns="91440" bIns="45720" numCol="1" anchor="t" anchorCtr="0" compatLnSpc="1">
                <a:prstTxWarp prst="textNoShape">
                  <a:avLst/>
                </a:prstTxWarp>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363A36"/>
                  </a:solidFill>
                  <a:effectLst/>
                  <a:uLnTx/>
                  <a:uFillTx/>
                </a:endParaRPr>
              </a:p>
            </p:txBody>
          </p:sp>
          <p:sp>
            <p:nvSpPr>
              <p:cNvPr id="35" name="Freeform 27"/>
              <p:cNvSpPr>
                <a:spLocks noChangeAspect="1" noEditPoints="1"/>
              </p:cNvSpPr>
              <p:nvPr/>
            </p:nvSpPr>
            <p:spPr bwMode="auto">
              <a:xfrm>
                <a:off x="4314382" y="9539148"/>
                <a:ext cx="287680" cy="240661"/>
              </a:xfrm>
              <a:custGeom>
                <a:avLst/>
                <a:gdLst>
                  <a:gd name="T0" fmla="*/ 304 w 533"/>
                  <a:gd name="T1" fmla="*/ 100 h 448"/>
                  <a:gd name="T2" fmla="*/ 304 w 533"/>
                  <a:gd name="T3" fmla="*/ 13 h 448"/>
                  <a:gd name="T4" fmla="*/ 229 w 533"/>
                  <a:gd name="T5" fmla="*/ 0 h 448"/>
                  <a:gd name="T6" fmla="*/ 229 w 533"/>
                  <a:gd name="T7" fmla="*/ 20 h 448"/>
                  <a:gd name="T8" fmla="*/ 41 w 533"/>
                  <a:gd name="T9" fmla="*/ 100 h 448"/>
                  <a:gd name="T10" fmla="*/ 0 w 533"/>
                  <a:gd name="T11" fmla="*/ 406 h 448"/>
                  <a:gd name="T12" fmla="*/ 493 w 533"/>
                  <a:gd name="T13" fmla="*/ 448 h 448"/>
                  <a:gd name="T14" fmla="*/ 533 w 533"/>
                  <a:gd name="T15" fmla="*/ 139 h 448"/>
                  <a:gd name="T16" fmla="*/ 266 w 533"/>
                  <a:gd name="T17" fmla="*/ 27 h 448"/>
                  <a:gd name="T18" fmla="*/ 266 w 533"/>
                  <a:gd name="T19" fmla="*/ 54 h 448"/>
                  <a:gd name="T20" fmla="*/ 266 w 533"/>
                  <a:gd name="T21" fmla="*/ 27 h 448"/>
                  <a:gd name="T22" fmla="*/ 52 w 533"/>
                  <a:gd name="T23" fmla="*/ 355 h 448"/>
                  <a:gd name="T24" fmla="*/ 52 w 533"/>
                  <a:gd name="T25" fmla="*/ 353 h 448"/>
                  <a:gd name="T26" fmla="*/ 70 w 533"/>
                  <a:gd name="T27" fmla="*/ 325 h 448"/>
                  <a:gd name="T28" fmla="*/ 111 w 533"/>
                  <a:gd name="T29" fmla="*/ 303 h 448"/>
                  <a:gd name="T30" fmla="*/ 109 w 533"/>
                  <a:gd name="T31" fmla="*/ 279 h 448"/>
                  <a:gd name="T32" fmla="*/ 98 w 533"/>
                  <a:gd name="T33" fmla="*/ 261 h 448"/>
                  <a:gd name="T34" fmla="*/ 102 w 533"/>
                  <a:gd name="T35" fmla="*/ 218 h 448"/>
                  <a:gd name="T36" fmla="*/ 121 w 533"/>
                  <a:gd name="T37" fmla="*/ 204 h 448"/>
                  <a:gd name="T38" fmla="*/ 126 w 533"/>
                  <a:gd name="T39" fmla="*/ 208 h 448"/>
                  <a:gd name="T40" fmla="*/ 170 w 533"/>
                  <a:gd name="T41" fmla="*/ 251 h 448"/>
                  <a:gd name="T42" fmla="*/ 168 w 533"/>
                  <a:gd name="T43" fmla="*/ 274 h 448"/>
                  <a:gd name="T44" fmla="*/ 160 w 533"/>
                  <a:gd name="T45" fmla="*/ 290 h 448"/>
                  <a:gd name="T46" fmla="*/ 189 w 533"/>
                  <a:gd name="T47" fmla="*/ 318 h 448"/>
                  <a:gd name="T48" fmla="*/ 218 w 533"/>
                  <a:gd name="T49" fmla="*/ 343 h 448"/>
                  <a:gd name="T50" fmla="*/ 219 w 533"/>
                  <a:gd name="T51" fmla="*/ 354 h 448"/>
                  <a:gd name="T52" fmla="*/ 217 w 533"/>
                  <a:gd name="T53" fmla="*/ 125 h 448"/>
                  <a:gd name="T54" fmla="*/ 229 w 533"/>
                  <a:gd name="T55" fmla="*/ 113 h 448"/>
                  <a:gd name="T56" fmla="*/ 304 w 533"/>
                  <a:gd name="T57" fmla="*/ 121 h 448"/>
                  <a:gd name="T58" fmla="*/ 305 w 533"/>
                  <a:gd name="T59" fmla="*/ 113 h 448"/>
                  <a:gd name="T60" fmla="*/ 305 w 533"/>
                  <a:gd name="T61" fmla="*/ 137 h 448"/>
                  <a:gd name="T62" fmla="*/ 217 w 533"/>
                  <a:gd name="T63" fmla="*/ 125 h 448"/>
                  <a:gd name="T64" fmla="*/ 496 w 533"/>
                  <a:gd name="T65" fmla="*/ 381 h 448"/>
                  <a:gd name="T66" fmla="*/ 295 w 533"/>
                  <a:gd name="T67" fmla="*/ 376 h 448"/>
                  <a:gd name="T68" fmla="*/ 300 w 533"/>
                  <a:gd name="T69" fmla="*/ 359 h 448"/>
                  <a:gd name="T70" fmla="*/ 501 w 533"/>
                  <a:gd name="T71" fmla="*/ 364 h 448"/>
                  <a:gd name="T72" fmla="*/ 501 w 533"/>
                  <a:gd name="T73" fmla="*/ 325 h 448"/>
                  <a:gd name="T74" fmla="*/ 300 w 533"/>
                  <a:gd name="T75" fmla="*/ 331 h 448"/>
                  <a:gd name="T76" fmla="*/ 295 w 533"/>
                  <a:gd name="T77" fmla="*/ 314 h 448"/>
                  <a:gd name="T78" fmla="*/ 496 w 533"/>
                  <a:gd name="T79" fmla="*/ 308 h 448"/>
                  <a:gd name="T80" fmla="*/ 501 w 533"/>
                  <a:gd name="T81" fmla="*/ 325 h 448"/>
                  <a:gd name="T82" fmla="*/ 496 w 533"/>
                  <a:gd name="T83" fmla="*/ 219 h 448"/>
                  <a:gd name="T84" fmla="*/ 295 w 533"/>
                  <a:gd name="T85" fmla="*/ 213 h 448"/>
                  <a:gd name="T86" fmla="*/ 300 w 533"/>
                  <a:gd name="T87" fmla="*/ 181 h 448"/>
                  <a:gd name="T88" fmla="*/ 501 w 533"/>
                  <a:gd name="T89" fmla="*/ 187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3" h="448">
                    <a:moveTo>
                      <a:pt x="493" y="100"/>
                    </a:moveTo>
                    <a:cubicBezTo>
                      <a:pt x="304" y="100"/>
                      <a:pt x="304" y="100"/>
                      <a:pt x="304" y="100"/>
                    </a:cubicBezTo>
                    <a:cubicBezTo>
                      <a:pt x="304" y="20"/>
                      <a:pt x="304" y="20"/>
                      <a:pt x="304" y="20"/>
                    </a:cubicBezTo>
                    <a:cubicBezTo>
                      <a:pt x="304" y="13"/>
                      <a:pt x="304" y="13"/>
                      <a:pt x="304" y="13"/>
                    </a:cubicBezTo>
                    <a:cubicBezTo>
                      <a:pt x="304" y="0"/>
                      <a:pt x="304" y="0"/>
                      <a:pt x="304" y="0"/>
                    </a:cubicBezTo>
                    <a:cubicBezTo>
                      <a:pt x="229" y="0"/>
                      <a:pt x="229" y="0"/>
                      <a:pt x="229" y="0"/>
                    </a:cubicBezTo>
                    <a:cubicBezTo>
                      <a:pt x="229" y="13"/>
                      <a:pt x="229" y="13"/>
                      <a:pt x="229" y="13"/>
                    </a:cubicBezTo>
                    <a:cubicBezTo>
                      <a:pt x="229" y="20"/>
                      <a:pt x="229" y="20"/>
                      <a:pt x="229" y="20"/>
                    </a:cubicBezTo>
                    <a:cubicBezTo>
                      <a:pt x="229" y="100"/>
                      <a:pt x="229" y="100"/>
                      <a:pt x="229" y="100"/>
                    </a:cubicBezTo>
                    <a:cubicBezTo>
                      <a:pt x="41" y="100"/>
                      <a:pt x="41" y="100"/>
                      <a:pt x="41" y="100"/>
                    </a:cubicBezTo>
                    <a:cubicBezTo>
                      <a:pt x="19" y="100"/>
                      <a:pt x="0" y="117"/>
                      <a:pt x="0" y="139"/>
                    </a:cubicBezTo>
                    <a:cubicBezTo>
                      <a:pt x="0" y="406"/>
                      <a:pt x="0" y="406"/>
                      <a:pt x="0" y="406"/>
                    </a:cubicBezTo>
                    <a:cubicBezTo>
                      <a:pt x="0" y="429"/>
                      <a:pt x="19" y="448"/>
                      <a:pt x="41" y="448"/>
                    </a:cubicBezTo>
                    <a:cubicBezTo>
                      <a:pt x="493" y="448"/>
                      <a:pt x="493" y="448"/>
                      <a:pt x="493" y="448"/>
                    </a:cubicBezTo>
                    <a:cubicBezTo>
                      <a:pt x="516" y="448"/>
                      <a:pt x="533" y="429"/>
                      <a:pt x="533" y="406"/>
                    </a:cubicBezTo>
                    <a:cubicBezTo>
                      <a:pt x="533" y="139"/>
                      <a:pt x="533" y="139"/>
                      <a:pt x="533" y="139"/>
                    </a:cubicBezTo>
                    <a:cubicBezTo>
                      <a:pt x="533" y="117"/>
                      <a:pt x="516" y="100"/>
                      <a:pt x="493" y="100"/>
                    </a:cubicBezTo>
                    <a:close/>
                    <a:moveTo>
                      <a:pt x="266" y="27"/>
                    </a:moveTo>
                    <a:cubicBezTo>
                      <a:pt x="273" y="27"/>
                      <a:pt x="279" y="33"/>
                      <a:pt x="279" y="40"/>
                    </a:cubicBezTo>
                    <a:cubicBezTo>
                      <a:pt x="279" y="48"/>
                      <a:pt x="273" y="54"/>
                      <a:pt x="266" y="54"/>
                    </a:cubicBezTo>
                    <a:cubicBezTo>
                      <a:pt x="258" y="54"/>
                      <a:pt x="252" y="48"/>
                      <a:pt x="252" y="40"/>
                    </a:cubicBezTo>
                    <a:cubicBezTo>
                      <a:pt x="252" y="33"/>
                      <a:pt x="258" y="27"/>
                      <a:pt x="266" y="27"/>
                    </a:cubicBezTo>
                    <a:close/>
                    <a:moveTo>
                      <a:pt x="218" y="355"/>
                    </a:moveTo>
                    <a:cubicBezTo>
                      <a:pt x="52" y="355"/>
                      <a:pt x="52" y="355"/>
                      <a:pt x="52" y="355"/>
                    </a:cubicBezTo>
                    <a:cubicBezTo>
                      <a:pt x="52" y="353"/>
                      <a:pt x="52" y="354"/>
                      <a:pt x="52" y="354"/>
                    </a:cubicBezTo>
                    <a:cubicBezTo>
                      <a:pt x="52" y="354"/>
                      <a:pt x="52" y="353"/>
                      <a:pt x="52" y="353"/>
                    </a:cubicBezTo>
                    <a:cubicBezTo>
                      <a:pt x="52" y="350"/>
                      <a:pt x="52" y="348"/>
                      <a:pt x="52" y="345"/>
                    </a:cubicBezTo>
                    <a:cubicBezTo>
                      <a:pt x="53" y="335"/>
                      <a:pt x="62" y="329"/>
                      <a:pt x="70" y="325"/>
                    </a:cubicBezTo>
                    <a:cubicBezTo>
                      <a:pt x="79" y="320"/>
                      <a:pt x="89" y="317"/>
                      <a:pt x="98" y="312"/>
                    </a:cubicBezTo>
                    <a:cubicBezTo>
                      <a:pt x="103" y="310"/>
                      <a:pt x="108" y="306"/>
                      <a:pt x="111" y="303"/>
                    </a:cubicBezTo>
                    <a:cubicBezTo>
                      <a:pt x="113" y="301"/>
                      <a:pt x="113" y="297"/>
                      <a:pt x="112" y="294"/>
                    </a:cubicBezTo>
                    <a:cubicBezTo>
                      <a:pt x="112" y="288"/>
                      <a:pt x="113" y="285"/>
                      <a:pt x="109" y="279"/>
                    </a:cubicBezTo>
                    <a:cubicBezTo>
                      <a:pt x="109" y="279"/>
                      <a:pt x="108" y="282"/>
                      <a:pt x="103" y="276"/>
                    </a:cubicBezTo>
                    <a:cubicBezTo>
                      <a:pt x="102" y="274"/>
                      <a:pt x="99" y="263"/>
                      <a:pt x="98" y="261"/>
                    </a:cubicBezTo>
                    <a:cubicBezTo>
                      <a:pt x="98" y="258"/>
                      <a:pt x="98" y="254"/>
                      <a:pt x="102" y="253"/>
                    </a:cubicBezTo>
                    <a:cubicBezTo>
                      <a:pt x="98" y="241"/>
                      <a:pt x="96" y="229"/>
                      <a:pt x="102" y="218"/>
                    </a:cubicBezTo>
                    <a:cubicBezTo>
                      <a:pt x="106" y="212"/>
                      <a:pt x="111" y="208"/>
                      <a:pt x="118" y="205"/>
                    </a:cubicBezTo>
                    <a:cubicBezTo>
                      <a:pt x="119" y="204"/>
                      <a:pt x="120" y="204"/>
                      <a:pt x="121" y="204"/>
                    </a:cubicBezTo>
                    <a:cubicBezTo>
                      <a:pt x="124" y="203"/>
                      <a:pt x="133" y="200"/>
                      <a:pt x="137" y="200"/>
                    </a:cubicBezTo>
                    <a:cubicBezTo>
                      <a:pt x="136" y="201"/>
                      <a:pt x="127" y="207"/>
                      <a:pt x="126" y="208"/>
                    </a:cubicBezTo>
                    <a:cubicBezTo>
                      <a:pt x="137" y="200"/>
                      <a:pt x="154" y="205"/>
                      <a:pt x="163" y="216"/>
                    </a:cubicBezTo>
                    <a:cubicBezTo>
                      <a:pt x="172" y="227"/>
                      <a:pt x="174" y="237"/>
                      <a:pt x="170" y="251"/>
                    </a:cubicBezTo>
                    <a:cubicBezTo>
                      <a:pt x="175" y="252"/>
                      <a:pt x="175" y="256"/>
                      <a:pt x="174" y="260"/>
                    </a:cubicBezTo>
                    <a:cubicBezTo>
                      <a:pt x="173" y="265"/>
                      <a:pt x="171" y="270"/>
                      <a:pt x="168" y="274"/>
                    </a:cubicBezTo>
                    <a:cubicBezTo>
                      <a:pt x="165" y="280"/>
                      <a:pt x="164" y="275"/>
                      <a:pt x="163" y="278"/>
                    </a:cubicBezTo>
                    <a:cubicBezTo>
                      <a:pt x="161" y="280"/>
                      <a:pt x="160" y="285"/>
                      <a:pt x="160" y="290"/>
                    </a:cubicBezTo>
                    <a:cubicBezTo>
                      <a:pt x="159" y="296"/>
                      <a:pt x="159" y="300"/>
                      <a:pt x="163" y="303"/>
                    </a:cubicBezTo>
                    <a:cubicBezTo>
                      <a:pt x="170" y="311"/>
                      <a:pt x="180" y="313"/>
                      <a:pt x="189" y="318"/>
                    </a:cubicBezTo>
                    <a:cubicBezTo>
                      <a:pt x="196" y="321"/>
                      <a:pt x="204" y="325"/>
                      <a:pt x="210" y="330"/>
                    </a:cubicBezTo>
                    <a:cubicBezTo>
                      <a:pt x="214" y="333"/>
                      <a:pt x="218" y="338"/>
                      <a:pt x="218" y="343"/>
                    </a:cubicBezTo>
                    <a:cubicBezTo>
                      <a:pt x="218" y="346"/>
                      <a:pt x="218" y="350"/>
                      <a:pt x="218" y="353"/>
                    </a:cubicBezTo>
                    <a:cubicBezTo>
                      <a:pt x="219" y="353"/>
                      <a:pt x="219" y="354"/>
                      <a:pt x="219" y="354"/>
                    </a:cubicBezTo>
                    <a:cubicBezTo>
                      <a:pt x="219" y="354"/>
                      <a:pt x="219" y="353"/>
                      <a:pt x="218" y="355"/>
                    </a:cubicBezTo>
                    <a:close/>
                    <a:moveTo>
                      <a:pt x="217" y="125"/>
                    </a:moveTo>
                    <a:cubicBezTo>
                      <a:pt x="217" y="119"/>
                      <a:pt x="222" y="113"/>
                      <a:pt x="229" y="113"/>
                    </a:cubicBezTo>
                    <a:cubicBezTo>
                      <a:pt x="229" y="113"/>
                      <a:pt x="229" y="113"/>
                      <a:pt x="229" y="113"/>
                    </a:cubicBezTo>
                    <a:cubicBezTo>
                      <a:pt x="229" y="121"/>
                      <a:pt x="229" y="121"/>
                      <a:pt x="229" y="121"/>
                    </a:cubicBezTo>
                    <a:cubicBezTo>
                      <a:pt x="304" y="121"/>
                      <a:pt x="304" y="121"/>
                      <a:pt x="304" y="121"/>
                    </a:cubicBezTo>
                    <a:cubicBezTo>
                      <a:pt x="304" y="113"/>
                      <a:pt x="304" y="113"/>
                      <a:pt x="304" y="113"/>
                    </a:cubicBezTo>
                    <a:cubicBezTo>
                      <a:pt x="305" y="113"/>
                      <a:pt x="305" y="113"/>
                      <a:pt x="305" y="113"/>
                    </a:cubicBezTo>
                    <a:cubicBezTo>
                      <a:pt x="311" y="113"/>
                      <a:pt x="316" y="119"/>
                      <a:pt x="316" y="125"/>
                    </a:cubicBezTo>
                    <a:cubicBezTo>
                      <a:pt x="316" y="132"/>
                      <a:pt x="311" y="137"/>
                      <a:pt x="305" y="137"/>
                    </a:cubicBezTo>
                    <a:cubicBezTo>
                      <a:pt x="229" y="137"/>
                      <a:pt x="229" y="137"/>
                      <a:pt x="229" y="137"/>
                    </a:cubicBezTo>
                    <a:cubicBezTo>
                      <a:pt x="222" y="137"/>
                      <a:pt x="217" y="132"/>
                      <a:pt x="217" y="125"/>
                    </a:cubicBezTo>
                    <a:close/>
                    <a:moveTo>
                      <a:pt x="501" y="376"/>
                    </a:moveTo>
                    <a:cubicBezTo>
                      <a:pt x="501" y="379"/>
                      <a:pt x="499" y="381"/>
                      <a:pt x="496" y="381"/>
                    </a:cubicBezTo>
                    <a:cubicBezTo>
                      <a:pt x="300" y="381"/>
                      <a:pt x="300" y="381"/>
                      <a:pt x="300" y="381"/>
                    </a:cubicBezTo>
                    <a:cubicBezTo>
                      <a:pt x="297" y="381"/>
                      <a:pt x="295" y="379"/>
                      <a:pt x="295" y="376"/>
                    </a:cubicBezTo>
                    <a:cubicBezTo>
                      <a:pt x="295" y="364"/>
                      <a:pt x="295" y="364"/>
                      <a:pt x="295" y="364"/>
                    </a:cubicBezTo>
                    <a:cubicBezTo>
                      <a:pt x="295" y="361"/>
                      <a:pt x="297" y="359"/>
                      <a:pt x="300" y="359"/>
                    </a:cubicBezTo>
                    <a:cubicBezTo>
                      <a:pt x="496" y="359"/>
                      <a:pt x="496" y="359"/>
                      <a:pt x="496" y="359"/>
                    </a:cubicBezTo>
                    <a:cubicBezTo>
                      <a:pt x="499" y="359"/>
                      <a:pt x="501" y="361"/>
                      <a:pt x="501" y="364"/>
                    </a:cubicBezTo>
                    <a:lnTo>
                      <a:pt x="501" y="376"/>
                    </a:lnTo>
                    <a:close/>
                    <a:moveTo>
                      <a:pt x="501" y="325"/>
                    </a:moveTo>
                    <a:cubicBezTo>
                      <a:pt x="501" y="328"/>
                      <a:pt x="499" y="331"/>
                      <a:pt x="496" y="331"/>
                    </a:cubicBezTo>
                    <a:cubicBezTo>
                      <a:pt x="300" y="331"/>
                      <a:pt x="300" y="331"/>
                      <a:pt x="300" y="331"/>
                    </a:cubicBezTo>
                    <a:cubicBezTo>
                      <a:pt x="297" y="331"/>
                      <a:pt x="295" y="328"/>
                      <a:pt x="295" y="325"/>
                    </a:cubicBezTo>
                    <a:cubicBezTo>
                      <a:pt x="295" y="314"/>
                      <a:pt x="295" y="314"/>
                      <a:pt x="295" y="314"/>
                    </a:cubicBezTo>
                    <a:cubicBezTo>
                      <a:pt x="295" y="311"/>
                      <a:pt x="297" y="308"/>
                      <a:pt x="300" y="308"/>
                    </a:cubicBezTo>
                    <a:cubicBezTo>
                      <a:pt x="496" y="308"/>
                      <a:pt x="496" y="308"/>
                      <a:pt x="496" y="308"/>
                    </a:cubicBezTo>
                    <a:cubicBezTo>
                      <a:pt x="499" y="308"/>
                      <a:pt x="501" y="311"/>
                      <a:pt x="501" y="314"/>
                    </a:cubicBezTo>
                    <a:lnTo>
                      <a:pt x="501" y="325"/>
                    </a:lnTo>
                    <a:close/>
                    <a:moveTo>
                      <a:pt x="501" y="213"/>
                    </a:moveTo>
                    <a:cubicBezTo>
                      <a:pt x="501" y="216"/>
                      <a:pt x="499" y="219"/>
                      <a:pt x="496" y="219"/>
                    </a:cubicBezTo>
                    <a:cubicBezTo>
                      <a:pt x="300" y="219"/>
                      <a:pt x="300" y="219"/>
                      <a:pt x="300" y="219"/>
                    </a:cubicBezTo>
                    <a:cubicBezTo>
                      <a:pt x="297" y="219"/>
                      <a:pt x="295" y="216"/>
                      <a:pt x="295" y="213"/>
                    </a:cubicBezTo>
                    <a:cubicBezTo>
                      <a:pt x="295" y="187"/>
                      <a:pt x="295" y="187"/>
                      <a:pt x="295" y="187"/>
                    </a:cubicBezTo>
                    <a:cubicBezTo>
                      <a:pt x="295" y="184"/>
                      <a:pt x="297" y="181"/>
                      <a:pt x="300" y="181"/>
                    </a:cubicBezTo>
                    <a:cubicBezTo>
                      <a:pt x="496" y="181"/>
                      <a:pt x="496" y="181"/>
                      <a:pt x="496" y="181"/>
                    </a:cubicBezTo>
                    <a:cubicBezTo>
                      <a:pt x="499" y="181"/>
                      <a:pt x="501" y="184"/>
                      <a:pt x="501" y="187"/>
                    </a:cubicBezTo>
                    <a:lnTo>
                      <a:pt x="501" y="213"/>
                    </a:lnTo>
                    <a:close/>
                  </a:path>
                </a:pathLst>
              </a:custGeom>
              <a:solidFill>
                <a:srgbClr val="007EE5"/>
              </a:solidFill>
              <a:ln>
                <a:noFill/>
              </a:ln>
            </p:spPr>
            <p:txBody>
              <a:bodyPr vert="horz" wrap="square" lIns="91440" tIns="45720" rIns="91440" bIns="45720" numCol="1" anchor="t" anchorCtr="0" compatLnSpc="1">
                <a:prstTxWarp prst="textNoShape">
                  <a:avLst/>
                </a:prstTxWarp>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363A36"/>
                  </a:solidFill>
                  <a:effectLst/>
                  <a:uLnTx/>
                  <a:uFillTx/>
                </a:endParaRPr>
              </a:p>
            </p:txBody>
          </p:sp>
          <p:sp>
            <p:nvSpPr>
              <p:cNvPr id="36" name="Freeform 31"/>
              <p:cNvSpPr>
                <a:spLocks noChangeAspect="1" noEditPoints="1"/>
              </p:cNvSpPr>
              <p:nvPr/>
            </p:nvSpPr>
            <p:spPr bwMode="auto">
              <a:xfrm>
                <a:off x="4287220" y="9913129"/>
                <a:ext cx="342004" cy="205005"/>
              </a:xfrm>
              <a:custGeom>
                <a:avLst/>
                <a:gdLst>
                  <a:gd name="T0" fmla="*/ 647 w 794"/>
                  <a:gd name="T1" fmla="*/ 478 h 478"/>
                  <a:gd name="T2" fmla="*/ 119 w 794"/>
                  <a:gd name="T3" fmla="*/ 478 h 478"/>
                  <a:gd name="T4" fmla="*/ 0 w 794"/>
                  <a:gd name="T5" fmla="*/ 358 h 478"/>
                  <a:gd name="T6" fmla="*/ 109 w 794"/>
                  <a:gd name="T7" fmla="*/ 239 h 478"/>
                  <a:gd name="T8" fmla="*/ 270 w 794"/>
                  <a:gd name="T9" fmla="*/ 98 h 478"/>
                  <a:gd name="T10" fmla="*/ 315 w 794"/>
                  <a:gd name="T11" fmla="*/ 105 h 478"/>
                  <a:gd name="T12" fmla="*/ 481 w 794"/>
                  <a:gd name="T13" fmla="*/ 0 h 478"/>
                  <a:gd name="T14" fmla="*/ 664 w 794"/>
                  <a:gd name="T15" fmla="*/ 184 h 478"/>
                  <a:gd name="T16" fmla="*/ 664 w 794"/>
                  <a:gd name="T17" fmla="*/ 184 h 478"/>
                  <a:gd name="T18" fmla="*/ 794 w 794"/>
                  <a:gd name="T19" fmla="*/ 331 h 478"/>
                  <a:gd name="T20" fmla="*/ 647 w 794"/>
                  <a:gd name="T21" fmla="*/ 478 h 478"/>
                  <a:gd name="T22" fmla="*/ 119 w 794"/>
                  <a:gd name="T23" fmla="*/ 275 h 478"/>
                  <a:gd name="T24" fmla="*/ 36 w 794"/>
                  <a:gd name="T25" fmla="*/ 358 h 478"/>
                  <a:gd name="T26" fmla="*/ 119 w 794"/>
                  <a:gd name="T27" fmla="*/ 442 h 478"/>
                  <a:gd name="T28" fmla="*/ 647 w 794"/>
                  <a:gd name="T29" fmla="*/ 442 h 478"/>
                  <a:gd name="T30" fmla="*/ 758 w 794"/>
                  <a:gd name="T31" fmla="*/ 331 h 478"/>
                  <a:gd name="T32" fmla="*/ 647 w 794"/>
                  <a:gd name="T33" fmla="*/ 220 h 478"/>
                  <a:gd name="T34" fmla="*/ 645 w 794"/>
                  <a:gd name="T35" fmla="*/ 220 h 478"/>
                  <a:gd name="T36" fmla="*/ 624 w 794"/>
                  <a:gd name="T37" fmla="*/ 220 h 478"/>
                  <a:gd name="T38" fmla="*/ 626 w 794"/>
                  <a:gd name="T39" fmla="*/ 200 h 478"/>
                  <a:gd name="T40" fmla="*/ 627 w 794"/>
                  <a:gd name="T41" fmla="*/ 184 h 478"/>
                  <a:gd name="T42" fmla="*/ 481 w 794"/>
                  <a:gd name="T43" fmla="*/ 37 h 478"/>
                  <a:gd name="T44" fmla="*/ 343 w 794"/>
                  <a:gd name="T45" fmla="*/ 134 h 478"/>
                  <a:gd name="T46" fmla="*/ 336 w 794"/>
                  <a:gd name="T47" fmla="*/ 152 h 478"/>
                  <a:gd name="T48" fmla="*/ 318 w 794"/>
                  <a:gd name="T49" fmla="*/ 144 h 478"/>
                  <a:gd name="T50" fmla="*/ 270 w 794"/>
                  <a:gd name="T51" fmla="*/ 135 h 478"/>
                  <a:gd name="T52" fmla="*/ 144 w 794"/>
                  <a:gd name="T53" fmla="*/ 258 h 478"/>
                  <a:gd name="T54" fmla="*/ 144 w 794"/>
                  <a:gd name="T55" fmla="*/ 277 h 478"/>
                  <a:gd name="T56" fmla="*/ 125 w 794"/>
                  <a:gd name="T57" fmla="*/ 276 h 478"/>
                  <a:gd name="T58" fmla="*/ 119 w 794"/>
                  <a:gd name="T59" fmla="*/ 275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4" h="478">
                    <a:moveTo>
                      <a:pt x="647" y="478"/>
                    </a:moveTo>
                    <a:cubicBezTo>
                      <a:pt x="119" y="478"/>
                      <a:pt x="119" y="478"/>
                      <a:pt x="119" y="478"/>
                    </a:cubicBezTo>
                    <a:cubicBezTo>
                      <a:pt x="53" y="478"/>
                      <a:pt x="0" y="424"/>
                      <a:pt x="0" y="358"/>
                    </a:cubicBezTo>
                    <a:cubicBezTo>
                      <a:pt x="0" y="296"/>
                      <a:pt x="48" y="244"/>
                      <a:pt x="109" y="239"/>
                    </a:cubicBezTo>
                    <a:cubicBezTo>
                      <a:pt x="120" y="160"/>
                      <a:pt x="188" y="98"/>
                      <a:pt x="270" y="98"/>
                    </a:cubicBezTo>
                    <a:cubicBezTo>
                      <a:pt x="285" y="98"/>
                      <a:pt x="301" y="100"/>
                      <a:pt x="315" y="105"/>
                    </a:cubicBezTo>
                    <a:cubicBezTo>
                      <a:pt x="345" y="42"/>
                      <a:pt x="410" y="0"/>
                      <a:pt x="481" y="0"/>
                    </a:cubicBezTo>
                    <a:cubicBezTo>
                      <a:pt x="582" y="0"/>
                      <a:pt x="664" y="83"/>
                      <a:pt x="664" y="184"/>
                    </a:cubicBezTo>
                    <a:cubicBezTo>
                      <a:pt x="664" y="184"/>
                      <a:pt x="664" y="184"/>
                      <a:pt x="664" y="184"/>
                    </a:cubicBezTo>
                    <a:cubicBezTo>
                      <a:pt x="737" y="193"/>
                      <a:pt x="794" y="255"/>
                      <a:pt x="794" y="331"/>
                    </a:cubicBezTo>
                    <a:cubicBezTo>
                      <a:pt x="794" y="412"/>
                      <a:pt x="728" y="478"/>
                      <a:pt x="647" y="478"/>
                    </a:cubicBezTo>
                    <a:close/>
                    <a:moveTo>
                      <a:pt x="119" y="275"/>
                    </a:moveTo>
                    <a:cubicBezTo>
                      <a:pt x="73" y="275"/>
                      <a:pt x="36" y="313"/>
                      <a:pt x="36" y="358"/>
                    </a:cubicBezTo>
                    <a:cubicBezTo>
                      <a:pt x="36" y="404"/>
                      <a:pt x="73" y="442"/>
                      <a:pt x="119" y="442"/>
                    </a:cubicBezTo>
                    <a:cubicBezTo>
                      <a:pt x="647" y="442"/>
                      <a:pt x="647" y="442"/>
                      <a:pt x="647" y="442"/>
                    </a:cubicBezTo>
                    <a:cubicBezTo>
                      <a:pt x="708" y="442"/>
                      <a:pt x="758" y="392"/>
                      <a:pt x="758" y="331"/>
                    </a:cubicBezTo>
                    <a:cubicBezTo>
                      <a:pt x="758" y="270"/>
                      <a:pt x="708" y="220"/>
                      <a:pt x="647" y="220"/>
                    </a:cubicBezTo>
                    <a:cubicBezTo>
                      <a:pt x="645" y="220"/>
                      <a:pt x="645" y="220"/>
                      <a:pt x="645" y="220"/>
                    </a:cubicBezTo>
                    <a:cubicBezTo>
                      <a:pt x="624" y="220"/>
                      <a:pt x="624" y="220"/>
                      <a:pt x="624" y="220"/>
                    </a:cubicBezTo>
                    <a:cubicBezTo>
                      <a:pt x="626" y="200"/>
                      <a:pt x="626" y="200"/>
                      <a:pt x="626" y="200"/>
                    </a:cubicBezTo>
                    <a:cubicBezTo>
                      <a:pt x="627" y="194"/>
                      <a:pt x="627" y="189"/>
                      <a:pt x="627" y="184"/>
                    </a:cubicBezTo>
                    <a:cubicBezTo>
                      <a:pt x="627" y="103"/>
                      <a:pt x="561" y="37"/>
                      <a:pt x="481" y="37"/>
                    </a:cubicBezTo>
                    <a:cubicBezTo>
                      <a:pt x="419" y="37"/>
                      <a:pt x="363" y="76"/>
                      <a:pt x="343" y="134"/>
                    </a:cubicBezTo>
                    <a:cubicBezTo>
                      <a:pt x="336" y="152"/>
                      <a:pt x="336" y="152"/>
                      <a:pt x="336" y="152"/>
                    </a:cubicBezTo>
                    <a:cubicBezTo>
                      <a:pt x="318" y="144"/>
                      <a:pt x="318" y="144"/>
                      <a:pt x="318" y="144"/>
                    </a:cubicBezTo>
                    <a:cubicBezTo>
                      <a:pt x="303" y="138"/>
                      <a:pt x="287" y="135"/>
                      <a:pt x="270" y="135"/>
                    </a:cubicBezTo>
                    <a:cubicBezTo>
                      <a:pt x="202" y="135"/>
                      <a:pt x="146" y="190"/>
                      <a:pt x="144" y="258"/>
                    </a:cubicBezTo>
                    <a:cubicBezTo>
                      <a:pt x="144" y="277"/>
                      <a:pt x="144" y="277"/>
                      <a:pt x="144" y="277"/>
                    </a:cubicBezTo>
                    <a:cubicBezTo>
                      <a:pt x="125" y="276"/>
                      <a:pt x="125" y="276"/>
                      <a:pt x="125" y="276"/>
                    </a:cubicBezTo>
                    <a:cubicBezTo>
                      <a:pt x="123" y="275"/>
                      <a:pt x="121" y="275"/>
                      <a:pt x="119" y="275"/>
                    </a:cubicBezTo>
                    <a:close/>
                  </a:path>
                </a:pathLst>
              </a:custGeom>
              <a:solidFill>
                <a:srgbClr val="007EE5"/>
              </a:solidFill>
              <a:ln>
                <a:noFill/>
              </a:ln>
            </p:spPr>
            <p:txBody>
              <a:bodyPr vert="horz" wrap="square" lIns="91440" tIns="45720" rIns="91440" bIns="45720" numCol="1" anchor="t" anchorCtr="0" compatLnSpc="1">
                <a:prstTxWarp prst="textNoShape">
                  <a:avLst/>
                </a:prstTxWarp>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363A36"/>
                  </a:solidFill>
                  <a:effectLst/>
                  <a:uLnTx/>
                  <a:uFillTx/>
                </a:endParaRPr>
              </a:p>
            </p:txBody>
          </p:sp>
          <p:grpSp>
            <p:nvGrpSpPr>
              <p:cNvPr id="37" name="Group 34"/>
              <p:cNvGrpSpPr>
                <a:grpSpLocks noChangeAspect="1"/>
              </p:cNvGrpSpPr>
              <p:nvPr/>
            </p:nvGrpSpPr>
            <p:grpSpPr bwMode="auto">
              <a:xfrm>
                <a:off x="4324695" y="7690935"/>
                <a:ext cx="267055" cy="313093"/>
                <a:chOff x="2243" y="266"/>
                <a:chExt cx="3231" cy="3788"/>
              </a:xfrm>
              <a:solidFill>
                <a:srgbClr val="007EE5"/>
              </a:solidFill>
            </p:grpSpPr>
            <p:sp>
              <p:nvSpPr>
                <p:cNvPr id="40" name="Freeform 35"/>
                <p:cNvSpPr>
                  <a:spLocks/>
                </p:cNvSpPr>
                <p:nvPr/>
              </p:nvSpPr>
              <p:spPr bwMode="auto">
                <a:xfrm>
                  <a:off x="2243" y="693"/>
                  <a:ext cx="1943" cy="2700"/>
                </a:xfrm>
                <a:custGeom>
                  <a:avLst/>
                  <a:gdLst>
                    <a:gd name="T0" fmla="*/ 287 w 371"/>
                    <a:gd name="T1" fmla="*/ 8 h 519"/>
                    <a:gd name="T2" fmla="*/ 179 w 371"/>
                    <a:gd name="T3" fmla="*/ 100 h 519"/>
                    <a:gd name="T4" fmla="*/ 173 w 371"/>
                    <a:gd name="T5" fmla="*/ 129 h 519"/>
                    <a:gd name="T6" fmla="*/ 205 w 371"/>
                    <a:gd name="T7" fmla="*/ 217 h 519"/>
                    <a:gd name="T8" fmla="*/ 188 w 371"/>
                    <a:gd name="T9" fmla="*/ 236 h 519"/>
                    <a:gd name="T10" fmla="*/ 190 w 371"/>
                    <a:gd name="T11" fmla="*/ 248 h 519"/>
                    <a:gd name="T12" fmla="*/ 197 w 371"/>
                    <a:gd name="T13" fmla="*/ 255 h 519"/>
                    <a:gd name="T14" fmla="*/ 1 w 371"/>
                    <a:gd name="T15" fmla="*/ 467 h 519"/>
                    <a:gd name="T16" fmla="*/ 0 w 371"/>
                    <a:gd name="T17" fmla="*/ 519 h 519"/>
                    <a:gd name="T18" fmla="*/ 79 w 371"/>
                    <a:gd name="T19" fmla="*/ 517 h 519"/>
                    <a:gd name="T20" fmla="*/ 92 w 371"/>
                    <a:gd name="T21" fmla="*/ 502 h 519"/>
                    <a:gd name="T22" fmla="*/ 76 w 371"/>
                    <a:gd name="T23" fmla="*/ 487 h 519"/>
                    <a:gd name="T24" fmla="*/ 76 w 371"/>
                    <a:gd name="T25" fmla="*/ 480 h 519"/>
                    <a:gd name="T26" fmla="*/ 89 w 371"/>
                    <a:gd name="T27" fmla="*/ 466 h 519"/>
                    <a:gd name="T28" fmla="*/ 95 w 371"/>
                    <a:gd name="T29" fmla="*/ 466 h 519"/>
                    <a:gd name="T30" fmla="*/ 111 w 371"/>
                    <a:gd name="T31" fmla="*/ 481 h 519"/>
                    <a:gd name="T32" fmla="*/ 125 w 371"/>
                    <a:gd name="T33" fmla="*/ 466 h 519"/>
                    <a:gd name="T34" fmla="*/ 109 w 371"/>
                    <a:gd name="T35" fmla="*/ 451 h 519"/>
                    <a:gd name="T36" fmla="*/ 109 w 371"/>
                    <a:gd name="T37" fmla="*/ 445 h 519"/>
                    <a:gd name="T38" fmla="*/ 122 w 371"/>
                    <a:gd name="T39" fmla="*/ 431 h 519"/>
                    <a:gd name="T40" fmla="*/ 128 w 371"/>
                    <a:gd name="T41" fmla="*/ 430 h 519"/>
                    <a:gd name="T42" fmla="*/ 144 w 371"/>
                    <a:gd name="T43" fmla="*/ 445 h 519"/>
                    <a:gd name="T44" fmla="*/ 173 w 371"/>
                    <a:gd name="T45" fmla="*/ 414 h 519"/>
                    <a:gd name="T46" fmla="*/ 157 w 371"/>
                    <a:gd name="T47" fmla="*/ 399 h 519"/>
                    <a:gd name="T48" fmla="*/ 157 w 371"/>
                    <a:gd name="T49" fmla="*/ 393 h 519"/>
                    <a:gd name="T50" fmla="*/ 170 w 371"/>
                    <a:gd name="T51" fmla="*/ 379 h 519"/>
                    <a:gd name="T52" fmla="*/ 176 w 371"/>
                    <a:gd name="T53" fmla="*/ 378 h 519"/>
                    <a:gd name="T54" fmla="*/ 192 w 371"/>
                    <a:gd name="T55" fmla="*/ 393 h 519"/>
                    <a:gd name="T56" fmla="*/ 264 w 371"/>
                    <a:gd name="T57" fmla="*/ 316 h 519"/>
                    <a:gd name="T58" fmla="*/ 271 w 371"/>
                    <a:gd name="T59" fmla="*/ 323 h 519"/>
                    <a:gd name="T60" fmla="*/ 283 w 371"/>
                    <a:gd name="T61" fmla="*/ 324 h 519"/>
                    <a:gd name="T62" fmla="*/ 290 w 371"/>
                    <a:gd name="T63" fmla="*/ 317 h 519"/>
                    <a:gd name="T64" fmla="*/ 290 w 371"/>
                    <a:gd name="T65" fmla="*/ 316 h 519"/>
                    <a:gd name="T66" fmla="*/ 277 w 371"/>
                    <a:gd name="T67" fmla="*/ 289 h 519"/>
                    <a:gd name="T68" fmla="*/ 288 w 371"/>
                    <a:gd name="T69" fmla="*/ 134 h 519"/>
                    <a:gd name="T70" fmla="*/ 289 w 371"/>
                    <a:gd name="T71" fmla="*/ 134 h 519"/>
                    <a:gd name="T72" fmla="*/ 289 w 371"/>
                    <a:gd name="T73" fmla="*/ 134 h 519"/>
                    <a:gd name="T74" fmla="*/ 289 w 371"/>
                    <a:gd name="T75" fmla="*/ 134 h 519"/>
                    <a:gd name="T76" fmla="*/ 371 w 371"/>
                    <a:gd name="T77" fmla="*/ 56 h 519"/>
                    <a:gd name="T78" fmla="*/ 320 w 371"/>
                    <a:gd name="T79" fmla="*/ 8 h 519"/>
                    <a:gd name="T80" fmla="*/ 287 w 371"/>
                    <a:gd name="T81" fmla="*/ 8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1" h="519">
                      <a:moveTo>
                        <a:pt x="287" y="8"/>
                      </a:moveTo>
                      <a:cubicBezTo>
                        <a:pt x="179" y="100"/>
                        <a:pt x="179" y="100"/>
                        <a:pt x="179" y="100"/>
                      </a:cubicBezTo>
                      <a:cubicBezTo>
                        <a:pt x="171" y="108"/>
                        <a:pt x="168" y="119"/>
                        <a:pt x="173" y="129"/>
                      </a:cubicBezTo>
                      <a:cubicBezTo>
                        <a:pt x="205" y="217"/>
                        <a:pt x="205" y="217"/>
                        <a:pt x="205" y="217"/>
                      </a:cubicBezTo>
                      <a:cubicBezTo>
                        <a:pt x="188" y="236"/>
                        <a:pt x="188" y="236"/>
                        <a:pt x="188" y="236"/>
                      </a:cubicBezTo>
                      <a:cubicBezTo>
                        <a:pt x="185" y="239"/>
                        <a:pt x="186" y="244"/>
                        <a:pt x="190" y="248"/>
                      </a:cubicBezTo>
                      <a:cubicBezTo>
                        <a:pt x="197" y="255"/>
                        <a:pt x="197" y="255"/>
                        <a:pt x="197" y="255"/>
                      </a:cubicBezTo>
                      <a:cubicBezTo>
                        <a:pt x="1" y="467"/>
                        <a:pt x="1" y="467"/>
                        <a:pt x="1" y="467"/>
                      </a:cubicBezTo>
                      <a:cubicBezTo>
                        <a:pt x="0" y="519"/>
                        <a:pt x="0" y="519"/>
                        <a:pt x="0" y="519"/>
                      </a:cubicBezTo>
                      <a:cubicBezTo>
                        <a:pt x="79" y="517"/>
                        <a:pt x="79" y="517"/>
                        <a:pt x="79" y="517"/>
                      </a:cubicBezTo>
                      <a:cubicBezTo>
                        <a:pt x="92" y="502"/>
                        <a:pt x="92" y="502"/>
                        <a:pt x="92" y="502"/>
                      </a:cubicBezTo>
                      <a:cubicBezTo>
                        <a:pt x="76" y="487"/>
                        <a:pt x="76" y="487"/>
                        <a:pt x="76" y="487"/>
                      </a:cubicBezTo>
                      <a:cubicBezTo>
                        <a:pt x="74" y="485"/>
                        <a:pt x="74" y="482"/>
                        <a:pt x="76" y="480"/>
                      </a:cubicBezTo>
                      <a:cubicBezTo>
                        <a:pt x="89" y="466"/>
                        <a:pt x="89" y="466"/>
                        <a:pt x="89" y="466"/>
                      </a:cubicBezTo>
                      <a:cubicBezTo>
                        <a:pt x="90" y="465"/>
                        <a:pt x="93" y="464"/>
                        <a:pt x="95" y="466"/>
                      </a:cubicBezTo>
                      <a:cubicBezTo>
                        <a:pt x="111" y="481"/>
                        <a:pt x="111" y="481"/>
                        <a:pt x="111" y="481"/>
                      </a:cubicBezTo>
                      <a:cubicBezTo>
                        <a:pt x="125" y="466"/>
                        <a:pt x="125" y="466"/>
                        <a:pt x="125" y="466"/>
                      </a:cubicBezTo>
                      <a:cubicBezTo>
                        <a:pt x="109" y="451"/>
                        <a:pt x="109" y="451"/>
                        <a:pt x="109" y="451"/>
                      </a:cubicBezTo>
                      <a:cubicBezTo>
                        <a:pt x="107" y="449"/>
                        <a:pt x="107" y="446"/>
                        <a:pt x="109" y="445"/>
                      </a:cubicBezTo>
                      <a:cubicBezTo>
                        <a:pt x="122" y="431"/>
                        <a:pt x="122" y="431"/>
                        <a:pt x="122" y="431"/>
                      </a:cubicBezTo>
                      <a:cubicBezTo>
                        <a:pt x="123" y="429"/>
                        <a:pt x="126" y="429"/>
                        <a:pt x="128" y="430"/>
                      </a:cubicBezTo>
                      <a:cubicBezTo>
                        <a:pt x="144" y="445"/>
                        <a:pt x="144" y="445"/>
                        <a:pt x="144" y="445"/>
                      </a:cubicBezTo>
                      <a:cubicBezTo>
                        <a:pt x="173" y="414"/>
                        <a:pt x="173" y="414"/>
                        <a:pt x="173" y="414"/>
                      </a:cubicBezTo>
                      <a:cubicBezTo>
                        <a:pt x="157" y="399"/>
                        <a:pt x="157" y="399"/>
                        <a:pt x="157" y="399"/>
                      </a:cubicBezTo>
                      <a:cubicBezTo>
                        <a:pt x="155" y="397"/>
                        <a:pt x="155" y="394"/>
                        <a:pt x="157" y="393"/>
                      </a:cubicBezTo>
                      <a:cubicBezTo>
                        <a:pt x="170" y="379"/>
                        <a:pt x="170" y="379"/>
                        <a:pt x="170" y="379"/>
                      </a:cubicBezTo>
                      <a:cubicBezTo>
                        <a:pt x="171" y="377"/>
                        <a:pt x="174" y="377"/>
                        <a:pt x="176" y="378"/>
                      </a:cubicBezTo>
                      <a:cubicBezTo>
                        <a:pt x="192" y="393"/>
                        <a:pt x="192" y="393"/>
                        <a:pt x="192" y="393"/>
                      </a:cubicBezTo>
                      <a:cubicBezTo>
                        <a:pt x="264" y="316"/>
                        <a:pt x="264" y="316"/>
                        <a:pt x="264" y="316"/>
                      </a:cubicBezTo>
                      <a:cubicBezTo>
                        <a:pt x="271" y="323"/>
                        <a:pt x="271" y="323"/>
                        <a:pt x="271" y="323"/>
                      </a:cubicBezTo>
                      <a:cubicBezTo>
                        <a:pt x="275" y="326"/>
                        <a:pt x="280" y="327"/>
                        <a:pt x="283" y="324"/>
                      </a:cubicBezTo>
                      <a:cubicBezTo>
                        <a:pt x="290" y="317"/>
                        <a:pt x="290" y="317"/>
                        <a:pt x="290" y="317"/>
                      </a:cubicBezTo>
                      <a:cubicBezTo>
                        <a:pt x="290" y="316"/>
                        <a:pt x="290" y="316"/>
                        <a:pt x="290" y="316"/>
                      </a:cubicBezTo>
                      <a:cubicBezTo>
                        <a:pt x="285" y="308"/>
                        <a:pt x="281" y="299"/>
                        <a:pt x="277" y="289"/>
                      </a:cubicBezTo>
                      <a:cubicBezTo>
                        <a:pt x="259" y="240"/>
                        <a:pt x="261" y="183"/>
                        <a:pt x="288" y="134"/>
                      </a:cubicBezTo>
                      <a:cubicBezTo>
                        <a:pt x="289" y="134"/>
                        <a:pt x="289" y="134"/>
                        <a:pt x="289" y="134"/>
                      </a:cubicBezTo>
                      <a:cubicBezTo>
                        <a:pt x="289" y="134"/>
                        <a:pt x="289" y="134"/>
                        <a:pt x="289" y="134"/>
                      </a:cubicBezTo>
                      <a:cubicBezTo>
                        <a:pt x="289" y="134"/>
                        <a:pt x="289" y="134"/>
                        <a:pt x="289" y="134"/>
                      </a:cubicBezTo>
                      <a:cubicBezTo>
                        <a:pt x="308" y="98"/>
                        <a:pt x="337" y="72"/>
                        <a:pt x="371" y="56"/>
                      </a:cubicBezTo>
                      <a:cubicBezTo>
                        <a:pt x="320" y="8"/>
                        <a:pt x="320" y="8"/>
                        <a:pt x="320" y="8"/>
                      </a:cubicBezTo>
                      <a:cubicBezTo>
                        <a:pt x="310" y="0"/>
                        <a:pt x="296" y="0"/>
                        <a:pt x="28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363A36"/>
                    </a:solidFill>
                    <a:effectLst/>
                    <a:uLnTx/>
                    <a:uFillTx/>
                  </a:endParaRPr>
                </a:p>
              </p:txBody>
            </p:sp>
            <p:sp>
              <p:nvSpPr>
                <p:cNvPr id="41" name="Freeform 36"/>
                <p:cNvSpPr>
                  <a:spLocks/>
                </p:cNvSpPr>
                <p:nvPr/>
              </p:nvSpPr>
              <p:spPr bwMode="auto">
                <a:xfrm>
                  <a:off x="3290" y="922"/>
                  <a:ext cx="2184" cy="3132"/>
                </a:xfrm>
                <a:custGeom>
                  <a:avLst/>
                  <a:gdLst>
                    <a:gd name="T0" fmla="*/ 391 w 417"/>
                    <a:gd name="T1" fmla="*/ 105 h 602"/>
                    <a:gd name="T2" fmla="*/ 390 w 417"/>
                    <a:gd name="T3" fmla="*/ 256 h 602"/>
                    <a:gd name="T4" fmla="*/ 232 w 417"/>
                    <a:gd name="T5" fmla="*/ 337 h 602"/>
                    <a:gd name="T6" fmla="*/ 218 w 417"/>
                    <a:gd name="T7" fmla="*/ 364 h 602"/>
                    <a:gd name="T8" fmla="*/ 207 w 417"/>
                    <a:gd name="T9" fmla="*/ 365 h 602"/>
                    <a:gd name="T10" fmla="*/ 199 w 417"/>
                    <a:gd name="T11" fmla="*/ 361 h 602"/>
                    <a:gd name="T12" fmla="*/ 164 w 417"/>
                    <a:gd name="T13" fmla="*/ 424 h 602"/>
                    <a:gd name="T14" fmla="*/ 136 w 417"/>
                    <a:gd name="T15" fmla="*/ 426 h 602"/>
                    <a:gd name="T16" fmla="*/ 125 w 417"/>
                    <a:gd name="T17" fmla="*/ 446 h 602"/>
                    <a:gd name="T18" fmla="*/ 141 w 417"/>
                    <a:gd name="T19" fmla="*/ 466 h 602"/>
                    <a:gd name="T20" fmla="*/ 132 w 417"/>
                    <a:gd name="T21" fmla="*/ 483 h 602"/>
                    <a:gd name="T22" fmla="*/ 104 w 417"/>
                    <a:gd name="T23" fmla="*/ 485 h 602"/>
                    <a:gd name="T24" fmla="*/ 93 w 417"/>
                    <a:gd name="T25" fmla="*/ 504 h 602"/>
                    <a:gd name="T26" fmla="*/ 109 w 417"/>
                    <a:gd name="T27" fmla="*/ 525 h 602"/>
                    <a:gd name="T28" fmla="*/ 102 w 417"/>
                    <a:gd name="T29" fmla="*/ 536 h 602"/>
                    <a:gd name="T30" fmla="*/ 73 w 417"/>
                    <a:gd name="T31" fmla="*/ 542 h 602"/>
                    <a:gd name="T32" fmla="*/ 87 w 417"/>
                    <a:gd name="T33" fmla="*/ 565 h 602"/>
                    <a:gd name="T34" fmla="*/ 72 w 417"/>
                    <a:gd name="T35" fmla="*/ 591 h 602"/>
                    <a:gd name="T36" fmla="*/ 19 w 417"/>
                    <a:gd name="T37" fmla="*/ 602 h 602"/>
                    <a:gd name="T38" fmla="*/ 0 w 417"/>
                    <a:gd name="T39" fmla="*/ 551 h 602"/>
                    <a:gd name="T40" fmla="*/ 127 w 417"/>
                    <a:gd name="T41" fmla="*/ 321 h 602"/>
                    <a:gd name="T42" fmla="*/ 119 w 417"/>
                    <a:gd name="T43" fmla="*/ 317 h 602"/>
                    <a:gd name="T44" fmla="*/ 115 w 417"/>
                    <a:gd name="T45" fmla="*/ 307 h 602"/>
                    <a:gd name="T46" fmla="*/ 129 w 417"/>
                    <a:gd name="T47" fmla="*/ 280 h 602"/>
                    <a:gd name="T48" fmla="*/ 113 w 417"/>
                    <a:gd name="T49" fmla="*/ 103 h 602"/>
                    <a:gd name="T50" fmla="*/ 325 w 417"/>
                    <a:gd name="T51" fmla="*/ 39 h 602"/>
                    <a:gd name="T52" fmla="*/ 290 w 417"/>
                    <a:gd name="T53" fmla="*/ 84 h 602"/>
                    <a:gd name="T54" fmla="*/ 290 w 417"/>
                    <a:gd name="T55" fmla="*/ 84 h 602"/>
                    <a:gd name="T56" fmla="*/ 225 w 417"/>
                    <a:gd name="T57" fmla="*/ 111 h 602"/>
                    <a:gd name="T58" fmla="*/ 247 w 417"/>
                    <a:gd name="T59" fmla="*/ 188 h 602"/>
                    <a:gd name="T60" fmla="*/ 324 w 417"/>
                    <a:gd name="T61" fmla="*/ 165 h 602"/>
                    <a:gd name="T62" fmla="*/ 326 w 417"/>
                    <a:gd name="T63" fmla="*/ 163 h 602"/>
                    <a:gd name="T64" fmla="*/ 326 w 417"/>
                    <a:gd name="T65" fmla="*/ 163 h 602"/>
                    <a:gd name="T66" fmla="*/ 391 w 417"/>
                    <a:gd name="T67" fmla="*/ 105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602">
                      <a:moveTo>
                        <a:pt x="391" y="105"/>
                      </a:moveTo>
                      <a:cubicBezTo>
                        <a:pt x="416" y="151"/>
                        <a:pt x="417" y="207"/>
                        <a:pt x="390" y="256"/>
                      </a:cubicBezTo>
                      <a:cubicBezTo>
                        <a:pt x="358" y="315"/>
                        <a:pt x="295" y="345"/>
                        <a:pt x="232" y="337"/>
                      </a:cubicBezTo>
                      <a:cubicBezTo>
                        <a:pt x="218" y="364"/>
                        <a:pt x="218" y="364"/>
                        <a:pt x="218" y="364"/>
                      </a:cubicBezTo>
                      <a:cubicBezTo>
                        <a:pt x="216" y="367"/>
                        <a:pt x="211" y="367"/>
                        <a:pt x="207" y="365"/>
                      </a:cubicBezTo>
                      <a:cubicBezTo>
                        <a:pt x="199" y="361"/>
                        <a:pt x="199" y="361"/>
                        <a:pt x="199" y="361"/>
                      </a:cubicBezTo>
                      <a:cubicBezTo>
                        <a:pt x="164" y="424"/>
                        <a:pt x="164" y="424"/>
                        <a:pt x="164" y="424"/>
                      </a:cubicBezTo>
                      <a:cubicBezTo>
                        <a:pt x="136" y="426"/>
                        <a:pt x="136" y="426"/>
                        <a:pt x="136" y="426"/>
                      </a:cubicBezTo>
                      <a:cubicBezTo>
                        <a:pt x="125" y="446"/>
                        <a:pt x="125" y="446"/>
                        <a:pt x="125" y="446"/>
                      </a:cubicBezTo>
                      <a:cubicBezTo>
                        <a:pt x="141" y="466"/>
                        <a:pt x="141" y="466"/>
                        <a:pt x="141" y="466"/>
                      </a:cubicBezTo>
                      <a:cubicBezTo>
                        <a:pt x="132" y="483"/>
                        <a:pt x="132" y="483"/>
                        <a:pt x="132" y="483"/>
                      </a:cubicBezTo>
                      <a:cubicBezTo>
                        <a:pt x="104" y="485"/>
                        <a:pt x="104" y="485"/>
                        <a:pt x="104" y="485"/>
                      </a:cubicBezTo>
                      <a:cubicBezTo>
                        <a:pt x="93" y="504"/>
                        <a:pt x="93" y="504"/>
                        <a:pt x="93" y="504"/>
                      </a:cubicBezTo>
                      <a:cubicBezTo>
                        <a:pt x="109" y="525"/>
                        <a:pt x="109" y="525"/>
                        <a:pt x="109" y="525"/>
                      </a:cubicBezTo>
                      <a:cubicBezTo>
                        <a:pt x="102" y="536"/>
                        <a:pt x="102" y="536"/>
                        <a:pt x="102" y="536"/>
                      </a:cubicBezTo>
                      <a:cubicBezTo>
                        <a:pt x="73" y="542"/>
                        <a:pt x="73" y="542"/>
                        <a:pt x="73" y="542"/>
                      </a:cubicBezTo>
                      <a:cubicBezTo>
                        <a:pt x="87" y="565"/>
                        <a:pt x="87" y="565"/>
                        <a:pt x="87" y="565"/>
                      </a:cubicBezTo>
                      <a:cubicBezTo>
                        <a:pt x="72" y="591"/>
                        <a:pt x="72" y="591"/>
                        <a:pt x="72" y="591"/>
                      </a:cubicBezTo>
                      <a:cubicBezTo>
                        <a:pt x="19" y="602"/>
                        <a:pt x="19" y="602"/>
                        <a:pt x="19" y="602"/>
                      </a:cubicBezTo>
                      <a:cubicBezTo>
                        <a:pt x="0" y="551"/>
                        <a:pt x="0" y="551"/>
                        <a:pt x="0" y="551"/>
                      </a:cubicBezTo>
                      <a:cubicBezTo>
                        <a:pt x="127" y="321"/>
                        <a:pt x="127" y="321"/>
                        <a:pt x="127" y="321"/>
                      </a:cubicBezTo>
                      <a:cubicBezTo>
                        <a:pt x="119" y="317"/>
                        <a:pt x="119" y="317"/>
                        <a:pt x="119" y="317"/>
                      </a:cubicBezTo>
                      <a:cubicBezTo>
                        <a:pt x="115" y="314"/>
                        <a:pt x="113" y="310"/>
                        <a:pt x="115" y="307"/>
                      </a:cubicBezTo>
                      <a:cubicBezTo>
                        <a:pt x="129" y="280"/>
                        <a:pt x="129" y="280"/>
                        <a:pt x="129" y="280"/>
                      </a:cubicBezTo>
                      <a:cubicBezTo>
                        <a:pt x="89" y="232"/>
                        <a:pt x="81" y="162"/>
                        <a:pt x="113" y="103"/>
                      </a:cubicBezTo>
                      <a:cubicBezTo>
                        <a:pt x="155" y="28"/>
                        <a:pt x="249" y="0"/>
                        <a:pt x="325" y="39"/>
                      </a:cubicBezTo>
                      <a:cubicBezTo>
                        <a:pt x="317" y="62"/>
                        <a:pt x="310" y="69"/>
                        <a:pt x="290" y="84"/>
                      </a:cubicBezTo>
                      <a:cubicBezTo>
                        <a:pt x="290" y="84"/>
                        <a:pt x="290" y="84"/>
                        <a:pt x="290" y="84"/>
                      </a:cubicBezTo>
                      <a:cubicBezTo>
                        <a:pt x="266" y="76"/>
                        <a:pt x="238" y="87"/>
                        <a:pt x="225" y="111"/>
                      </a:cubicBezTo>
                      <a:cubicBezTo>
                        <a:pt x="210" y="138"/>
                        <a:pt x="220" y="173"/>
                        <a:pt x="247" y="188"/>
                      </a:cubicBezTo>
                      <a:cubicBezTo>
                        <a:pt x="275" y="203"/>
                        <a:pt x="309" y="193"/>
                        <a:pt x="324" y="165"/>
                      </a:cubicBezTo>
                      <a:cubicBezTo>
                        <a:pt x="325" y="164"/>
                        <a:pt x="325" y="163"/>
                        <a:pt x="326" y="163"/>
                      </a:cubicBezTo>
                      <a:cubicBezTo>
                        <a:pt x="326" y="163"/>
                        <a:pt x="326" y="163"/>
                        <a:pt x="326" y="163"/>
                      </a:cubicBezTo>
                      <a:cubicBezTo>
                        <a:pt x="356" y="155"/>
                        <a:pt x="376" y="133"/>
                        <a:pt x="391"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363A36"/>
                    </a:solidFill>
                    <a:effectLst/>
                    <a:uLnTx/>
                    <a:uFillTx/>
                  </a:endParaRPr>
                </a:p>
              </p:txBody>
            </p:sp>
            <p:sp>
              <p:nvSpPr>
                <p:cNvPr id="42" name="Freeform 37"/>
                <p:cNvSpPr>
                  <a:spLocks/>
                </p:cNvSpPr>
                <p:nvPr/>
              </p:nvSpPr>
              <p:spPr bwMode="auto">
                <a:xfrm>
                  <a:off x="3945" y="266"/>
                  <a:ext cx="1387" cy="1499"/>
                </a:xfrm>
                <a:custGeom>
                  <a:avLst/>
                  <a:gdLst>
                    <a:gd name="T0" fmla="*/ 121 w 265"/>
                    <a:gd name="T1" fmla="*/ 0 h 288"/>
                    <a:gd name="T2" fmla="*/ 265 w 265"/>
                    <a:gd name="T3" fmla="*/ 144 h 288"/>
                    <a:gd name="T4" fmla="*/ 126 w 265"/>
                    <a:gd name="T5" fmla="*/ 288 h 288"/>
                    <a:gd name="T6" fmla="*/ 119 w 265"/>
                    <a:gd name="T7" fmla="*/ 250 h 288"/>
                    <a:gd name="T8" fmla="*/ 121 w 265"/>
                    <a:gd name="T9" fmla="*/ 250 h 288"/>
                    <a:gd name="T10" fmla="*/ 227 w 265"/>
                    <a:gd name="T11" fmla="*/ 144 h 288"/>
                    <a:gd name="T12" fmla="*/ 121 w 265"/>
                    <a:gd name="T13" fmla="*/ 38 h 288"/>
                    <a:gd name="T14" fmla="*/ 29 w 265"/>
                    <a:gd name="T15" fmla="*/ 92 h 288"/>
                    <a:gd name="T16" fmla="*/ 0 w 265"/>
                    <a:gd name="T17" fmla="*/ 66 h 288"/>
                    <a:gd name="T18" fmla="*/ 121 w 265"/>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288">
                      <a:moveTo>
                        <a:pt x="121" y="0"/>
                      </a:moveTo>
                      <a:cubicBezTo>
                        <a:pt x="201" y="0"/>
                        <a:pt x="265" y="65"/>
                        <a:pt x="265" y="144"/>
                      </a:cubicBezTo>
                      <a:cubicBezTo>
                        <a:pt x="265" y="222"/>
                        <a:pt x="203" y="286"/>
                        <a:pt x="126" y="288"/>
                      </a:cubicBezTo>
                      <a:cubicBezTo>
                        <a:pt x="118" y="277"/>
                        <a:pt x="116" y="265"/>
                        <a:pt x="119" y="250"/>
                      </a:cubicBezTo>
                      <a:cubicBezTo>
                        <a:pt x="120" y="250"/>
                        <a:pt x="120" y="250"/>
                        <a:pt x="121" y="250"/>
                      </a:cubicBezTo>
                      <a:cubicBezTo>
                        <a:pt x="180" y="250"/>
                        <a:pt x="227" y="203"/>
                        <a:pt x="227" y="144"/>
                      </a:cubicBezTo>
                      <a:cubicBezTo>
                        <a:pt x="227" y="86"/>
                        <a:pt x="180" y="38"/>
                        <a:pt x="121" y="38"/>
                      </a:cubicBezTo>
                      <a:cubicBezTo>
                        <a:pt x="82" y="38"/>
                        <a:pt x="47" y="60"/>
                        <a:pt x="29" y="92"/>
                      </a:cubicBezTo>
                      <a:cubicBezTo>
                        <a:pt x="0" y="66"/>
                        <a:pt x="0" y="66"/>
                        <a:pt x="0" y="66"/>
                      </a:cubicBezTo>
                      <a:cubicBezTo>
                        <a:pt x="26" y="26"/>
                        <a:pt x="71" y="0"/>
                        <a:pt x="1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363A36"/>
                    </a:solidFill>
                    <a:effectLst/>
                    <a:uLnTx/>
                    <a:uFillTx/>
                  </a:endParaRPr>
                </a:p>
              </p:txBody>
            </p:sp>
          </p:grpSp>
          <p:sp>
            <p:nvSpPr>
              <p:cNvPr id="38" name="Rectangle 37"/>
              <p:cNvSpPr/>
              <p:nvPr/>
            </p:nvSpPr>
            <p:spPr>
              <a:xfrm>
                <a:off x="1759222" y="9880758"/>
                <a:ext cx="2543616" cy="356788"/>
              </a:xfrm>
              <a:prstGeom prst="rect">
                <a:avLst/>
              </a:prstGeom>
            </p:spPr>
            <p:txBody>
              <a:bodyPr wrap="none">
                <a:spAutoFit/>
              </a:bodyPr>
              <a:lstStyle/>
              <a:p>
                <a:pPr marL="0" marR="0" lvl="0" indent="0" algn="r" defTabSz="914400" eaLnBrk="1" fontAlgn="auto" latinLnBrk="0" hangingPunct="1">
                  <a:lnSpc>
                    <a:spcPct val="9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373A36"/>
                    </a:solidFill>
                    <a:effectLst/>
                    <a:uLnTx/>
                    <a:uFillTx/>
                  </a:rPr>
                  <a:t>Auto-detect Cloud Changes</a:t>
                </a:r>
                <a:endParaRPr kumimoji="0" lang="en-US" sz="1800" b="0" i="0" u="none" strike="noStrike" kern="0" cap="none" spc="0" normalizeH="0" baseline="0" noProof="0" dirty="0">
                  <a:ln>
                    <a:noFill/>
                  </a:ln>
                  <a:solidFill>
                    <a:srgbClr val="373A36"/>
                  </a:solidFill>
                  <a:effectLst/>
                  <a:uLnTx/>
                  <a:uFillTx/>
                </a:endParaRPr>
              </a:p>
            </p:txBody>
          </p:sp>
          <p:sp>
            <p:nvSpPr>
              <p:cNvPr id="39" name="Rectangle 38"/>
              <p:cNvSpPr/>
              <p:nvPr/>
            </p:nvSpPr>
            <p:spPr>
              <a:xfrm>
                <a:off x="2511882" y="10238760"/>
                <a:ext cx="1790956" cy="356788"/>
              </a:xfrm>
              <a:prstGeom prst="rect">
                <a:avLst/>
              </a:prstGeom>
            </p:spPr>
            <p:txBody>
              <a:bodyPr wrap="none">
                <a:spAutoFit/>
              </a:bodyPr>
              <a:lstStyle/>
              <a:p>
                <a:pPr marL="0" marR="0" lvl="0" indent="0" algn="r" defTabSz="914400" eaLnBrk="1" fontAlgn="auto" latinLnBrk="0" hangingPunct="1">
                  <a:lnSpc>
                    <a:spcPct val="9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373A36"/>
                    </a:solidFill>
                    <a:effectLst/>
                    <a:uLnTx/>
                    <a:uFillTx/>
                  </a:rPr>
                  <a:t>Custom Attributes</a:t>
                </a:r>
                <a:endParaRPr kumimoji="0" lang="en-US" sz="1800" b="0" i="0" u="none" strike="noStrike" kern="0" cap="none" spc="0" normalizeH="0" baseline="0" noProof="0" dirty="0">
                  <a:ln>
                    <a:noFill/>
                  </a:ln>
                  <a:solidFill>
                    <a:srgbClr val="373A36"/>
                  </a:solidFill>
                  <a:effectLst/>
                  <a:uLnTx/>
                  <a:uFillTx/>
                </a:endParaRPr>
              </a:p>
            </p:txBody>
          </p:sp>
        </p:grpSp>
      </p:grpSp>
      <p:sp>
        <p:nvSpPr>
          <p:cNvPr id="54" name="Freeform 131"/>
          <p:cNvSpPr>
            <a:spLocks noEditPoints="1"/>
          </p:cNvSpPr>
          <p:nvPr/>
        </p:nvSpPr>
        <p:spPr bwMode="auto">
          <a:xfrm>
            <a:off x="10959633" y="4183830"/>
            <a:ext cx="366731" cy="369260"/>
          </a:xfrm>
          <a:custGeom>
            <a:avLst/>
            <a:gdLst>
              <a:gd name="T0" fmla="*/ 0 w 290"/>
              <a:gd name="T1" fmla="*/ 0 h 292"/>
              <a:gd name="T2" fmla="*/ 0 w 290"/>
              <a:gd name="T3" fmla="*/ 292 h 292"/>
              <a:gd name="T4" fmla="*/ 290 w 290"/>
              <a:gd name="T5" fmla="*/ 292 h 292"/>
              <a:gd name="T6" fmla="*/ 290 w 290"/>
              <a:gd name="T7" fmla="*/ 0 h 292"/>
              <a:gd name="T8" fmla="*/ 0 w 290"/>
              <a:gd name="T9" fmla="*/ 0 h 292"/>
              <a:gd name="T10" fmla="*/ 52 w 290"/>
              <a:gd name="T11" fmla="*/ 42 h 292"/>
              <a:gd name="T12" fmla="*/ 20 w 290"/>
              <a:gd name="T13" fmla="*/ 57 h 292"/>
              <a:gd name="T14" fmla="*/ 20 w 290"/>
              <a:gd name="T15" fmla="*/ 50 h 292"/>
              <a:gd name="T16" fmla="*/ 45 w 290"/>
              <a:gd name="T17" fmla="*/ 40 h 292"/>
              <a:gd name="T18" fmla="*/ 20 w 290"/>
              <a:gd name="T19" fmla="*/ 30 h 292"/>
              <a:gd name="T20" fmla="*/ 20 w 290"/>
              <a:gd name="T21" fmla="*/ 25 h 292"/>
              <a:gd name="T22" fmla="*/ 52 w 290"/>
              <a:gd name="T23" fmla="*/ 37 h 292"/>
              <a:gd name="T24" fmla="*/ 52 w 290"/>
              <a:gd name="T25" fmla="*/ 42 h 292"/>
              <a:gd name="T26" fmla="*/ 104 w 290"/>
              <a:gd name="T27" fmla="*/ 60 h 292"/>
              <a:gd name="T28" fmla="*/ 65 w 290"/>
              <a:gd name="T29" fmla="*/ 60 h 292"/>
              <a:gd name="T30" fmla="*/ 65 w 290"/>
              <a:gd name="T31" fmla="*/ 52 h 292"/>
              <a:gd name="T32" fmla="*/ 104 w 290"/>
              <a:gd name="T33" fmla="*/ 52 h 292"/>
              <a:gd name="T34" fmla="*/ 104 w 290"/>
              <a:gd name="T35" fmla="*/ 6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 h="292">
                <a:moveTo>
                  <a:pt x="0" y="0"/>
                </a:moveTo>
                <a:lnTo>
                  <a:pt x="0" y="292"/>
                </a:lnTo>
                <a:lnTo>
                  <a:pt x="290" y="292"/>
                </a:lnTo>
                <a:lnTo>
                  <a:pt x="290" y="0"/>
                </a:lnTo>
                <a:lnTo>
                  <a:pt x="0" y="0"/>
                </a:lnTo>
                <a:close/>
                <a:moveTo>
                  <a:pt x="52" y="42"/>
                </a:moveTo>
                <a:lnTo>
                  <a:pt x="20" y="57"/>
                </a:lnTo>
                <a:lnTo>
                  <a:pt x="20" y="50"/>
                </a:lnTo>
                <a:lnTo>
                  <a:pt x="45" y="40"/>
                </a:lnTo>
                <a:lnTo>
                  <a:pt x="20" y="30"/>
                </a:lnTo>
                <a:lnTo>
                  <a:pt x="20" y="25"/>
                </a:lnTo>
                <a:lnTo>
                  <a:pt x="52" y="37"/>
                </a:lnTo>
                <a:lnTo>
                  <a:pt x="52" y="42"/>
                </a:lnTo>
                <a:close/>
                <a:moveTo>
                  <a:pt x="104" y="60"/>
                </a:moveTo>
                <a:lnTo>
                  <a:pt x="65" y="60"/>
                </a:lnTo>
                <a:lnTo>
                  <a:pt x="65" y="52"/>
                </a:lnTo>
                <a:lnTo>
                  <a:pt x="104" y="52"/>
                </a:lnTo>
                <a:lnTo>
                  <a:pt x="104" y="60"/>
                </a:lnTo>
                <a:close/>
              </a:path>
            </a:pathLst>
          </a:custGeom>
          <a:solidFill>
            <a:srgbClr val="F89C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63A36"/>
              </a:solidFill>
              <a:effectLst/>
              <a:uLnTx/>
              <a:uFillTx/>
            </a:endParaRPr>
          </a:p>
        </p:txBody>
      </p:sp>
      <p:sp>
        <p:nvSpPr>
          <p:cNvPr id="55" name="Freeform 131"/>
          <p:cNvSpPr>
            <a:spLocks noEditPoints="1"/>
          </p:cNvSpPr>
          <p:nvPr/>
        </p:nvSpPr>
        <p:spPr bwMode="auto">
          <a:xfrm>
            <a:off x="10258068" y="4183830"/>
            <a:ext cx="366731" cy="369260"/>
          </a:xfrm>
          <a:custGeom>
            <a:avLst/>
            <a:gdLst>
              <a:gd name="T0" fmla="*/ 0 w 290"/>
              <a:gd name="T1" fmla="*/ 0 h 292"/>
              <a:gd name="T2" fmla="*/ 0 w 290"/>
              <a:gd name="T3" fmla="*/ 292 h 292"/>
              <a:gd name="T4" fmla="*/ 290 w 290"/>
              <a:gd name="T5" fmla="*/ 292 h 292"/>
              <a:gd name="T6" fmla="*/ 290 w 290"/>
              <a:gd name="T7" fmla="*/ 0 h 292"/>
              <a:gd name="T8" fmla="*/ 0 w 290"/>
              <a:gd name="T9" fmla="*/ 0 h 292"/>
              <a:gd name="T10" fmla="*/ 52 w 290"/>
              <a:gd name="T11" fmla="*/ 42 h 292"/>
              <a:gd name="T12" fmla="*/ 20 w 290"/>
              <a:gd name="T13" fmla="*/ 57 h 292"/>
              <a:gd name="T14" fmla="*/ 20 w 290"/>
              <a:gd name="T15" fmla="*/ 50 h 292"/>
              <a:gd name="T16" fmla="*/ 45 w 290"/>
              <a:gd name="T17" fmla="*/ 40 h 292"/>
              <a:gd name="T18" fmla="*/ 20 w 290"/>
              <a:gd name="T19" fmla="*/ 30 h 292"/>
              <a:gd name="T20" fmla="*/ 20 w 290"/>
              <a:gd name="T21" fmla="*/ 25 h 292"/>
              <a:gd name="T22" fmla="*/ 52 w 290"/>
              <a:gd name="T23" fmla="*/ 37 h 292"/>
              <a:gd name="T24" fmla="*/ 52 w 290"/>
              <a:gd name="T25" fmla="*/ 42 h 292"/>
              <a:gd name="T26" fmla="*/ 104 w 290"/>
              <a:gd name="T27" fmla="*/ 60 h 292"/>
              <a:gd name="T28" fmla="*/ 65 w 290"/>
              <a:gd name="T29" fmla="*/ 60 h 292"/>
              <a:gd name="T30" fmla="*/ 65 w 290"/>
              <a:gd name="T31" fmla="*/ 52 h 292"/>
              <a:gd name="T32" fmla="*/ 104 w 290"/>
              <a:gd name="T33" fmla="*/ 52 h 292"/>
              <a:gd name="T34" fmla="*/ 104 w 290"/>
              <a:gd name="T35" fmla="*/ 6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 h="292">
                <a:moveTo>
                  <a:pt x="0" y="0"/>
                </a:moveTo>
                <a:lnTo>
                  <a:pt x="0" y="292"/>
                </a:lnTo>
                <a:lnTo>
                  <a:pt x="290" y="292"/>
                </a:lnTo>
                <a:lnTo>
                  <a:pt x="290" y="0"/>
                </a:lnTo>
                <a:lnTo>
                  <a:pt x="0" y="0"/>
                </a:lnTo>
                <a:close/>
                <a:moveTo>
                  <a:pt x="52" y="42"/>
                </a:moveTo>
                <a:lnTo>
                  <a:pt x="20" y="57"/>
                </a:lnTo>
                <a:lnTo>
                  <a:pt x="20" y="50"/>
                </a:lnTo>
                <a:lnTo>
                  <a:pt x="45" y="40"/>
                </a:lnTo>
                <a:lnTo>
                  <a:pt x="20" y="30"/>
                </a:lnTo>
                <a:lnTo>
                  <a:pt x="20" y="25"/>
                </a:lnTo>
                <a:lnTo>
                  <a:pt x="52" y="37"/>
                </a:lnTo>
                <a:lnTo>
                  <a:pt x="52" y="42"/>
                </a:lnTo>
                <a:close/>
                <a:moveTo>
                  <a:pt x="104" y="60"/>
                </a:moveTo>
                <a:lnTo>
                  <a:pt x="65" y="60"/>
                </a:lnTo>
                <a:lnTo>
                  <a:pt x="65" y="52"/>
                </a:lnTo>
                <a:lnTo>
                  <a:pt x="104" y="52"/>
                </a:lnTo>
                <a:lnTo>
                  <a:pt x="104" y="60"/>
                </a:lnTo>
                <a:close/>
              </a:path>
            </a:pathLst>
          </a:custGeom>
          <a:solidFill>
            <a:srgbClr val="F89C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63A36"/>
              </a:solidFill>
              <a:effectLst/>
              <a:uLnTx/>
              <a:uFillTx/>
            </a:endParaRPr>
          </a:p>
        </p:txBody>
      </p:sp>
      <p:sp>
        <p:nvSpPr>
          <p:cNvPr id="56" name="Freeform 131"/>
          <p:cNvSpPr>
            <a:spLocks noEditPoints="1"/>
          </p:cNvSpPr>
          <p:nvPr/>
        </p:nvSpPr>
        <p:spPr bwMode="auto">
          <a:xfrm>
            <a:off x="10258068" y="4183830"/>
            <a:ext cx="366731" cy="369260"/>
          </a:xfrm>
          <a:custGeom>
            <a:avLst/>
            <a:gdLst>
              <a:gd name="T0" fmla="*/ 0 w 290"/>
              <a:gd name="T1" fmla="*/ 0 h 292"/>
              <a:gd name="T2" fmla="*/ 0 w 290"/>
              <a:gd name="T3" fmla="*/ 292 h 292"/>
              <a:gd name="T4" fmla="*/ 290 w 290"/>
              <a:gd name="T5" fmla="*/ 292 h 292"/>
              <a:gd name="T6" fmla="*/ 290 w 290"/>
              <a:gd name="T7" fmla="*/ 0 h 292"/>
              <a:gd name="T8" fmla="*/ 0 w 290"/>
              <a:gd name="T9" fmla="*/ 0 h 292"/>
              <a:gd name="T10" fmla="*/ 52 w 290"/>
              <a:gd name="T11" fmla="*/ 42 h 292"/>
              <a:gd name="T12" fmla="*/ 20 w 290"/>
              <a:gd name="T13" fmla="*/ 57 h 292"/>
              <a:gd name="T14" fmla="*/ 20 w 290"/>
              <a:gd name="T15" fmla="*/ 50 h 292"/>
              <a:gd name="T16" fmla="*/ 45 w 290"/>
              <a:gd name="T17" fmla="*/ 40 h 292"/>
              <a:gd name="T18" fmla="*/ 20 w 290"/>
              <a:gd name="T19" fmla="*/ 30 h 292"/>
              <a:gd name="T20" fmla="*/ 20 w 290"/>
              <a:gd name="T21" fmla="*/ 25 h 292"/>
              <a:gd name="T22" fmla="*/ 52 w 290"/>
              <a:gd name="T23" fmla="*/ 37 h 292"/>
              <a:gd name="T24" fmla="*/ 52 w 290"/>
              <a:gd name="T25" fmla="*/ 42 h 292"/>
              <a:gd name="T26" fmla="*/ 104 w 290"/>
              <a:gd name="T27" fmla="*/ 60 h 292"/>
              <a:gd name="T28" fmla="*/ 65 w 290"/>
              <a:gd name="T29" fmla="*/ 60 h 292"/>
              <a:gd name="T30" fmla="*/ 65 w 290"/>
              <a:gd name="T31" fmla="*/ 52 h 292"/>
              <a:gd name="T32" fmla="*/ 104 w 290"/>
              <a:gd name="T33" fmla="*/ 52 h 292"/>
              <a:gd name="T34" fmla="*/ 104 w 290"/>
              <a:gd name="T35" fmla="*/ 6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 h="292">
                <a:moveTo>
                  <a:pt x="0" y="0"/>
                </a:moveTo>
                <a:lnTo>
                  <a:pt x="0" y="292"/>
                </a:lnTo>
                <a:lnTo>
                  <a:pt x="290" y="292"/>
                </a:lnTo>
                <a:lnTo>
                  <a:pt x="290" y="0"/>
                </a:lnTo>
                <a:lnTo>
                  <a:pt x="0" y="0"/>
                </a:lnTo>
                <a:close/>
                <a:moveTo>
                  <a:pt x="52" y="42"/>
                </a:moveTo>
                <a:lnTo>
                  <a:pt x="20" y="57"/>
                </a:lnTo>
                <a:lnTo>
                  <a:pt x="20" y="50"/>
                </a:lnTo>
                <a:lnTo>
                  <a:pt x="45" y="40"/>
                </a:lnTo>
                <a:lnTo>
                  <a:pt x="20" y="30"/>
                </a:lnTo>
                <a:lnTo>
                  <a:pt x="20" y="25"/>
                </a:lnTo>
                <a:lnTo>
                  <a:pt x="52" y="37"/>
                </a:lnTo>
                <a:lnTo>
                  <a:pt x="52" y="42"/>
                </a:lnTo>
                <a:close/>
                <a:moveTo>
                  <a:pt x="104" y="60"/>
                </a:moveTo>
                <a:lnTo>
                  <a:pt x="65" y="60"/>
                </a:lnTo>
                <a:lnTo>
                  <a:pt x="65" y="52"/>
                </a:lnTo>
                <a:lnTo>
                  <a:pt x="104" y="52"/>
                </a:lnTo>
                <a:lnTo>
                  <a:pt x="104" y="60"/>
                </a:lnTo>
                <a:close/>
              </a:path>
            </a:pathLst>
          </a:custGeom>
          <a:solidFill>
            <a:srgbClr val="FFFFFF">
              <a:lumMod val="85000"/>
            </a:srgbClr>
          </a:solidFill>
          <a:ln w="9525"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60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Calibri Light" panose="020F0302020204030204" pitchFamily="34" charset="0"/>
              <a:ea typeface="+mn-ea"/>
              <a:cs typeface="+mn-cs"/>
            </a:endParaRPr>
          </a:p>
        </p:txBody>
      </p:sp>
      <p:grpSp>
        <p:nvGrpSpPr>
          <p:cNvPr id="57" name="Group 56"/>
          <p:cNvGrpSpPr/>
          <p:nvPr/>
        </p:nvGrpSpPr>
        <p:grpSpPr>
          <a:xfrm>
            <a:off x="9297907" y="4035330"/>
            <a:ext cx="493037" cy="493037"/>
            <a:chOff x="9467665" y="-1383884"/>
            <a:chExt cx="973742" cy="973742"/>
          </a:xfrm>
        </p:grpSpPr>
        <p:grpSp>
          <p:nvGrpSpPr>
            <p:cNvPr id="58" name="Group 57"/>
            <p:cNvGrpSpPr/>
            <p:nvPr/>
          </p:nvGrpSpPr>
          <p:grpSpPr>
            <a:xfrm>
              <a:off x="9467665" y="-1383884"/>
              <a:ext cx="973742" cy="973742"/>
              <a:chOff x="4718077" y="4132313"/>
              <a:chExt cx="973742" cy="973742"/>
            </a:xfrm>
          </p:grpSpPr>
          <p:sp>
            <p:nvSpPr>
              <p:cNvPr id="62" name="Oval 61"/>
              <p:cNvSpPr/>
              <p:nvPr/>
            </p:nvSpPr>
            <p:spPr>
              <a:xfrm>
                <a:off x="4718077" y="4132313"/>
                <a:ext cx="973742" cy="973742"/>
              </a:xfrm>
              <a:prstGeom prst="ellipse">
                <a:avLst/>
              </a:prstGeom>
              <a:solidFill>
                <a:srgbClr val="F89C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3" name="Oval 62"/>
              <p:cNvSpPr/>
              <p:nvPr/>
            </p:nvSpPr>
            <p:spPr>
              <a:xfrm>
                <a:off x="4824255" y="4238486"/>
                <a:ext cx="756679" cy="7566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59" name="Group 21"/>
            <p:cNvGrpSpPr>
              <a:grpSpLocks noChangeAspect="1"/>
            </p:cNvGrpSpPr>
            <p:nvPr/>
          </p:nvGrpSpPr>
          <p:grpSpPr bwMode="auto">
            <a:xfrm>
              <a:off x="9668995" y="-1177943"/>
              <a:ext cx="571083" cy="615999"/>
              <a:chOff x="2416" y="759"/>
              <a:chExt cx="2848" cy="3072"/>
            </a:xfrm>
          </p:grpSpPr>
          <p:sp>
            <p:nvSpPr>
              <p:cNvPr id="60" name="Freeform 22"/>
              <p:cNvSpPr>
                <a:spLocks noEditPoints="1"/>
              </p:cNvSpPr>
              <p:nvPr/>
            </p:nvSpPr>
            <p:spPr bwMode="auto">
              <a:xfrm>
                <a:off x="2416" y="759"/>
                <a:ext cx="2848" cy="3072"/>
              </a:xfrm>
              <a:custGeom>
                <a:avLst/>
                <a:gdLst>
                  <a:gd name="T0" fmla="*/ 505 w 544"/>
                  <a:gd name="T1" fmla="*/ 136 h 590"/>
                  <a:gd name="T2" fmla="*/ 470 w 544"/>
                  <a:gd name="T3" fmla="*/ 114 h 590"/>
                  <a:gd name="T4" fmla="*/ 468 w 544"/>
                  <a:gd name="T5" fmla="*/ 82 h 590"/>
                  <a:gd name="T6" fmla="*/ 481 w 544"/>
                  <a:gd name="T7" fmla="*/ 34 h 590"/>
                  <a:gd name="T8" fmla="*/ 432 w 544"/>
                  <a:gd name="T9" fmla="*/ 23 h 590"/>
                  <a:gd name="T10" fmla="*/ 348 w 544"/>
                  <a:gd name="T11" fmla="*/ 6 h 590"/>
                  <a:gd name="T12" fmla="*/ 270 w 544"/>
                  <a:gd name="T13" fmla="*/ 0 h 590"/>
                  <a:gd name="T14" fmla="*/ 195 w 544"/>
                  <a:gd name="T15" fmla="*/ 6 h 590"/>
                  <a:gd name="T16" fmla="*/ 111 w 544"/>
                  <a:gd name="T17" fmla="*/ 23 h 590"/>
                  <a:gd name="T18" fmla="*/ 62 w 544"/>
                  <a:gd name="T19" fmla="*/ 34 h 590"/>
                  <a:gd name="T20" fmla="*/ 76 w 544"/>
                  <a:gd name="T21" fmla="*/ 82 h 590"/>
                  <a:gd name="T22" fmla="*/ 74 w 544"/>
                  <a:gd name="T23" fmla="*/ 114 h 590"/>
                  <a:gd name="T24" fmla="*/ 39 w 544"/>
                  <a:gd name="T25" fmla="*/ 136 h 590"/>
                  <a:gd name="T26" fmla="*/ 0 w 544"/>
                  <a:gd name="T27" fmla="*/ 147 h 590"/>
                  <a:gd name="T28" fmla="*/ 4 w 544"/>
                  <a:gd name="T29" fmla="*/ 188 h 590"/>
                  <a:gd name="T30" fmla="*/ 54 w 544"/>
                  <a:gd name="T31" fmla="*/ 401 h 590"/>
                  <a:gd name="T32" fmla="*/ 169 w 544"/>
                  <a:gd name="T33" fmla="*/ 543 h 590"/>
                  <a:gd name="T34" fmla="*/ 239 w 544"/>
                  <a:gd name="T35" fmla="*/ 579 h 590"/>
                  <a:gd name="T36" fmla="*/ 272 w 544"/>
                  <a:gd name="T37" fmla="*/ 590 h 590"/>
                  <a:gd name="T38" fmla="*/ 305 w 544"/>
                  <a:gd name="T39" fmla="*/ 579 h 590"/>
                  <a:gd name="T40" fmla="*/ 377 w 544"/>
                  <a:gd name="T41" fmla="*/ 540 h 590"/>
                  <a:gd name="T42" fmla="*/ 490 w 544"/>
                  <a:gd name="T43" fmla="*/ 401 h 590"/>
                  <a:gd name="T44" fmla="*/ 539 w 544"/>
                  <a:gd name="T45" fmla="*/ 188 h 590"/>
                  <a:gd name="T46" fmla="*/ 544 w 544"/>
                  <a:gd name="T47" fmla="*/ 147 h 590"/>
                  <a:gd name="T48" fmla="*/ 505 w 544"/>
                  <a:gd name="T49" fmla="*/ 136 h 590"/>
                  <a:gd name="T50" fmla="*/ 516 w 544"/>
                  <a:gd name="T51" fmla="*/ 185 h 590"/>
                  <a:gd name="T52" fmla="*/ 469 w 544"/>
                  <a:gd name="T53" fmla="*/ 391 h 590"/>
                  <a:gd name="T54" fmla="*/ 362 w 544"/>
                  <a:gd name="T55" fmla="*/ 521 h 590"/>
                  <a:gd name="T56" fmla="*/ 296 w 544"/>
                  <a:gd name="T57" fmla="*/ 557 h 590"/>
                  <a:gd name="T58" fmla="*/ 272 w 544"/>
                  <a:gd name="T59" fmla="*/ 565 h 590"/>
                  <a:gd name="T60" fmla="*/ 248 w 544"/>
                  <a:gd name="T61" fmla="*/ 557 h 590"/>
                  <a:gd name="T62" fmla="*/ 183 w 544"/>
                  <a:gd name="T63" fmla="*/ 524 h 590"/>
                  <a:gd name="T64" fmla="*/ 75 w 544"/>
                  <a:gd name="T65" fmla="*/ 391 h 590"/>
                  <a:gd name="T66" fmla="*/ 28 w 544"/>
                  <a:gd name="T67" fmla="*/ 185 h 590"/>
                  <a:gd name="T68" fmla="*/ 25 w 544"/>
                  <a:gd name="T69" fmla="*/ 164 h 590"/>
                  <a:gd name="T70" fmla="*/ 45 w 544"/>
                  <a:gd name="T71" fmla="*/ 158 h 590"/>
                  <a:gd name="T72" fmla="*/ 94 w 544"/>
                  <a:gd name="T73" fmla="*/ 126 h 590"/>
                  <a:gd name="T74" fmla="*/ 98 w 544"/>
                  <a:gd name="T75" fmla="*/ 76 h 590"/>
                  <a:gd name="T76" fmla="*/ 91 w 544"/>
                  <a:gd name="T77" fmla="*/ 51 h 590"/>
                  <a:gd name="T78" fmla="*/ 117 w 544"/>
                  <a:gd name="T79" fmla="*/ 46 h 590"/>
                  <a:gd name="T80" fmla="*/ 198 w 544"/>
                  <a:gd name="T81" fmla="*/ 29 h 590"/>
                  <a:gd name="T82" fmla="*/ 270 w 544"/>
                  <a:gd name="T83" fmla="*/ 24 h 590"/>
                  <a:gd name="T84" fmla="*/ 345 w 544"/>
                  <a:gd name="T85" fmla="*/ 29 h 590"/>
                  <a:gd name="T86" fmla="*/ 427 w 544"/>
                  <a:gd name="T87" fmla="*/ 46 h 590"/>
                  <a:gd name="T88" fmla="*/ 452 w 544"/>
                  <a:gd name="T89" fmla="*/ 52 h 590"/>
                  <a:gd name="T90" fmla="*/ 445 w 544"/>
                  <a:gd name="T91" fmla="*/ 76 h 590"/>
                  <a:gd name="T92" fmla="*/ 450 w 544"/>
                  <a:gd name="T93" fmla="*/ 126 h 590"/>
                  <a:gd name="T94" fmla="*/ 498 w 544"/>
                  <a:gd name="T95" fmla="*/ 158 h 590"/>
                  <a:gd name="T96" fmla="*/ 519 w 544"/>
                  <a:gd name="T97" fmla="*/ 164 h 590"/>
                  <a:gd name="T98" fmla="*/ 516 w 544"/>
                  <a:gd name="T99" fmla="*/ 185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4" h="590">
                    <a:moveTo>
                      <a:pt x="505" y="136"/>
                    </a:moveTo>
                    <a:cubicBezTo>
                      <a:pt x="495" y="133"/>
                      <a:pt x="475" y="124"/>
                      <a:pt x="470" y="114"/>
                    </a:cubicBezTo>
                    <a:cubicBezTo>
                      <a:pt x="465" y="107"/>
                      <a:pt x="466" y="89"/>
                      <a:pt x="468" y="82"/>
                    </a:cubicBezTo>
                    <a:cubicBezTo>
                      <a:pt x="481" y="34"/>
                      <a:pt x="481" y="34"/>
                      <a:pt x="481" y="34"/>
                    </a:cubicBezTo>
                    <a:cubicBezTo>
                      <a:pt x="432" y="23"/>
                      <a:pt x="432" y="23"/>
                      <a:pt x="432" y="23"/>
                    </a:cubicBezTo>
                    <a:cubicBezTo>
                      <a:pt x="423" y="21"/>
                      <a:pt x="375" y="10"/>
                      <a:pt x="348" y="6"/>
                    </a:cubicBezTo>
                    <a:cubicBezTo>
                      <a:pt x="324" y="2"/>
                      <a:pt x="297" y="0"/>
                      <a:pt x="270" y="0"/>
                    </a:cubicBezTo>
                    <a:cubicBezTo>
                      <a:pt x="243" y="0"/>
                      <a:pt x="217" y="2"/>
                      <a:pt x="195" y="6"/>
                    </a:cubicBezTo>
                    <a:cubicBezTo>
                      <a:pt x="167" y="10"/>
                      <a:pt x="114" y="22"/>
                      <a:pt x="111" y="23"/>
                    </a:cubicBezTo>
                    <a:cubicBezTo>
                      <a:pt x="62" y="34"/>
                      <a:pt x="62" y="34"/>
                      <a:pt x="62" y="34"/>
                    </a:cubicBezTo>
                    <a:cubicBezTo>
                      <a:pt x="76" y="82"/>
                      <a:pt x="76" y="82"/>
                      <a:pt x="76" y="82"/>
                    </a:cubicBezTo>
                    <a:cubicBezTo>
                      <a:pt x="77" y="89"/>
                      <a:pt x="79" y="106"/>
                      <a:pt x="74" y="114"/>
                    </a:cubicBezTo>
                    <a:cubicBezTo>
                      <a:pt x="69" y="123"/>
                      <a:pt x="50" y="133"/>
                      <a:pt x="39" y="136"/>
                    </a:cubicBezTo>
                    <a:cubicBezTo>
                      <a:pt x="0" y="147"/>
                      <a:pt x="0" y="147"/>
                      <a:pt x="0" y="147"/>
                    </a:cubicBezTo>
                    <a:cubicBezTo>
                      <a:pt x="4" y="188"/>
                      <a:pt x="4" y="188"/>
                      <a:pt x="4" y="188"/>
                    </a:cubicBezTo>
                    <a:cubicBezTo>
                      <a:pt x="6" y="200"/>
                      <a:pt x="20" y="334"/>
                      <a:pt x="54" y="401"/>
                    </a:cubicBezTo>
                    <a:cubicBezTo>
                      <a:pt x="95" y="483"/>
                      <a:pt x="153" y="530"/>
                      <a:pt x="169" y="543"/>
                    </a:cubicBezTo>
                    <a:cubicBezTo>
                      <a:pt x="191" y="559"/>
                      <a:pt x="220" y="571"/>
                      <a:pt x="239" y="579"/>
                    </a:cubicBezTo>
                    <a:cubicBezTo>
                      <a:pt x="272" y="590"/>
                      <a:pt x="272" y="590"/>
                      <a:pt x="272" y="590"/>
                    </a:cubicBezTo>
                    <a:cubicBezTo>
                      <a:pt x="305" y="579"/>
                      <a:pt x="305" y="579"/>
                      <a:pt x="305" y="579"/>
                    </a:cubicBezTo>
                    <a:cubicBezTo>
                      <a:pt x="325" y="571"/>
                      <a:pt x="355" y="558"/>
                      <a:pt x="377" y="540"/>
                    </a:cubicBezTo>
                    <a:cubicBezTo>
                      <a:pt x="411" y="512"/>
                      <a:pt x="457" y="466"/>
                      <a:pt x="490" y="401"/>
                    </a:cubicBezTo>
                    <a:cubicBezTo>
                      <a:pt x="524" y="334"/>
                      <a:pt x="538" y="200"/>
                      <a:pt x="539" y="188"/>
                    </a:cubicBezTo>
                    <a:cubicBezTo>
                      <a:pt x="544" y="147"/>
                      <a:pt x="544" y="147"/>
                      <a:pt x="544" y="147"/>
                    </a:cubicBezTo>
                    <a:lnTo>
                      <a:pt x="505" y="136"/>
                    </a:lnTo>
                    <a:close/>
                    <a:moveTo>
                      <a:pt x="516" y="185"/>
                    </a:moveTo>
                    <a:cubicBezTo>
                      <a:pt x="515" y="190"/>
                      <a:pt x="502" y="325"/>
                      <a:pt x="469" y="391"/>
                    </a:cubicBezTo>
                    <a:cubicBezTo>
                      <a:pt x="438" y="452"/>
                      <a:pt x="394" y="496"/>
                      <a:pt x="362" y="521"/>
                    </a:cubicBezTo>
                    <a:cubicBezTo>
                      <a:pt x="342" y="538"/>
                      <a:pt x="314" y="550"/>
                      <a:pt x="296" y="557"/>
                    </a:cubicBezTo>
                    <a:cubicBezTo>
                      <a:pt x="272" y="565"/>
                      <a:pt x="272" y="565"/>
                      <a:pt x="272" y="565"/>
                    </a:cubicBezTo>
                    <a:cubicBezTo>
                      <a:pt x="248" y="557"/>
                      <a:pt x="248" y="557"/>
                      <a:pt x="248" y="557"/>
                    </a:cubicBezTo>
                    <a:cubicBezTo>
                      <a:pt x="230" y="550"/>
                      <a:pt x="204" y="539"/>
                      <a:pt x="183" y="524"/>
                    </a:cubicBezTo>
                    <a:cubicBezTo>
                      <a:pt x="168" y="512"/>
                      <a:pt x="113" y="468"/>
                      <a:pt x="75" y="391"/>
                    </a:cubicBezTo>
                    <a:cubicBezTo>
                      <a:pt x="42" y="325"/>
                      <a:pt x="28" y="190"/>
                      <a:pt x="28" y="185"/>
                    </a:cubicBezTo>
                    <a:cubicBezTo>
                      <a:pt x="25" y="164"/>
                      <a:pt x="25" y="164"/>
                      <a:pt x="25" y="164"/>
                    </a:cubicBezTo>
                    <a:cubicBezTo>
                      <a:pt x="45" y="158"/>
                      <a:pt x="45" y="158"/>
                      <a:pt x="45" y="158"/>
                    </a:cubicBezTo>
                    <a:cubicBezTo>
                      <a:pt x="55" y="156"/>
                      <a:pt x="83" y="144"/>
                      <a:pt x="94" y="126"/>
                    </a:cubicBezTo>
                    <a:cubicBezTo>
                      <a:pt x="106" y="107"/>
                      <a:pt x="98" y="76"/>
                      <a:pt x="98" y="76"/>
                    </a:cubicBezTo>
                    <a:cubicBezTo>
                      <a:pt x="91" y="51"/>
                      <a:pt x="91" y="51"/>
                      <a:pt x="91" y="51"/>
                    </a:cubicBezTo>
                    <a:cubicBezTo>
                      <a:pt x="117" y="46"/>
                      <a:pt x="117" y="46"/>
                      <a:pt x="117" y="46"/>
                    </a:cubicBezTo>
                    <a:cubicBezTo>
                      <a:pt x="119" y="45"/>
                      <a:pt x="171" y="33"/>
                      <a:pt x="198" y="29"/>
                    </a:cubicBezTo>
                    <a:cubicBezTo>
                      <a:pt x="220" y="26"/>
                      <a:pt x="244" y="24"/>
                      <a:pt x="270" y="24"/>
                    </a:cubicBezTo>
                    <a:cubicBezTo>
                      <a:pt x="296" y="24"/>
                      <a:pt x="322" y="26"/>
                      <a:pt x="345" y="29"/>
                    </a:cubicBezTo>
                    <a:cubicBezTo>
                      <a:pt x="372" y="33"/>
                      <a:pt x="425" y="45"/>
                      <a:pt x="427" y="46"/>
                    </a:cubicBezTo>
                    <a:cubicBezTo>
                      <a:pt x="452" y="52"/>
                      <a:pt x="452" y="52"/>
                      <a:pt x="452" y="52"/>
                    </a:cubicBezTo>
                    <a:cubicBezTo>
                      <a:pt x="445" y="76"/>
                      <a:pt x="445" y="76"/>
                      <a:pt x="445" y="76"/>
                    </a:cubicBezTo>
                    <a:cubicBezTo>
                      <a:pt x="443" y="84"/>
                      <a:pt x="440" y="110"/>
                      <a:pt x="450" y="126"/>
                    </a:cubicBezTo>
                    <a:cubicBezTo>
                      <a:pt x="460" y="144"/>
                      <a:pt x="489" y="156"/>
                      <a:pt x="498" y="158"/>
                    </a:cubicBezTo>
                    <a:cubicBezTo>
                      <a:pt x="519" y="164"/>
                      <a:pt x="519" y="164"/>
                      <a:pt x="519" y="164"/>
                    </a:cubicBezTo>
                    <a:lnTo>
                      <a:pt x="516" y="185"/>
                    </a:lnTo>
                    <a:close/>
                  </a:path>
                </a:pathLst>
              </a:custGeom>
              <a:solidFill>
                <a:srgbClr val="373A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63A36"/>
                  </a:solidFill>
                  <a:effectLst/>
                  <a:uLnTx/>
                  <a:uFillTx/>
                </a:endParaRPr>
              </a:p>
            </p:txBody>
          </p:sp>
          <p:sp>
            <p:nvSpPr>
              <p:cNvPr id="61" name="Freeform 23"/>
              <p:cNvSpPr>
                <a:spLocks noEditPoints="1"/>
              </p:cNvSpPr>
              <p:nvPr/>
            </p:nvSpPr>
            <p:spPr bwMode="auto">
              <a:xfrm>
                <a:off x="2788" y="1108"/>
                <a:ext cx="2104" cy="2353"/>
              </a:xfrm>
              <a:custGeom>
                <a:avLst/>
                <a:gdLst>
                  <a:gd name="T0" fmla="*/ 344 w 402"/>
                  <a:gd name="T1" fmla="*/ 84 h 452"/>
                  <a:gd name="T2" fmla="*/ 338 w 402"/>
                  <a:gd name="T3" fmla="*/ 21 h 452"/>
                  <a:gd name="T4" fmla="*/ 264 w 402"/>
                  <a:gd name="T5" fmla="*/ 6 h 452"/>
                  <a:gd name="T6" fmla="*/ 137 w 402"/>
                  <a:gd name="T7" fmla="*/ 6 h 452"/>
                  <a:gd name="T8" fmla="*/ 64 w 402"/>
                  <a:gd name="T9" fmla="*/ 21 h 452"/>
                  <a:gd name="T10" fmla="*/ 58 w 402"/>
                  <a:gd name="T11" fmla="*/ 84 h 452"/>
                  <a:gd name="T12" fmla="*/ 0 w 402"/>
                  <a:gd name="T13" fmla="*/ 124 h 452"/>
                  <a:gd name="T14" fmla="*/ 41 w 402"/>
                  <a:gd name="T15" fmla="*/ 306 h 452"/>
                  <a:gd name="T16" fmla="*/ 133 w 402"/>
                  <a:gd name="T17" fmla="*/ 420 h 452"/>
                  <a:gd name="T18" fmla="*/ 201 w 402"/>
                  <a:gd name="T19" fmla="*/ 452 h 452"/>
                  <a:gd name="T20" fmla="*/ 201 w 402"/>
                  <a:gd name="T21" fmla="*/ 452 h 452"/>
                  <a:gd name="T22" fmla="*/ 269 w 402"/>
                  <a:gd name="T23" fmla="*/ 418 h 452"/>
                  <a:gd name="T24" fmla="*/ 361 w 402"/>
                  <a:gd name="T25" fmla="*/ 306 h 452"/>
                  <a:gd name="T26" fmla="*/ 402 w 402"/>
                  <a:gd name="T27" fmla="*/ 124 h 452"/>
                  <a:gd name="T28" fmla="*/ 344 w 402"/>
                  <a:gd name="T29" fmla="*/ 84 h 452"/>
                  <a:gd name="T30" fmla="*/ 304 w 402"/>
                  <a:gd name="T31" fmla="*/ 277 h 452"/>
                  <a:gd name="T32" fmla="*/ 229 w 402"/>
                  <a:gd name="T33" fmla="*/ 392 h 452"/>
                  <a:gd name="T34" fmla="*/ 261 w 402"/>
                  <a:gd name="T35" fmla="*/ 244 h 452"/>
                  <a:gd name="T36" fmla="*/ 231 w 402"/>
                  <a:gd name="T37" fmla="*/ 268 h 452"/>
                  <a:gd name="T38" fmla="*/ 213 w 402"/>
                  <a:gd name="T39" fmla="*/ 199 h 452"/>
                  <a:gd name="T40" fmla="*/ 210 w 402"/>
                  <a:gd name="T41" fmla="*/ 232 h 452"/>
                  <a:gd name="T42" fmla="*/ 197 w 402"/>
                  <a:gd name="T43" fmla="*/ 258 h 452"/>
                  <a:gd name="T44" fmla="*/ 175 w 402"/>
                  <a:gd name="T45" fmla="*/ 265 h 452"/>
                  <a:gd name="T46" fmla="*/ 155 w 402"/>
                  <a:gd name="T47" fmla="*/ 248 h 452"/>
                  <a:gd name="T48" fmla="*/ 196 w 402"/>
                  <a:gd name="T49" fmla="*/ 395 h 452"/>
                  <a:gd name="T50" fmla="*/ 134 w 402"/>
                  <a:gd name="T51" fmla="*/ 361 h 452"/>
                  <a:gd name="T52" fmla="*/ 100 w 402"/>
                  <a:gd name="T53" fmla="*/ 246 h 452"/>
                  <a:gd name="T54" fmla="*/ 115 w 402"/>
                  <a:gd name="T55" fmla="*/ 191 h 452"/>
                  <a:gd name="T56" fmla="*/ 108 w 402"/>
                  <a:gd name="T57" fmla="*/ 141 h 452"/>
                  <a:gd name="T58" fmla="*/ 160 w 402"/>
                  <a:gd name="T59" fmla="*/ 172 h 452"/>
                  <a:gd name="T60" fmla="*/ 151 w 402"/>
                  <a:gd name="T61" fmla="*/ 58 h 452"/>
                  <a:gd name="T62" fmla="*/ 185 w 402"/>
                  <a:gd name="T63" fmla="*/ 69 h 452"/>
                  <a:gd name="T64" fmla="*/ 230 w 402"/>
                  <a:gd name="T65" fmla="*/ 108 h 452"/>
                  <a:gd name="T66" fmla="*/ 255 w 402"/>
                  <a:gd name="T67" fmla="*/ 174 h 452"/>
                  <a:gd name="T68" fmla="*/ 267 w 402"/>
                  <a:gd name="T69" fmla="*/ 125 h 452"/>
                  <a:gd name="T70" fmla="*/ 290 w 402"/>
                  <a:gd name="T71" fmla="*/ 175 h 452"/>
                  <a:gd name="T72" fmla="*/ 304 w 402"/>
                  <a:gd name="T73" fmla="*/ 277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2" h="452">
                    <a:moveTo>
                      <a:pt x="344" y="84"/>
                    </a:moveTo>
                    <a:cubicBezTo>
                      <a:pt x="328" y="57"/>
                      <a:pt x="338" y="21"/>
                      <a:pt x="338" y="21"/>
                    </a:cubicBezTo>
                    <a:cubicBezTo>
                      <a:pt x="338" y="21"/>
                      <a:pt x="289" y="9"/>
                      <a:pt x="264" y="6"/>
                    </a:cubicBezTo>
                    <a:cubicBezTo>
                      <a:pt x="225" y="0"/>
                      <a:pt x="176" y="0"/>
                      <a:pt x="137" y="6"/>
                    </a:cubicBezTo>
                    <a:cubicBezTo>
                      <a:pt x="113" y="10"/>
                      <a:pt x="64" y="21"/>
                      <a:pt x="64" y="21"/>
                    </a:cubicBezTo>
                    <a:cubicBezTo>
                      <a:pt x="64" y="21"/>
                      <a:pt x="74" y="57"/>
                      <a:pt x="58" y="84"/>
                    </a:cubicBezTo>
                    <a:cubicBezTo>
                      <a:pt x="41" y="112"/>
                      <a:pt x="0" y="124"/>
                      <a:pt x="0" y="124"/>
                    </a:cubicBezTo>
                    <a:cubicBezTo>
                      <a:pt x="0" y="124"/>
                      <a:pt x="12" y="250"/>
                      <a:pt x="41" y="306"/>
                    </a:cubicBezTo>
                    <a:cubicBezTo>
                      <a:pt x="69" y="363"/>
                      <a:pt x="109" y="402"/>
                      <a:pt x="133" y="420"/>
                    </a:cubicBezTo>
                    <a:cubicBezTo>
                      <a:pt x="160" y="440"/>
                      <a:pt x="201" y="452"/>
                      <a:pt x="201" y="452"/>
                    </a:cubicBezTo>
                    <a:cubicBezTo>
                      <a:pt x="201" y="452"/>
                      <a:pt x="201" y="452"/>
                      <a:pt x="201" y="452"/>
                    </a:cubicBezTo>
                    <a:cubicBezTo>
                      <a:pt x="201" y="452"/>
                      <a:pt x="244" y="439"/>
                      <a:pt x="269" y="418"/>
                    </a:cubicBezTo>
                    <a:cubicBezTo>
                      <a:pt x="291" y="401"/>
                      <a:pt x="333" y="363"/>
                      <a:pt x="361" y="306"/>
                    </a:cubicBezTo>
                    <a:cubicBezTo>
                      <a:pt x="389" y="250"/>
                      <a:pt x="402" y="124"/>
                      <a:pt x="402" y="124"/>
                    </a:cubicBezTo>
                    <a:cubicBezTo>
                      <a:pt x="402" y="124"/>
                      <a:pt x="360" y="112"/>
                      <a:pt x="344" y="84"/>
                    </a:cubicBezTo>
                    <a:close/>
                    <a:moveTo>
                      <a:pt x="304" y="277"/>
                    </a:moveTo>
                    <a:cubicBezTo>
                      <a:pt x="302" y="310"/>
                      <a:pt x="298" y="346"/>
                      <a:pt x="229" y="392"/>
                    </a:cubicBezTo>
                    <a:cubicBezTo>
                      <a:pt x="228" y="389"/>
                      <a:pt x="271" y="341"/>
                      <a:pt x="261" y="244"/>
                    </a:cubicBezTo>
                    <a:cubicBezTo>
                      <a:pt x="255" y="257"/>
                      <a:pt x="243" y="266"/>
                      <a:pt x="231" y="268"/>
                    </a:cubicBezTo>
                    <a:cubicBezTo>
                      <a:pt x="232" y="243"/>
                      <a:pt x="225" y="219"/>
                      <a:pt x="213" y="199"/>
                    </a:cubicBezTo>
                    <a:cubicBezTo>
                      <a:pt x="216" y="210"/>
                      <a:pt x="213" y="222"/>
                      <a:pt x="210" y="232"/>
                    </a:cubicBezTo>
                    <a:cubicBezTo>
                      <a:pt x="207" y="242"/>
                      <a:pt x="203" y="251"/>
                      <a:pt x="197" y="258"/>
                    </a:cubicBezTo>
                    <a:cubicBezTo>
                      <a:pt x="191" y="264"/>
                      <a:pt x="183" y="267"/>
                      <a:pt x="175" y="265"/>
                    </a:cubicBezTo>
                    <a:cubicBezTo>
                      <a:pt x="167" y="263"/>
                      <a:pt x="161" y="255"/>
                      <a:pt x="155" y="248"/>
                    </a:cubicBezTo>
                    <a:cubicBezTo>
                      <a:pt x="141" y="368"/>
                      <a:pt x="196" y="395"/>
                      <a:pt x="196" y="395"/>
                    </a:cubicBezTo>
                    <a:cubicBezTo>
                      <a:pt x="174" y="392"/>
                      <a:pt x="152" y="380"/>
                      <a:pt x="134" y="361"/>
                    </a:cubicBezTo>
                    <a:cubicBezTo>
                      <a:pt x="107" y="334"/>
                      <a:pt x="90" y="290"/>
                      <a:pt x="100" y="246"/>
                    </a:cubicBezTo>
                    <a:cubicBezTo>
                      <a:pt x="105" y="228"/>
                      <a:pt x="112" y="210"/>
                      <a:pt x="115" y="191"/>
                    </a:cubicBezTo>
                    <a:cubicBezTo>
                      <a:pt x="119" y="174"/>
                      <a:pt x="120" y="154"/>
                      <a:pt x="108" y="141"/>
                    </a:cubicBezTo>
                    <a:cubicBezTo>
                      <a:pt x="128" y="139"/>
                      <a:pt x="148" y="152"/>
                      <a:pt x="160" y="172"/>
                    </a:cubicBezTo>
                    <a:cubicBezTo>
                      <a:pt x="178" y="138"/>
                      <a:pt x="174" y="87"/>
                      <a:pt x="151" y="58"/>
                    </a:cubicBezTo>
                    <a:cubicBezTo>
                      <a:pt x="163" y="60"/>
                      <a:pt x="174" y="64"/>
                      <a:pt x="185" y="69"/>
                    </a:cubicBezTo>
                    <a:cubicBezTo>
                      <a:pt x="203" y="77"/>
                      <a:pt x="218" y="90"/>
                      <a:pt x="230" y="108"/>
                    </a:cubicBezTo>
                    <a:cubicBezTo>
                      <a:pt x="243" y="127"/>
                      <a:pt x="251" y="150"/>
                      <a:pt x="255" y="174"/>
                    </a:cubicBezTo>
                    <a:cubicBezTo>
                      <a:pt x="266" y="162"/>
                      <a:pt x="271" y="142"/>
                      <a:pt x="267" y="125"/>
                    </a:cubicBezTo>
                    <a:cubicBezTo>
                      <a:pt x="277" y="140"/>
                      <a:pt x="284" y="157"/>
                      <a:pt x="290" y="175"/>
                    </a:cubicBezTo>
                    <a:cubicBezTo>
                      <a:pt x="301" y="207"/>
                      <a:pt x="306" y="242"/>
                      <a:pt x="304" y="277"/>
                    </a:cubicBezTo>
                    <a:close/>
                  </a:path>
                </a:pathLst>
              </a:custGeom>
              <a:solidFill>
                <a:srgbClr val="373A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63A36"/>
                  </a:solidFill>
                  <a:effectLst/>
                  <a:uLnTx/>
                  <a:uFillTx/>
                </a:endParaRPr>
              </a:p>
            </p:txBody>
          </p:sp>
        </p:grpSp>
      </p:grpSp>
      <p:grpSp>
        <p:nvGrpSpPr>
          <p:cNvPr id="64" name="Group 63"/>
          <p:cNvGrpSpPr/>
          <p:nvPr/>
        </p:nvGrpSpPr>
        <p:grpSpPr>
          <a:xfrm>
            <a:off x="7497294" y="4072532"/>
            <a:ext cx="935390" cy="1065719"/>
            <a:chOff x="8917314" y="2462533"/>
            <a:chExt cx="973742" cy="1109414"/>
          </a:xfrm>
        </p:grpSpPr>
        <p:sp>
          <p:nvSpPr>
            <p:cNvPr id="65" name="Oval 64"/>
            <p:cNvSpPr/>
            <p:nvPr/>
          </p:nvSpPr>
          <p:spPr>
            <a:xfrm>
              <a:off x="8917314" y="2598205"/>
              <a:ext cx="973742" cy="973742"/>
            </a:xfrm>
            <a:prstGeom prst="ellipse">
              <a:avLst/>
            </a:prstGeom>
            <a:solidFill>
              <a:srgbClr val="F89C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6" name="Oval 65"/>
            <p:cNvSpPr/>
            <p:nvPr/>
          </p:nvSpPr>
          <p:spPr>
            <a:xfrm>
              <a:off x="9023493" y="2704378"/>
              <a:ext cx="756679" cy="7566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67" name="Group 66"/>
            <p:cNvGrpSpPr/>
            <p:nvPr/>
          </p:nvGrpSpPr>
          <p:grpSpPr>
            <a:xfrm>
              <a:off x="9161706" y="2462533"/>
              <a:ext cx="484959" cy="330186"/>
              <a:chOff x="1644265" y="1444091"/>
              <a:chExt cx="1206666" cy="821563"/>
            </a:xfrm>
          </p:grpSpPr>
          <p:grpSp>
            <p:nvGrpSpPr>
              <p:cNvPr id="81" name="Group 80"/>
              <p:cNvGrpSpPr/>
              <p:nvPr/>
            </p:nvGrpSpPr>
            <p:grpSpPr>
              <a:xfrm>
                <a:off x="1644265" y="1444091"/>
                <a:ext cx="825489" cy="821563"/>
                <a:chOff x="1644265" y="1444091"/>
                <a:chExt cx="825489" cy="821563"/>
              </a:xfrm>
            </p:grpSpPr>
            <p:sp>
              <p:nvSpPr>
                <p:cNvPr id="89" name="Oval 78"/>
                <p:cNvSpPr>
                  <a:spLocks noChangeArrowheads="1"/>
                </p:cNvSpPr>
                <p:nvPr/>
              </p:nvSpPr>
              <p:spPr bwMode="auto">
                <a:xfrm>
                  <a:off x="1644265" y="1444091"/>
                  <a:ext cx="825489" cy="821563"/>
                </a:xfrm>
                <a:prstGeom prst="ellipse">
                  <a:avLst/>
                </a:prstGeom>
                <a:solidFill>
                  <a:srgbClr val="0F5C9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363A36"/>
                    </a:solidFill>
                    <a:effectLst/>
                    <a:uLnTx/>
                    <a:uFillTx/>
                  </a:endParaRPr>
                </a:p>
              </p:txBody>
            </p:sp>
            <p:grpSp>
              <p:nvGrpSpPr>
                <p:cNvPr id="90" name="Group 89"/>
                <p:cNvGrpSpPr/>
                <p:nvPr/>
              </p:nvGrpSpPr>
              <p:grpSpPr>
                <a:xfrm>
                  <a:off x="1763987" y="1564262"/>
                  <a:ext cx="586044" cy="657009"/>
                  <a:chOff x="1763987" y="1564262"/>
                  <a:chExt cx="586044" cy="657009"/>
                </a:xfrm>
              </p:grpSpPr>
              <p:sp>
                <p:nvSpPr>
                  <p:cNvPr id="92" name="Freeform 91"/>
                  <p:cNvSpPr/>
                  <p:nvPr/>
                </p:nvSpPr>
                <p:spPr>
                  <a:xfrm>
                    <a:off x="1784064" y="2013307"/>
                    <a:ext cx="565967" cy="207964"/>
                  </a:xfrm>
                  <a:custGeom>
                    <a:avLst/>
                    <a:gdLst>
                      <a:gd name="connsiteX0" fmla="*/ 48020 w 565967"/>
                      <a:gd name="connsiteY0" fmla="*/ 38402 h 207964"/>
                      <a:gd name="connsiteX1" fmla="*/ 48020 w 565967"/>
                      <a:gd name="connsiteY1" fmla="*/ 38402 h 207964"/>
                      <a:gd name="connsiteX2" fmla="*/ 83189 w 565967"/>
                      <a:gd name="connsiteY2" fmla="*/ 60782 h 207964"/>
                      <a:gd name="connsiteX3" fmla="*/ 111964 w 565967"/>
                      <a:gd name="connsiteY3" fmla="*/ 67177 h 207964"/>
                      <a:gd name="connsiteX4" fmla="*/ 207880 w 565967"/>
                      <a:gd name="connsiteY4" fmla="*/ 73571 h 207964"/>
                      <a:gd name="connsiteX5" fmla="*/ 220669 w 565967"/>
                      <a:gd name="connsiteY5" fmla="*/ 76768 h 207964"/>
                      <a:gd name="connsiteX6" fmla="*/ 243050 w 565967"/>
                      <a:gd name="connsiteY6" fmla="*/ 79966 h 207964"/>
                      <a:gd name="connsiteX7" fmla="*/ 259036 w 565967"/>
                      <a:gd name="connsiteY7" fmla="*/ 83163 h 207964"/>
                      <a:gd name="connsiteX8" fmla="*/ 450868 w 565967"/>
                      <a:gd name="connsiteY8" fmla="*/ 76768 h 207964"/>
                      <a:gd name="connsiteX9" fmla="*/ 460459 w 565967"/>
                      <a:gd name="connsiteY9" fmla="*/ 73571 h 207964"/>
                      <a:gd name="connsiteX10" fmla="*/ 473248 w 565967"/>
                      <a:gd name="connsiteY10" fmla="*/ 70374 h 207964"/>
                      <a:gd name="connsiteX11" fmla="*/ 495629 w 565967"/>
                      <a:gd name="connsiteY11" fmla="*/ 60782 h 207964"/>
                      <a:gd name="connsiteX12" fmla="*/ 527601 w 565967"/>
                      <a:gd name="connsiteY12" fmla="*/ 44796 h 207964"/>
                      <a:gd name="connsiteX13" fmla="*/ 537192 w 565967"/>
                      <a:gd name="connsiteY13" fmla="*/ 41599 h 207964"/>
                      <a:gd name="connsiteX14" fmla="*/ 546784 w 565967"/>
                      <a:gd name="connsiteY14" fmla="*/ 38402 h 207964"/>
                      <a:gd name="connsiteX15" fmla="*/ 556375 w 565967"/>
                      <a:gd name="connsiteY15" fmla="*/ 44796 h 207964"/>
                      <a:gd name="connsiteX16" fmla="*/ 565967 w 565967"/>
                      <a:gd name="connsiteY16" fmla="*/ 83163 h 207964"/>
                      <a:gd name="connsiteX17" fmla="*/ 559573 w 565967"/>
                      <a:gd name="connsiteY17" fmla="*/ 102346 h 207964"/>
                      <a:gd name="connsiteX18" fmla="*/ 540389 w 565967"/>
                      <a:gd name="connsiteY18" fmla="*/ 121529 h 207964"/>
                      <a:gd name="connsiteX19" fmla="*/ 511615 w 565967"/>
                      <a:gd name="connsiteY19" fmla="*/ 134318 h 207964"/>
                      <a:gd name="connsiteX20" fmla="*/ 498826 w 565967"/>
                      <a:gd name="connsiteY20" fmla="*/ 137515 h 207964"/>
                      <a:gd name="connsiteX21" fmla="*/ 486037 w 565967"/>
                      <a:gd name="connsiteY21" fmla="*/ 143910 h 207964"/>
                      <a:gd name="connsiteX22" fmla="*/ 466854 w 565967"/>
                      <a:gd name="connsiteY22" fmla="*/ 159896 h 207964"/>
                      <a:gd name="connsiteX23" fmla="*/ 431685 w 565967"/>
                      <a:gd name="connsiteY23" fmla="*/ 175882 h 207964"/>
                      <a:gd name="connsiteX24" fmla="*/ 418896 w 565967"/>
                      <a:gd name="connsiteY24" fmla="*/ 179079 h 207964"/>
                      <a:gd name="connsiteX25" fmla="*/ 406107 w 565967"/>
                      <a:gd name="connsiteY25" fmla="*/ 185473 h 207964"/>
                      <a:gd name="connsiteX26" fmla="*/ 383726 w 565967"/>
                      <a:gd name="connsiteY26" fmla="*/ 191868 h 207964"/>
                      <a:gd name="connsiteX27" fmla="*/ 374135 w 565967"/>
                      <a:gd name="connsiteY27" fmla="*/ 195065 h 207964"/>
                      <a:gd name="connsiteX28" fmla="*/ 342163 w 565967"/>
                      <a:gd name="connsiteY28" fmla="*/ 198262 h 207964"/>
                      <a:gd name="connsiteX29" fmla="*/ 153528 w 565967"/>
                      <a:gd name="connsiteY29" fmla="*/ 198262 h 207964"/>
                      <a:gd name="connsiteX30" fmla="*/ 137542 w 565967"/>
                      <a:gd name="connsiteY30" fmla="*/ 191868 h 207964"/>
                      <a:gd name="connsiteX31" fmla="*/ 105570 w 565967"/>
                      <a:gd name="connsiteY31" fmla="*/ 179079 h 207964"/>
                      <a:gd name="connsiteX32" fmla="*/ 95978 w 565967"/>
                      <a:gd name="connsiteY32" fmla="*/ 169487 h 207964"/>
                      <a:gd name="connsiteX33" fmla="*/ 83189 w 565967"/>
                      <a:gd name="connsiteY33" fmla="*/ 150304 h 207964"/>
                      <a:gd name="connsiteX34" fmla="*/ 70401 w 565967"/>
                      <a:gd name="connsiteY34" fmla="*/ 140712 h 207964"/>
                      <a:gd name="connsiteX35" fmla="*/ 51217 w 565967"/>
                      <a:gd name="connsiteY35" fmla="*/ 121529 h 207964"/>
                      <a:gd name="connsiteX36" fmla="*/ 35231 w 565967"/>
                      <a:gd name="connsiteY36" fmla="*/ 111938 h 207964"/>
                      <a:gd name="connsiteX37" fmla="*/ 19245 w 565967"/>
                      <a:gd name="connsiteY37" fmla="*/ 95952 h 207964"/>
                      <a:gd name="connsiteX38" fmla="*/ 16048 w 565967"/>
                      <a:gd name="connsiteY38" fmla="*/ 86360 h 207964"/>
                      <a:gd name="connsiteX39" fmla="*/ 9654 w 565967"/>
                      <a:gd name="connsiteY39" fmla="*/ 76768 h 207964"/>
                      <a:gd name="connsiteX40" fmla="*/ 3259 w 565967"/>
                      <a:gd name="connsiteY40" fmla="*/ 63980 h 207964"/>
                      <a:gd name="connsiteX41" fmla="*/ 3259 w 565967"/>
                      <a:gd name="connsiteY41" fmla="*/ 16022 h 207964"/>
                      <a:gd name="connsiteX42" fmla="*/ 16048 w 565967"/>
                      <a:gd name="connsiteY42" fmla="*/ 36 h 207964"/>
                      <a:gd name="connsiteX43" fmla="*/ 48020 w 565967"/>
                      <a:gd name="connsiteY43" fmla="*/ 38402 h 20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65967" h="207964">
                        <a:moveTo>
                          <a:pt x="48020" y="38402"/>
                        </a:moveTo>
                        <a:lnTo>
                          <a:pt x="48020" y="38402"/>
                        </a:lnTo>
                        <a:cubicBezTo>
                          <a:pt x="59405" y="46534"/>
                          <a:pt x="69933" y="55811"/>
                          <a:pt x="83189" y="60782"/>
                        </a:cubicBezTo>
                        <a:cubicBezTo>
                          <a:pt x="87793" y="62509"/>
                          <a:pt x="108311" y="66568"/>
                          <a:pt x="111964" y="67177"/>
                        </a:cubicBezTo>
                        <a:cubicBezTo>
                          <a:pt x="149612" y="73451"/>
                          <a:pt x="156185" y="71323"/>
                          <a:pt x="207880" y="73571"/>
                        </a:cubicBezTo>
                        <a:cubicBezTo>
                          <a:pt x="212143" y="74637"/>
                          <a:pt x="216346" y="75982"/>
                          <a:pt x="220669" y="76768"/>
                        </a:cubicBezTo>
                        <a:cubicBezTo>
                          <a:pt x="228084" y="78116"/>
                          <a:pt x="235616" y="78727"/>
                          <a:pt x="243050" y="79966"/>
                        </a:cubicBezTo>
                        <a:cubicBezTo>
                          <a:pt x="248410" y="80859"/>
                          <a:pt x="253707" y="82097"/>
                          <a:pt x="259036" y="83163"/>
                        </a:cubicBezTo>
                        <a:lnTo>
                          <a:pt x="450868" y="76768"/>
                        </a:lnTo>
                        <a:cubicBezTo>
                          <a:pt x="454230" y="76536"/>
                          <a:pt x="457219" y="74497"/>
                          <a:pt x="460459" y="73571"/>
                        </a:cubicBezTo>
                        <a:cubicBezTo>
                          <a:pt x="464684" y="72364"/>
                          <a:pt x="469134" y="71917"/>
                          <a:pt x="473248" y="70374"/>
                        </a:cubicBezTo>
                        <a:cubicBezTo>
                          <a:pt x="536571" y="46630"/>
                          <a:pt x="447912" y="76691"/>
                          <a:pt x="495629" y="60782"/>
                        </a:cubicBezTo>
                        <a:cubicBezTo>
                          <a:pt x="513809" y="47147"/>
                          <a:pt x="503362" y="52876"/>
                          <a:pt x="527601" y="44796"/>
                        </a:cubicBezTo>
                        <a:lnTo>
                          <a:pt x="537192" y="41599"/>
                        </a:lnTo>
                        <a:lnTo>
                          <a:pt x="546784" y="38402"/>
                        </a:lnTo>
                        <a:cubicBezTo>
                          <a:pt x="549981" y="40533"/>
                          <a:pt x="553375" y="42396"/>
                          <a:pt x="556375" y="44796"/>
                        </a:cubicBezTo>
                        <a:cubicBezTo>
                          <a:pt x="570040" y="55728"/>
                          <a:pt x="563549" y="58979"/>
                          <a:pt x="565967" y="83163"/>
                        </a:cubicBezTo>
                        <a:cubicBezTo>
                          <a:pt x="563836" y="89557"/>
                          <a:pt x="564339" y="97580"/>
                          <a:pt x="559573" y="102346"/>
                        </a:cubicBezTo>
                        <a:cubicBezTo>
                          <a:pt x="553178" y="108740"/>
                          <a:pt x="548477" y="117484"/>
                          <a:pt x="540389" y="121529"/>
                        </a:cubicBezTo>
                        <a:cubicBezTo>
                          <a:pt x="529244" y="127103"/>
                          <a:pt x="523867" y="130234"/>
                          <a:pt x="511615" y="134318"/>
                        </a:cubicBezTo>
                        <a:cubicBezTo>
                          <a:pt x="507446" y="135707"/>
                          <a:pt x="503089" y="136449"/>
                          <a:pt x="498826" y="137515"/>
                        </a:cubicBezTo>
                        <a:cubicBezTo>
                          <a:pt x="494563" y="139647"/>
                          <a:pt x="489915" y="141140"/>
                          <a:pt x="486037" y="143910"/>
                        </a:cubicBezTo>
                        <a:cubicBezTo>
                          <a:pt x="464189" y="159516"/>
                          <a:pt x="488314" y="148190"/>
                          <a:pt x="466854" y="159896"/>
                        </a:cubicBezTo>
                        <a:cubicBezTo>
                          <a:pt x="452932" y="167490"/>
                          <a:pt x="445133" y="172040"/>
                          <a:pt x="431685" y="175882"/>
                        </a:cubicBezTo>
                        <a:cubicBezTo>
                          <a:pt x="427460" y="177089"/>
                          <a:pt x="423010" y="177536"/>
                          <a:pt x="418896" y="179079"/>
                        </a:cubicBezTo>
                        <a:cubicBezTo>
                          <a:pt x="414433" y="180752"/>
                          <a:pt x="410488" y="183596"/>
                          <a:pt x="406107" y="185473"/>
                        </a:cubicBezTo>
                        <a:cubicBezTo>
                          <a:pt x="398433" y="188762"/>
                          <a:pt x="391849" y="189547"/>
                          <a:pt x="383726" y="191868"/>
                        </a:cubicBezTo>
                        <a:cubicBezTo>
                          <a:pt x="380486" y="192794"/>
                          <a:pt x="377466" y="194553"/>
                          <a:pt x="374135" y="195065"/>
                        </a:cubicBezTo>
                        <a:cubicBezTo>
                          <a:pt x="363549" y="196694"/>
                          <a:pt x="352820" y="197196"/>
                          <a:pt x="342163" y="198262"/>
                        </a:cubicBezTo>
                        <a:cubicBezTo>
                          <a:pt x="273932" y="215318"/>
                          <a:pt x="314651" y="206318"/>
                          <a:pt x="153528" y="198262"/>
                        </a:cubicBezTo>
                        <a:cubicBezTo>
                          <a:pt x="147796" y="197975"/>
                          <a:pt x="142936" y="193829"/>
                          <a:pt x="137542" y="191868"/>
                        </a:cubicBezTo>
                        <a:cubicBezTo>
                          <a:pt x="108573" y="181334"/>
                          <a:pt x="128111" y="190348"/>
                          <a:pt x="105570" y="179079"/>
                        </a:cubicBezTo>
                        <a:cubicBezTo>
                          <a:pt x="102373" y="175882"/>
                          <a:pt x="98754" y="173056"/>
                          <a:pt x="95978" y="169487"/>
                        </a:cubicBezTo>
                        <a:cubicBezTo>
                          <a:pt x="91260" y="163421"/>
                          <a:pt x="89337" y="154915"/>
                          <a:pt x="83189" y="150304"/>
                        </a:cubicBezTo>
                        <a:cubicBezTo>
                          <a:pt x="78926" y="147107"/>
                          <a:pt x="74362" y="144277"/>
                          <a:pt x="70401" y="140712"/>
                        </a:cubicBezTo>
                        <a:cubicBezTo>
                          <a:pt x="63679" y="134662"/>
                          <a:pt x="58972" y="126181"/>
                          <a:pt x="51217" y="121529"/>
                        </a:cubicBezTo>
                        <a:cubicBezTo>
                          <a:pt x="45888" y="118332"/>
                          <a:pt x="40083" y="115820"/>
                          <a:pt x="35231" y="111938"/>
                        </a:cubicBezTo>
                        <a:cubicBezTo>
                          <a:pt x="29346" y="107230"/>
                          <a:pt x="19245" y="95952"/>
                          <a:pt x="19245" y="95952"/>
                        </a:cubicBezTo>
                        <a:cubicBezTo>
                          <a:pt x="18179" y="92755"/>
                          <a:pt x="17555" y="89375"/>
                          <a:pt x="16048" y="86360"/>
                        </a:cubicBezTo>
                        <a:cubicBezTo>
                          <a:pt x="14330" y="82923"/>
                          <a:pt x="11561" y="80104"/>
                          <a:pt x="9654" y="76768"/>
                        </a:cubicBezTo>
                        <a:cubicBezTo>
                          <a:pt x="7289" y="72630"/>
                          <a:pt x="5391" y="68243"/>
                          <a:pt x="3259" y="63980"/>
                        </a:cubicBezTo>
                        <a:cubicBezTo>
                          <a:pt x="-428" y="38169"/>
                          <a:pt x="-1699" y="43290"/>
                          <a:pt x="3259" y="16022"/>
                        </a:cubicBezTo>
                        <a:cubicBezTo>
                          <a:pt x="4707" y="8057"/>
                          <a:pt x="7033" y="2290"/>
                          <a:pt x="16048" y="36"/>
                        </a:cubicBezTo>
                        <a:cubicBezTo>
                          <a:pt x="21218" y="-1256"/>
                          <a:pt x="42691" y="32008"/>
                          <a:pt x="48020" y="38402"/>
                        </a:cubicBezTo>
                        <a:close/>
                      </a:path>
                    </a:pathLst>
                  </a:custGeom>
                  <a:solidFill>
                    <a:srgbClr val="FFFFFF"/>
                  </a:solidFill>
                  <a:ln w="9525"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60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Calibri"/>
                      <a:ea typeface="+mn-ea"/>
                      <a:cs typeface="+mn-cs"/>
                    </a:endParaRPr>
                  </a:p>
                </p:txBody>
              </p:sp>
              <p:sp>
                <p:nvSpPr>
                  <p:cNvPr id="93" name="Freeform 5"/>
                  <p:cNvSpPr>
                    <a:spLocks noEditPoints="1"/>
                  </p:cNvSpPr>
                  <p:nvPr/>
                </p:nvSpPr>
                <p:spPr bwMode="auto">
                  <a:xfrm>
                    <a:off x="1763987" y="1564262"/>
                    <a:ext cx="586044" cy="540680"/>
                  </a:xfrm>
                  <a:custGeom>
                    <a:avLst/>
                    <a:gdLst>
                      <a:gd name="T0" fmla="*/ 188 w 264"/>
                      <a:gd name="T1" fmla="*/ 179 h 245"/>
                      <a:gd name="T2" fmla="*/ 190 w 264"/>
                      <a:gd name="T3" fmla="*/ 180 h 245"/>
                      <a:gd name="T4" fmla="*/ 217 w 264"/>
                      <a:gd name="T5" fmla="*/ 168 h 245"/>
                      <a:gd name="T6" fmla="*/ 191 w 264"/>
                      <a:gd name="T7" fmla="*/ 140 h 245"/>
                      <a:gd name="T8" fmla="*/ 201 w 264"/>
                      <a:gd name="T9" fmla="*/ 79 h 245"/>
                      <a:gd name="T10" fmla="*/ 132 w 264"/>
                      <a:gd name="T11" fmla="*/ 0 h 245"/>
                      <a:gd name="T12" fmla="*/ 63 w 264"/>
                      <a:gd name="T13" fmla="*/ 79 h 245"/>
                      <a:gd name="T14" fmla="*/ 73 w 264"/>
                      <a:gd name="T15" fmla="*/ 140 h 245"/>
                      <a:gd name="T16" fmla="*/ 47 w 264"/>
                      <a:gd name="T17" fmla="*/ 169 h 245"/>
                      <a:gd name="T18" fmla="*/ 75 w 264"/>
                      <a:gd name="T19" fmla="*/ 180 h 245"/>
                      <a:gd name="T20" fmla="*/ 26 w 264"/>
                      <a:gd name="T21" fmla="*/ 195 h 245"/>
                      <a:gd name="T22" fmla="*/ 17 w 264"/>
                      <a:gd name="T23" fmla="*/ 234 h 245"/>
                      <a:gd name="T24" fmla="*/ 123 w 264"/>
                      <a:gd name="T25" fmla="*/ 245 h 245"/>
                      <a:gd name="T26" fmla="*/ 132 w 264"/>
                      <a:gd name="T27" fmla="*/ 245 h 245"/>
                      <a:gd name="T28" fmla="*/ 247 w 264"/>
                      <a:gd name="T29" fmla="*/ 234 h 245"/>
                      <a:gd name="T30" fmla="*/ 238 w 264"/>
                      <a:gd name="T31" fmla="*/ 195 h 245"/>
                      <a:gd name="T32" fmla="*/ 182 w 264"/>
                      <a:gd name="T33" fmla="*/ 68 h 245"/>
                      <a:gd name="T34" fmla="*/ 189 w 264"/>
                      <a:gd name="T35" fmla="*/ 70 h 245"/>
                      <a:gd name="T36" fmla="*/ 181 w 264"/>
                      <a:gd name="T37" fmla="*/ 102 h 245"/>
                      <a:gd name="T38" fmla="*/ 132 w 264"/>
                      <a:gd name="T39" fmla="*/ 21 h 245"/>
                      <a:gd name="T40" fmla="*/ 132 w 264"/>
                      <a:gd name="T41" fmla="*/ 28 h 245"/>
                      <a:gd name="T42" fmla="*/ 87 w 264"/>
                      <a:gd name="T43" fmla="*/ 55 h 245"/>
                      <a:gd name="T44" fmla="*/ 87 w 264"/>
                      <a:gd name="T45" fmla="*/ 79 h 245"/>
                      <a:gd name="T46" fmla="*/ 112 w 264"/>
                      <a:gd name="T47" fmla="*/ 67 h 245"/>
                      <a:gd name="T48" fmla="*/ 149 w 264"/>
                      <a:gd name="T49" fmla="*/ 56 h 245"/>
                      <a:gd name="T50" fmla="*/ 175 w 264"/>
                      <a:gd name="T51" fmla="*/ 120 h 245"/>
                      <a:gd name="T52" fmla="*/ 89 w 264"/>
                      <a:gd name="T53" fmla="*/ 120 h 245"/>
                      <a:gd name="T54" fmla="*/ 87 w 264"/>
                      <a:gd name="T55" fmla="*/ 79 h 245"/>
                      <a:gd name="T56" fmla="*/ 75 w 264"/>
                      <a:gd name="T57" fmla="*/ 70 h 245"/>
                      <a:gd name="T58" fmla="*/ 79 w 264"/>
                      <a:gd name="T59" fmla="*/ 67 h 245"/>
                      <a:gd name="T60" fmla="*/ 82 w 264"/>
                      <a:gd name="T61" fmla="*/ 77 h 245"/>
                      <a:gd name="T62" fmla="*/ 73 w 264"/>
                      <a:gd name="T63" fmla="*/ 79 h 245"/>
                      <a:gd name="T64" fmla="*/ 84 w 264"/>
                      <a:gd name="T65" fmla="*/ 179 h 245"/>
                      <a:gd name="T66" fmla="*/ 87 w 264"/>
                      <a:gd name="T67" fmla="*/ 178 h 245"/>
                      <a:gd name="T68" fmla="*/ 92 w 264"/>
                      <a:gd name="T69" fmla="*/ 177 h 245"/>
                      <a:gd name="T70" fmla="*/ 97 w 264"/>
                      <a:gd name="T71" fmla="*/ 174 h 245"/>
                      <a:gd name="T72" fmla="*/ 98 w 264"/>
                      <a:gd name="T73" fmla="*/ 173 h 245"/>
                      <a:gd name="T74" fmla="*/ 132 w 264"/>
                      <a:gd name="T75" fmla="*/ 161 h 245"/>
                      <a:gd name="T76" fmla="*/ 166 w 264"/>
                      <a:gd name="T77" fmla="*/ 173 h 245"/>
                      <a:gd name="T78" fmla="*/ 167 w 264"/>
                      <a:gd name="T79" fmla="*/ 174 h 245"/>
                      <a:gd name="T80" fmla="*/ 173 w 264"/>
                      <a:gd name="T81" fmla="*/ 177 h 245"/>
                      <a:gd name="T82" fmla="*/ 177 w 264"/>
                      <a:gd name="T83" fmla="*/ 178 h 245"/>
                      <a:gd name="T84" fmla="*/ 180 w 264"/>
                      <a:gd name="T85" fmla="*/ 179 h 245"/>
                      <a:gd name="T86" fmla="*/ 132 w 264"/>
                      <a:gd name="T87" fmla="*/ 24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4" h="245">
                        <a:moveTo>
                          <a:pt x="238" y="195"/>
                        </a:moveTo>
                        <a:cubicBezTo>
                          <a:pt x="217" y="190"/>
                          <a:pt x="204" y="186"/>
                          <a:pt x="188" y="179"/>
                        </a:cubicBezTo>
                        <a:cubicBezTo>
                          <a:pt x="188" y="180"/>
                          <a:pt x="189" y="180"/>
                          <a:pt x="190" y="180"/>
                        </a:cubicBezTo>
                        <a:cubicBezTo>
                          <a:pt x="190" y="180"/>
                          <a:pt x="190" y="180"/>
                          <a:pt x="190" y="180"/>
                        </a:cubicBezTo>
                        <a:cubicBezTo>
                          <a:pt x="199" y="180"/>
                          <a:pt x="206" y="177"/>
                          <a:pt x="215" y="170"/>
                        </a:cubicBezTo>
                        <a:cubicBezTo>
                          <a:pt x="217" y="168"/>
                          <a:pt x="217" y="168"/>
                          <a:pt x="217" y="168"/>
                        </a:cubicBezTo>
                        <a:cubicBezTo>
                          <a:pt x="215" y="168"/>
                          <a:pt x="215" y="168"/>
                          <a:pt x="215" y="168"/>
                        </a:cubicBezTo>
                        <a:cubicBezTo>
                          <a:pt x="199" y="162"/>
                          <a:pt x="191" y="152"/>
                          <a:pt x="191" y="140"/>
                        </a:cubicBezTo>
                        <a:cubicBezTo>
                          <a:pt x="191" y="138"/>
                          <a:pt x="192" y="136"/>
                          <a:pt x="192" y="133"/>
                        </a:cubicBezTo>
                        <a:cubicBezTo>
                          <a:pt x="197" y="116"/>
                          <a:pt x="201" y="98"/>
                          <a:pt x="201" y="79"/>
                        </a:cubicBezTo>
                        <a:cubicBezTo>
                          <a:pt x="201" y="56"/>
                          <a:pt x="194" y="37"/>
                          <a:pt x="182" y="23"/>
                        </a:cubicBezTo>
                        <a:cubicBezTo>
                          <a:pt x="170" y="9"/>
                          <a:pt x="152" y="0"/>
                          <a:pt x="132" y="0"/>
                        </a:cubicBezTo>
                        <a:cubicBezTo>
                          <a:pt x="112" y="0"/>
                          <a:pt x="95" y="9"/>
                          <a:pt x="83" y="23"/>
                        </a:cubicBezTo>
                        <a:cubicBezTo>
                          <a:pt x="70" y="37"/>
                          <a:pt x="63" y="56"/>
                          <a:pt x="63" y="79"/>
                        </a:cubicBezTo>
                        <a:cubicBezTo>
                          <a:pt x="63" y="98"/>
                          <a:pt x="67" y="116"/>
                          <a:pt x="72" y="133"/>
                        </a:cubicBezTo>
                        <a:cubicBezTo>
                          <a:pt x="73" y="136"/>
                          <a:pt x="73" y="138"/>
                          <a:pt x="73" y="140"/>
                        </a:cubicBezTo>
                        <a:cubicBezTo>
                          <a:pt x="73" y="152"/>
                          <a:pt x="65" y="162"/>
                          <a:pt x="50" y="168"/>
                        </a:cubicBezTo>
                        <a:cubicBezTo>
                          <a:pt x="47" y="169"/>
                          <a:pt x="47" y="169"/>
                          <a:pt x="47" y="169"/>
                        </a:cubicBezTo>
                        <a:cubicBezTo>
                          <a:pt x="49" y="170"/>
                          <a:pt x="49" y="170"/>
                          <a:pt x="49" y="170"/>
                        </a:cubicBezTo>
                        <a:cubicBezTo>
                          <a:pt x="58" y="177"/>
                          <a:pt x="66" y="180"/>
                          <a:pt x="75" y="180"/>
                        </a:cubicBezTo>
                        <a:cubicBezTo>
                          <a:pt x="75" y="180"/>
                          <a:pt x="76" y="180"/>
                          <a:pt x="77" y="179"/>
                        </a:cubicBezTo>
                        <a:cubicBezTo>
                          <a:pt x="60" y="186"/>
                          <a:pt x="47" y="190"/>
                          <a:pt x="26" y="195"/>
                        </a:cubicBezTo>
                        <a:cubicBezTo>
                          <a:pt x="14" y="198"/>
                          <a:pt x="0" y="208"/>
                          <a:pt x="0" y="223"/>
                        </a:cubicBezTo>
                        <a:cubicBezTo>
                          <a:pt x="1" y="228"/>
                          <a:pt x="7" y="231"/>
                          <a:pt x="17" y="234"/>
                        </a:cubicBezTo>
                        <a:cubicBezTo>
                          <a:pt x="44" y="241"/>
                          <a:pt x="95" y="244"/>
                          <a:pt x="123" y="245"/>
                        </a:cubicBezTo>
                        <a:cubicBezTo>
                          <a:pt x="123" y="245"/>
                          <a:pt x="123" y="245"/>
                          <a:pt x="123" y="245"/>
                        </a:cubicBezTo>
                        <a:cubicBezTo>
                          <a:pt x="123" y="245"/>
                          <a:pt x="123" y="245"/>
                          <a:pt x="123" y="245"/>
                        </a:cubicBezTo>
                        <a:cubicBezTo>
                          <a:pt x="126" y="245"/>
                          <a:pt x="129" y="245"/>
                          <a:pt x="132" y="245"/>
                        </a:cubicBezTo>
                        <a:cubicBezTo>
                          <a:pt x="148" y="245"/>
                          <a:pt x="180" y="244"/>
                          <a:pt x="209" y="240"/>
                        </a:cubicBezTo>
                        <a:cubicBezTo>
                          <a:pt x="224" y="238"/>
                          <a:pt x="237" y="236"/>
                          <a:pt x="247" y="234"/>
                        </a:cubicBezTo>
                        <a:cubicBezTo>
                          <a:pt x="257" y="231"/>
                          <a:pt x="264" y="228"/>
                          <a:pt x="264" y="223"/>
                        </a:cubicBezTo>
                        <a:cubicBezTo>
                          <a:pt x="264" y="208"/>
                          <a:pt x="250" y="198"/>
                          <a:pt x="238" y="195"/>
                        </a:cubicBezTo>
                        <a:close/>
                        <a:moveTo>
                          <a:pt x="182" y="77"/>
                        </a:moveTo>
                        <a:cubicBezTo>
                          <a:pt x="182" y="74"/>
                          <a:pt x="182" y="71"/>
                          <a:pt x="182" y="68"/>
                        </a:cubicBezTo>
                        <a:cubicBezTo>
                          <a:pt x="183" y="67"/>
                          <a:pt x="185" y="67"/>
                          <a:pt x="186" y="67"/>
                        </a:cubicBezTo>
                        <a:cubicBezTo>
                          <a:pt x="187" y="67"/>
                          <a:pt x="188" y="68"/>
                          <a:pt x="189" y="70"/>
                        </a:cubicBezTo>
                        <a:cubicBezTo>
                          <a:pt x="190" y="72"/>
                          <a:pt x="191" y="75"/>
                          <a:pt x="191" y="79"/>
                        </a:cubicBezTo>
                        <a:cubicBezTo>
                          <a:pt x="191" y="86"/>
                          <a:pt x="188" y="96"/>
                          <a:pt x="181" y="102"/>
                        </a:cubicBezTo>
                        <a:cubicBezTo>
                          <a:pt x="182" y="93"/>
                          <a:pt x="182" y="84"/>
                          <a:pt x="182" y="77"/>
                        </a:cubicBezTo>
                        <a:close/>
                        <a:moveTo>
                          <a:pt x="132" y="21"/>
                        </a:moveTo>
                        <a:cubicBezTo>
                          <a:pt x="154" y="21"/>
                          <a:pt x="171" y="31"/>
                          <a:pt x="177" y="55"/>
                        </a:cubicBezTo>
                        <a:cubicBezTo>
                          <a:pt x="168" y="37"/>
                          <a:pt x="151" y="28"/>
                          <a:pt x="132" y="28"/>
                        </a:cubicBezTo>
                        <a:cubicBezTo>
                          <a:pt x="132" y="28"/>
                          <a:pt x="132" y="28"/>
                          <a:pt x="132" y="28"/>
                        </a:cubicBezTo>
                        <a:cubicBezTo>
                          <a:pt x="113" y="28"/>
                          <a:pt x="97" y="37"/>
                          <a:pt x="87" y="55"/>
                        </a:cubicBezTo>
                        <a:cubicBezTo>
                          <a:pt x="94" y="31"/>
                          <a:pt x="111" y="21"/>
                          <a:pt x="132" y="21"/>
                        </a:cubicBezTo>
                        <a:close/>
                        <a:moveTo>
                          <a:pt x="87" y="79"/>
                        </a:moveTo>
                        <a:cubicBezTo>
                          <a:pt x="87" y="79"/>
                          <a:pt x="87" y="79"/>
                          <a:pt x="87" y="79"/>
                        </a:cubicBezTo>
                        <a:cubicBezTo>
                          <a:pt x="93" y="79"/>
                          <a:pt x="102" y="73"/>
                          <a:pt x="112" y="67"/>
                        </a:cubicBezTo>
                        <a:cubicBezTo>
                          <a:pt x="122" y="62"/>
                          <a:pt x="133" y="56"/>
                          <a:pt x="144" y="56"/>
                        </a:cubicBezTo>
                        <a:cubicBezTo>
                          <a:pt x="146" y="56"/>
                          <a:pt x="147" y="56"/>
                          <a:pt x="149" y="56"/>
                        </a:cubicBezTo>
                        <a:cubicBezTo>
                          <a:pt x="157" y="64"/>
                          <a:pt x="168" y="74"/>
                          <a:pt x="180" y="78"/>
                        </a:cubicBezTo>
                        <a:cubicBezTo>
                          <a:pt x="180" y="90"/>
                          <a:pt x="179" y="105"/>
                          <a:pt x="175" y="120"/>
                        </a:cubicBezTo>
                        <a:cubicBezTo>
                          <a:pt x="171" y="136"/>
                          <a:pt x="150" y="159"/>
                          <a:pt x="132" y="159"/>
                        </a:cubicBezTo>
                        <a:cubicBezTo>
                          <a:pt x="114" y="159"/>
                          <a:pt x="94" y="136"/>
                          <a:pt x="89" y="120"/>
                        </a:cubicBezTo>
                        <a:cubicBezTo>
                          <a:pt x="85" y="106"/>
                          <a:pt x="85" y="91"/>
                          <a:pt x="85" y="79"/>
                        </a:cubicBezTo>
                        <a:cubicBezTo>
                          <a:pt x="85" y="79"/>
                          <a:pt x="86" y="79"/>
                          <a:pt x="87" y="79"/>
                        </a:cubicBezTo>
                        <a:close/>
                        <a:moveTo>
                          <a:pt x="73" y="79"/>
                        </a:moveTo>
                        <a:cubicBezTo>
                          <a:pt x="73" y="75"/>
                          <a:pt x="74" y="72"/>
                          <a:pt x="75" y="70"/>
                        </a:cubicBezTo>
                        <a:cubicBezTo>
                          <a:pt x="76" y="68"/>
                          <a:pt x="77" y="67"/>
                          <a:pt x="79" y="67"/>
                        </a:cubicBezTo>
                        <a:cubicBezTo>
                          <a:pt x="79" y="67"/>
                          <a:pt x="79" y="67"/>
                          <a:pt x="79" y="67"/>
                        </a:cubicBezTo>
                        <a:cubicBezTo>
                          <a:pt x="80" y="67"/>
                          <a:pt x="81" y="67"/>
                          <a:pt x="82" y="68"/>
                        </a:cubicBezTo>
                        <a:cubicBezTo>
                          <a:pt x="82" y="71"/>
                          <a:pt x="82" y="74"/>
                          <a:pt x="82" y="77"/>
                        </a:cubicBezTo>
                        <a:cubicBezTo>
                          <a:pt x="82" y="84"/>
                          <a:pt x="82" y="93"/>
                          <a:pt x="83" y="102"/>
                        </a:cubicBezTo>
                        <a:cubicBezTo>
                          <a:pt x="76" y="96"/>
                          <a:pt x="73" y="86"/>
                          <a:pt x="73" y="79"/>
                        </a:cubicBezTo>
                        <a:close/>
                        <a:moveTo>
                          <a:pt x="120" y="242"/>
                        </a:moveTo>
                        <a:cubicBezTo>
                          <a:pt x="107" y="229"/>
                          <a:pt x="89" y="205"/>
                          <a:pt x="84" y="179"/>
                        </a:cubicBezTo>
                        <a:cubicBezTo>
                          <a:pt x="85" y="179"/>
                          <a:pt x="86" y="179"/>
                          <a:pt x="87" y="178"/>
                        </a:cubicBezTo>
                        <a:cubicBezTo>
                          <a:pt x="87" y="178"/>
                          <a:pt x="87" y="178"/>
                          <a:pt x="87" y="178"/>
                        </a:cubicBezTo>
                        <a:cubicBezTo>
                          <a:pt x="87" y="178"/>
                          <a:pt x="87" y="178"/>
                          <a:pt x="87" y="178"/>
                        </a:cubicBezTo>
                        <a:cubicBezTo>
                          <a:pt x="88" y="178"/>
                          <a:pt x="90" y="177"/>
                          <a:pt x="92" y="177"/>
                        </a:cubicBezTo>
                        <a:cubicBezTo>
                          <a:pt x="92" y="176"/>
                          <a:pt x="92" y="176"/>
                          <a:pt x="92" y="176"/>
                        </a:cubicBezTo>
                        <a:cubicBezTo>
                          <a:pt x="94" y="176"/>
                          <a:pt x="96" y="175"/>
                          <a:pt x="97" y="174"/>
                        </a:cubicBezTo>
                        <a:cubicBezTo>
                          <a:pt x="98" y="174"/>
                          <a:pt x="98" y="174"/>
                          <a:pt x="98" y="174"/>
                        </a:cubicBezTo>
                        <a:cubicBezTo>
                          <a:pt x="98" y="173"/>
                          <a:pt x="98" y="173"/>
                          <a:pt x="98" y="173"/>
                        </a:cubicBezTo>
                        <a:cubicBezTo>
                          <a:pt x="101" y="164"/>
                          <a:pt x="102" y="153"/>
                          <a:pt x="103" y="146"/>
                        </a:cubicBezTo>
                        <a:cubicBezTo>
                          <a:pt x="111" y="155"/>
                          <a:pt x="122" y="161"/>
                          <a:pt x="132" y="161"/>
                        </a:cubicBezTo>
                        <a:cubicBezTo>
                          <a:pt x="143" y="161"/>
                          <a:pt x="153" y="155"/>
                          <a:pt x="162" y="146"/>
                        </a:cubicBezTo>
                        <a:cubicBezTo>
                          <a:pt x="162" y="153"/>
                          <a:pt x="163" y="164"/>
                          <a:pt x="166" y="173"/>
                        </a:cubicBezTo>
                        <a:cubicBezTo>
                          <a:pt x="166" y="174"/>
                          <a:pt x="166" y="174"/>
                          <a:pt x="166" y="174"/>
                        </a:cubicBezTo>
                        <a:cubicBezTo>
                          <a:pt x="167" y="174"/>
                          <a:pt x="167" y="174"/>
                          <a:pt x="167" y="174"/>
                        </a:cubicBezTo>
                        <a:cubicBezTo>
                          <a:pt x="169" y="175"/>
                          <a:pt x="170" y="176"/>
                          <a:pt x="172" y="176"/>
                        </a:cubicBezTo>
                        <a:cubicBezTo>
                          <a:pt x="172" y="176"/>
                          <a:pt x="172" y="176"/>
                          <a:pt x="173" y="177"/>
                        </a:cubicBezTo>
                        <a:cubicBezTo>
                          <a:pt x="174" y="177"/>
                          <a:pt x="176" y="178"/>
                          <a:pt x="177" y="178"/>
                        </a:cubicBezTo>
                        <a:cubicBezTo>
                          <a:pt x="177" y="178"/>
                          <a:pt x="177" y="178"/>
                          <a:pt x="177" y="178"/>
                        </a:cubicBezTo>
                        <a:cubicBezTo>
                          <a:pt x="177" y="178"/>
                          <a:pt x="177" y="178"/>
                          <a:pt x="177" y="178"/>
                        </a:cubicBezTo>
                        <a:cubicBezTo>
                          <a:pt x="178" y="179"/>
                          <a:pt x="179" y="179"/>
                          <a:pt x="180" y="179"/>
                        </a:cubicBezTo>
                        <a:cubicBezTo>
                          <a:pt x="175" y="205"/>
                          <a:pt x="158" y="229"/>
                          <a:pt x="144" y="242"/>
                        </a:cubicBezTo>
                        <a:cubicBezTo>
                          <a:pt x="140" y="242"/>
                          <a:pt x="135" y="242"/>
                          <a:pt x="132" y="242"/>
                        </a:cubicBezTo>
                        <a:cubicBezTo>
                          <a:pt x="129" y="242"/>
                          <a:pt x="125" y="242"/>
                          <a:pt x="120" y="242"/>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363A36"/>
                      </a:solidFill>
                      <a:effectLst/>
                      <a:uLnTx/>
                      <a:uFillTx/>
                    </a:endParaRPr>
                  </a:p>
                </p:txBody>
              </p:sp>
            </p:grpSp>
            <p:sp>
              <p:nvSpPr>
                <p:cNvPr id="91" name="Freeform 80"/>
                <p:cNvSpPr>
                  <a:spLocks noEditPoints="1"/>
                </p:cNvSpPr>
                <p:nvPr/>
              </p:nvSpPr>
              <p:spPr bwMode="auto">
                <a:xfrm>
                  <a:off x="1644265" y="1444091"/>
                  <a:ext cx="825489" cy="821563"/>
                </a:xfrm>
                <a:custGeom>
                  <a:avLst/>
                  <a:gdLst>
                    <a:gd name="T0" fmla="*/ 424 w 848"/>
                    <a:gd name="T1" fmla="*/ 0 h 848"/>
                    <a:gd name="T2" fmla="*/ 0 w 848"/>
                    <a:gd name="T3" fmla="*/ 424 h 848"/>
                    <a:gd name="T4" fmla="*/ 424 w 848"/>
                    <a:gd name="T5" fmla="*/ 848 h 848"/>
                    <a:gd name="T6" fmla="*/ 848 w 848"/>
                    <a:gd name="T7" fmla="*/ 424 h 848"/>
                    <a:gd name="T8" fmla="*/ 424 w 848"/>
                    <a:gd name="T9" fmla="*/ 0 h 848"/>
                    <a:gd name="T10" fmla="*/ 424 w 848"/>
                    <a:gd name="T11" fmla="*/ 772 h 848"/>
                    <a:gd name="T12" fmla="*/ 76 w 848"/>
                    <a:gd name="T13" fmla="*/ 424 h 848"/>
                    <a:gd name="T14" fmla="*/ 424 w 848"/>
                    <a:gd name="T15" fmla="*/ 75 h 848"/>
                    <a:gd name="T16" fmla="*/ 773 w 848"/>
                    <a:gd name="T17" fmla="*/ 424 h 848"/>
                    <a:gd name="T18" fmla="*/ 424 w 848"/>
                    <a:gd name="T19" fmla="*/ 772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8" h="848">
                      <a:moveTo>
                        <a:pt x="424" y="0"/>
                      </a:moveTo>
                      <a:cubicBezTo>
                        <a:pt x="190" y="0"/>
                        <a:pt x="0" y="190"/>
                        <a:pt x="0" y="424"/>
                      </a:cubicBezTo>
                      <a:cubicBezTo>
                        <a:pt x="0" y="658"/>
                        <a:pt x="190" y="848"/>
                        <a:pt x="424" y="848"/>
                      </a:cubicBezTo>
                      <a:cubicBezTo>
                        <a:pt x="659" y="848"/>
                        <a:pt x="848" y="658"/>
                        <a:pt x="848" y="424"/>
                      </a:cubicBezTo>
                      <a:cubicBezTo>
                        <a:pt x="848" y="190"/>
                        <a:pt x="659" y="0"/>
                        <a:pt x="424" y="0"/>
                      </a:cubicBezTo>
                      <a:close/>
                      <a:moveTo>
                        <a:pt x="424" y="772"/>
                      </a:moveTo>
                      <a:cubicBezTo>
                        <a:pt x="232" y="772"/>
                        <a:pt x="76" y="616"/>
                        <a:pt x="76" y="424"/>
                      </a:cubicBezTo>
                      <a:cubicBezTo>
                        <a:pt x="76" y="231"/>
                        <a:pt x="232" y="75"/>
                        <a:pt x="424" y="75"/>
                      </a:cubicBezTo>
                      <a:cubicBezTo>
                        <a:pt x="617" y="75"/>
                        <a:pt x="773" y="231"/>
                        <a:pt x="773" y="424"/>
                      </a:cubicBezTo>
                      <a:cubicBezTo>
                        <a:pt x="773" y="616"/>
                        <a:pt x="617" y="772"/>
                        <a:pt x="424" y="772"/>
                      </a:cubicBezTo>
                      <a:close/>
                    </a:path>
                  </a:pathLst>
                </a:custGeom>
                <a:solidFill>
                  <a:srgbClr val="0F5C9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363A36"/>
                    </a:solidFill>
                    <a:effectLst/>
                    <a:uLnTx/>
                    <a:uFillTx/>
                  </a:endParaRPr>
                </a:p>
              </p:txBody>
            </p:sp>
          </p:grpSp>
          <p:grpSp>
            <p:nvGrpSpPr>
              <p:cNvPr id="82" name="Group 81"/>
              <p:cNvGrpSpPr/>
              <p:nvPr/>
            </p:nvGrpSpPr>
            <p:grpSpPr>
              <a:xfrm>
                <a:off x="2228472" y="1732382"/>
                <a:ext cx="622459" cy="437773"/>
                <a:chOff x="2228472" y="1732382"/>
                <a:chExt cx="622459" cy="437773"/>
              </a:xfrm>
            </p:grpSpPr>
            <p:sp>
              <p:nvSpPr>
                <p:cNvPr id="83" name="Rectangle 82"/>
                <p:cNvSpPr/>
                <p:nvPr/>
              </p:nvSpPr>
              <p:spPr>
                <a:xfrm>
                  <a:off x="2285979" y="1746684"/>
                  <a:ext cx="506951" cy="286045"/>
                </a:xfrm>
                <a:prstGeom prst="rect">
                  <a:avLst/>
                </a:prstGeom>
                <a:solidFill>
                  <a:srgbClr val="FFFFFF"/>
                </a:solidFill>
                <a:ln w="9525"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60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Calibri"/>
                    <a:ea typeface="+mn-ea"/>
                    <a:cs typeface="+mn-cs"/>
                  </a:endParaRPr>
                </a:p>
              </p:txBody>
            </p:sp>
            <p:sp>
              <p:nvSpPr>
                <p:cNvPr id="84" name="Rectangle 39"/>
                <p:cNvSpPr/>
                <p:nvPr/>
              </p:nvSpPr>
              <p:spPr>
                <a:xfrm>
                  <a:off x="2270146" y="2006731"/>
                  <a:ext cx="557426" cy="134374"/>
                </a:xfrm>
                <a:custGeom>
                  <a:avLst/>
                  <a:gdLst>
                    <a:gd name="connsiteX0" fmla="*/ 0 w 431222"/>
                    <a:gd name="connsiteY0" fmla="*/ 0 h 110840"/>
                    <a:gd name="connsiteX1" fmla="*/ 431222 w 431222"/>
                    <a:gd name="connsiteY1" fmla="*/ 0 h 110840"/>
                    <a:gd name="connsiteX2" fmla="*/ 431222 w 431222"/>
                    <a:gd name="connsiteY2" fmla="*/ 110840 h 110840"/>
                    <a:gd name="connsiteX3" fmla="*/ 0 w 431222"/>
                    <a:gd name="connsiteY3" fmla="*/ 110840 h 110840"/>
                    <a:gd name="connsiteX4" fmla="*/ 0 w 431222"/>
                    <a:gd name="connsiteY4" fmla="*/ 0 h 110840"/>
                    <a:gd name="connsiteX0" fmla="*/ 0 w 459797"/>
                    <a:gd name="connsiteY0" fmla="*/ 0 h 110840"/>
                    <a:gd name="connsiteX1" fmla="*/ 431222 w 459797"/>
                    <a:gd name="connsiteY1" fmla="*/ 0 h 110840"/>
                    <a:gd name="connsiteX2" fmla="*/ 459797 w 459797"/>
                    <a:gd name="connsiteY2" fmla="*/ 108459 h 110840"/>
                    <a:gd name="connsiteX3" fmla="*/ 0 w 459797"/>
                    <a:gd name="connsiteY3" fmla="*/ 110840 h 110840"/>
                    <a:gd name="connsiteX4" fmla="*/ 0 w 459797"/>
                    <a:gd name="connsiteY4" fmla="*/ 0 h 110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797" h="110840">
                      <a:moveTo>
                        <a:pt x="0" y="0"/>
                      </a:moveTo>
                      <a:lnTo>
                        <a:pt x="431222" y="0"/>
                      </a:lnTo>
                      <a:lnTo>
                        <a:pt x="459797" y="108459"/>
                      </a:lnTo>
                      <a:lnTo>
                        <a:pt x="0" y="110840"/>
                      </a:lnTo>
                      <a:lnTo>
                        <a:pt x="0" y="0"/>
                      </a:lnTo>
                      <a:close/>
                    </a:path>
                  </a:pathLst>
                </a:custGeom>
                <a:solidFill>
                  <a:srgbClr val="FFFFFF"/>
                </a:solidFill>
                <a:ln w="9525"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60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Calibri"/>
                    <a:ea typeface="+mn-ea"/>
                    <a:cs typeface="+mn-cs"/>
                  </a:endParaRPr>
                </a:p>
              </p:txBody>
            </p:sp>
            <p:grpSp>
              <p:nvGrpSpPr>
                <p:cNvPr id="85" name="Group 84"/>
                <p:cNvGrpSpPr/>
                <p:nvPr/>
              </p:nvGrpSpPr>
              <p:grpSpPr>
                <a:xfrm>
                  <a:off x="2228472" y="1732382"/>
                  <a:ext cx="622459" cy="437773"/>
                  <a:chOff x="1390468" y="3110665"/>
                  <a:chExt cx="345233" cy="242801"/>
                </a:xfrm>
                <a:solidFill>
                  <a:srgbClr val="F89C00"/>
                </a:solidFill>
              </p:grpSpPr>
              <p:sp>
                <p:nvSpPr>
                  <p:cNvPr id="86" name="Freeform 99"/>
                  <p:cNvSpPr>
                    <a:spLocks noEditPoints="1"/>
                  </p:cNvSpPr>
                  <p:nvPr/>
                </p:nvSpPr>
                <p:spPr bwMode="auto">
                  <a:xfrm>
                    <a:off x="1415760" y="3110665"/>
                    <a:ext cx="294649" cy="174513"/>
                  </a:xfrm>
                  <a:custGeom>
                    <a:avLst/>
                    <a:gdLst>
                      <a:gd name="T0" fmla="*/ 91 w 94"/>
                      <a:gd name="T1" fmla="*/ 0 h 56"/>
                      <a:gd name="T2" fmla="*/ 3 w 94"/>
                      <a:gd name="T3" fmla="*/ 0 h 56"/>
                      <a:gd name="T4" fmla="*/ 0 w 94"/>
                      <a:gd name="T5" fmla="*/ 2 h 56"/>
                      <a:gd name="T6" fmla="*/ 0 w 94"/>
                      <a:gd name="T7" fmla="*/ 53 h 56"/>
                      <a:gd name="T8" fmla="*/ 3 w 94"/>
                      <a:gd name="T9" fmla="*/ 56 h 56"/>
                      <a:gd name="T10" fmla="*/ 91 w 94"/>
                      <a:gd name="T11" fmla="*/ 56 h 56"/>
                      <a:gd name="T12" fmla="*/ 94 w 94"/>
                      <a:gd name="T13" fmla="*/ 53 h 56"/>
                      <a:gd name="T14" fmla="*/ 94 w 94"/>
                      <a:gd name="T15" fmla="*/ 2 h 56"/>
                      <a:gd name="T16" fmla="*/ 91 w 94"/>
                      <a:gd name="T17" fmla="*/ 0 h 56"/>
                      <a:gd name="T18" fmla="*/ 47 w 94"/>
                      <a:gd name="T19" fmla="*/ 0 h 56"/>
                      <a:gd name="T20" fmla="*/ 48 w 94"/>
                      <a:gd name="T21" fmla="*/ 2 h 56"/>
                      <a:gd name="T22" fmla="*/ 47 w 94"/>
                      <a:gd name="T23" fmla="*/ 3 h 56"/>
                      <a:gd name="T24" fmla="*/ 46 w 94"/>
                      <a:gd name="T25" fmla="*/ 2 h 56"/>
                      <a:gd name="T26" fmla="*/ 47 w 94"/>
                      <a:gd name="T27" fmla="*/ 0 h 56"/>
                      <a:gd name="T28" fmla="*/ 90 w 94"/>
                      <a:gd name="T29" fmla="*/ 51 h 56"/>
                      <a:gd name="T30" fmla="*/ 89 w 94"/>
                      <a:gd name="T31" fmla="*/ 52 h 56"/>
                      <a:gd name="T32" fmla="*/ 5 w 94"/>
                      <a:gd name="T33" fmla="*/ 52 h 56"/>
                      <a:gd name="T34" fmla="*/ 4 w 94"/>
                      <a:gd name="T35" fmla="*/ 51 h 56"/>
                      <a:gd name="T36" fmla="*/ 4 w 94"/>
                      <a:gd name="T37" fmla="*/ 4 h 56"/>
                      <a:gd name="T38" fmla="*/ 5 w 94"/>
                      <a:gd name="T39" fmla="*/ 3 h 56"/>
                      <a:gd name="T40" fmla="*/ 89 w 94"/>
                      <a:gd name="T41" fmla="*/ 3 h 56"/>
                      <a:gd name="T42" fmla="*/ 90 w 94"/>
                      <a:gd name="T43" fmla="*/ 4 h 56"/>
                      <a:gd name="T44" fmla="*/ 90 w 94"/>
                      <a:gd name="T45" fmla="*/ 5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 h="56">
                        <a:moveTo>
                          <a:pt x="91" y="0"/>
                        </a:moveTo>
                        <a:cubicBezTo>
                          <a:pt x="3" y="0"/>
                          <a:pt x="3" y="0"/>
                          <a:pt x="3" y="0"/>
                        </a:cubicBezTo>
                        <a:cubicBezTo>
                          <a:pt x="1" y="0"/>
                          <a:pt x="0" y="1"/>
                          <a:pt x="0" y="2"/>
                        </a:cubicBezTo>
                        <a:cubicBezTo>
                          <a:pt x="0" y="53"/>
                          <a:pt x="0" y="53"/>
                          <a:pt x="0" y="53"/>
                        </a:cubicBezTo>
                        <a:cubicBezTo>
                          <a:pt x="0" y="55"/>
                          <a:pt x="1" y="56"/>
                          <a:pt x="3" y="56"/>
                        </a:cubicBezTo>
                        <a:cubicBezTo>
                          <a:pt x="91" y="56"/>
                          <a:pt x="91" y="56"/>
                          <a:pt x="91" y="56"/>
                        </a:cubicBezTo>
                        <a:cubicBezTo>
                          <a:pt x="93" y="56"/>
                          <a:pt x="94" y="55"/>
                          <a:pt x="94" y="53"/>
                        </a:cubicBezTo>
                        <a:cubicBezTo>
                          <a:pt x="94" y="2"/>
                          <a:pt x="94" y="2"/>
                          <a:pt x="94" y="2"/>
                        </a:cubicBezTo>
                        <a:cubicBezTo>
                          <a:pt x="94" y="1"/>
                          <a:pt x="93" y="0"/>
                          <a:pt x="91" y="0"/>
                        </a:cubicBezTo>
                        <a:close/>
                        <a:moveTo>
                          <a:pt x="47" y="0"/>
                        </a:moveTo>
                        <a:cubicBezTo>
                          <a:pt x="48" y="0"/>
                          <a:pt x="48" y="1"/>
                          <a:pt x="48" y="2"/>
                        </a:cubicBezTo>
                        <a:cubicBezTo>
                          <a:pt x="48" y="2"/>
                          <a:pt x="48" y="3"/>
                          <a:pt x="47" y="3"/>
                        </a:cubicBezTo>
                        <a:cubicBezTo>
                          <a:pt x="46" y="3"/>
                          <a:pt x="46" y="2"/>
                          <a:pt x="46" y="2"/>
                        </a:cubicBezTo>
                        <a:cubicBezTo>
                          <a:pt x="46" y="1"/>
                          <a:pt x="46" y="0"/>
                          <a:pt x="47" y="0"/>
                        </a:cubicBezTo>
                        <a:close/>
                        <a:moveTo>
                          <a:pt x="90" y="51"/>
                        </a:moveTo>
                        <a:cubicBezTo>
                          <a:pt x="90" y="52"/>
                          <a:pt x="90" y="52"/>
                          <a:pt x="89" y="52"/>
                        </a:cubicBezTo>
                        <a:cubicBezTo>
                          <a:pt x="5" y="52"/>
                          <a:pt x="5" y="52"/>
                          <a:pt x="5" y="52"/>
                        </a:cubicBezTo>
                        <a:cubicBezTo>
                          <a:pt x="4" y="52"/>
                          <a:pt x="4" y="52"/>
                          <a:pt x="4" y="51"/>
                        </a:cubicBezTo>
                        <a:cubicBezTo>
                          <a:pt x="4" y="4"/>
                          <a:pt x="4" y="4"/>
                          <a:pt x="4" y="4"/>
                        </a:cubicBezTo>
                        <a:cubicBezTo>
                          <a:pt x="4" y="4"/>
                          <a:pt x="4" y="3"/>
                          <a:pt x="5" y="3"/>
                        </a:cubicBezTo>
                        <a:cubicBezTo>
                          <a:pt x="89" y="3"/>
                          <a:pt x="89" y="3"/>
                          <a:pt x="89" y="3"/>
                        </a:cubicBezTo>
                        <a:cubicBezTo>
                          <a:pt x="90" y="3"/>
                          <a:pt x="90" y="4"/>
                          <a:pt x="90" y="4"/>
                        </a:cubicBezTo>
                        <a:lnTo>
                          <a:pt x="90" y="51"/>
                        </a:lnTo>
                        <a:close/>
                      </a:path>
                    </a:pathLst>
                  </a:custGeom>
                  <a:solidFill>
                    <a:srgbClr val="2E79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363A36"/>
                      </a:solidFill>
                      <a:effectLst/>
                      <a:uLnTx/>
                      <a:uFillTx/>
                    </a:endParaRPr>
                  </a:p>
                </p:txBody>
              </p:sp>
              <p:sp>
                <p:nvSpPr>
                  <p:cNvPr id="87" name="Freeform 100"/>
                  <p:cNvSpPr>
                    <a:spLocks/>
                  </p:cNvSpPr>
                  <p:nvPr/>
                </p:nvSpPr>
                <p:spPr bwMode="auto">
                  <a:xfrm>
                    <a:off x="1390468" y="3340820"/>
                    <a:ext cx="345233" cy="12646"/>
                  </a:xfrm>
                  <a:custGeom>
                    <a:avLst/>
                    <a:gdLst>
                      <a:gd name="T0" fmla="*/ 0 w 110"/>
                      <a:gd name="T1" fmla="*/ 0 h 4"/>
                      <a:gd name="T2" fmla="*/ 0 w 110"/>
                      <a:gd name="T3" fmla="*/ 0 h 4"/>
                      <a:gd name="T4" fmla="*/ 0 w 110"/>
                      <a:gd name="T5" fmla="*/ 1 h 4"/>
                      <a:gd name="T6" fmla="*/ 3 w 110"/>
                      <a:gd name="T7" fmla="*/ 4 h 4"/>
                      <a:gd name="T8" fmla="*/ 107 w 110"/>
                      <a:gd name="T9" fmla="*/ 4 h 4"/>
                      <a:gd name="T10" fmla="*/ 110 w 110"/>
                      <a:gd name="T11" fmla="*/ 1 h 4"/>
                      <a:gd name="T12" fmla="*/ 110 w 110"/>
                      <a:gd name="T13" fmla="*/ 0 h 4"/>
                      <a:gd name="T14" fmla="*/ 110 w 110"/>
                      <a:gd name="T15" fmla="*/ 0 h 4"/>
                      <a:gd name="T16" fmla="*/ 0 w 1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4">
                        <a:moveTo>
                          <a:pt x="0" y="0"/>
                        </a:moveTo>
                        <a:cubicBezTo>
                          <a:pt x="0" y="0"/>
                          <a:pt x="0" y="0"/>
                          <a:pt x="0" y="0"/>
                        </a:cubicBezTo>
                        <a:cubicBezTo>
                          <a:pt x="0" y="1"/>
                          <a:pt x="0" y="1"/>
                          <a:pt x="0" y="1"/>
                        </a:cubicBezTo>
                        <a:cubicBezTo>
                          <a:pt x="0" y="2"/>
                          <a:pt x="1" y="4"/>
                          <a:pt x="3" y="4"/>
                        </a:cubicBezTo>
                        <a:cubicBezTo>
                          <a:pt x="107" y="4"/>
                          <a:pt x="107" y="4"/>
                          <a:pt x="107" y="4"/>
                        </a:cubicBezTo>
                        <a:cubicBezTo>
                          <a:pt x="109" y="4"/>
                          <a:pt x="110" y="2"/>
                          <a:pt x="110" y="1"/>
                        </a:cubicBezTo>
                        <a:cubicBezTo>
                          <a:pt x="110" y="0"/>
                          <a:pt x="110" y="0"/>
                          <a:pt x="110" y="0"/>
                        </a:cubicBezTo>
                        <a:cubicBezTo>
                          <a:pt x="110" y="0"/>
                          <a:pt x="110" y="0"/>
                          <a:pt x="110" y="0"/>
                        </a:cubicBezTo>
                        <a:lnTo>
                          <a:pt x="0" y="0"/>
                        </a:lnTo>
                        <a:close/>
                      </a:path>
                    </a:pathLst>
                  </a:custGeom>
                  <a:solidFill>
                    <a:srgbClr val="2E79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363A36"/>
                      </a:solidFill>
                      <a:effectLst/>
                      <a:uLnTx/>
                      <a:uFillTx/>
                    </a:endParaRPr>
                  </a:p>
                </p:txBody>
              </p:sp>
              <p:sp>
                <p:nvSpPr>
                  <p:cNvPr id="88" name="Freeform 101"/>
                  <p:cNvSpPr>
                    <a:spLocks noEditPoints="1"/>
                  </p:cNvSpPr>
                  <p:nvPr/>
                </p:nvSpPr>
                <p:spPr bwMode="auto">
                  <a:xfrm>
                    <a:off x="1390468" y="3291501"/>
                    <a:ext cx="345233" cy="46790"/>
                  </a:xfrm>
                  <a:custGeom>
                    <a:avLst/>
                    <a:gdLst>
                      <a:gd name="T0" fmla="*/ 109 w 110"/>
                      <a:gd name="T1" fmla="*/ 13 h 15"/>
                      <a:gd name="T2" fmla="*/ 103 w 110"/>
                      <a:gd name="T3" fmla="*/ 0 h 15"/>
                      <a:gd name="T4" fmla="*/ 102 w 110"/>
                      <a:gd name="T5" fmla="*/ 0 h 15"/>
                      <a:gd name="T6" fmla="*/ 8 w 110"/>
                      <a:gd name="T7" fmla="*/ 0 h 15"/>
                      <a:gd name="T8" fmla="*/ 7 w 110"/>
                      <a:gd name="T9" fmla="*/ 0 h 15"/>
                      <a:gd name="T10" fmla="*/ 1 w 110"/>
                      <a:gd name="T11" fmla="*/ 13 h 15"/>
                      <a:gd name="T12" fmla="*/ 2 w 110"/>
                      <a:gd name="T13" fmla="*/ 15 h 15"/>
                      <a:gd name="T14" fmla="*/ 108 w 110"/>
                      <a:gd name="T15" fmla="*/ 15 h 15"/>
                      <a:gd name="T16" fmla="*/ 109 w 110"/>
                      <a:gd name="T17" fmla="*/ 13 h 15"/>
                      <a:gd name="T18" fmla="*/ 41 w 110"/>
                      <a:gd name="T19" fmla="*/ 14 h 15"/>
                      <a:gd name="T20" fmla="*/ 42 w 110"/>
                      <a:gd name="T21" fmla="*/ 10 h 15"/>
                      <a:gd name="T22" fmla="*/ 67 w 110"/>
                      <a:gd name="T23" fmla="*/ 10 h 15"/>
                      <a:gd name="T24" fmla="*/ 69 w 110"/>
                      <a:gd name="T25" fmla="*/ 14 h 15"/>
                      <a:gd name="T26" fmla="*/ 41 w 110"/>
                      <a:gd name="T27" fmla="*/ 14 h 15"/>
                      <a:gd name="T28" fmla="*/ 9 w 110"/>
                      <a:gd name="T29" fmla="*/ 9 h 15"/>
                      <a:gd name="T30" fmla="*/ 12 w 110"/>
                      <a:gd name="T31" fmla="*/ 2 h 15"/>
                      <a:gd name="T32" fmla="*/ 98 w 110"/>
                      <a:gd name="T33" fmla="*/ 2 h 15"/>
                      <a:gd name="T34" fmla="*/ 101 w 110"/>
                      <a:gd name="T35" fmla="*/ 9 h 15"/>
                      <a:gd name="T36" fmla="*/ 9 w 110"/>
                      <a:gd name="T3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5">
                        <a:moveTo>
                          <a:pt x="109" y="13"/>
                        </a:moveTo>
                        <a:cubicBezTo>
                          <a:pt x="103" y="0"/>
                          <a:pt x="103" y="0"/>
                          <a:pt x="103" y="0"/>
                        </a:cubicBezTo>
                        <a:cubicBezTo>
                          <a:pt x="102" y="0"/>
                          <a:pt x="102" y="0"/>
                          <a:pt x="102" y="0"/>
                        </a:cubicBezTo>
                        <a:cubicBezTo>
                          <a:pt x="8" y="0"/>
                          <a:pt x="8" y="0"/>
                          <a:pt x="8" y="0"/>
                        </a:cubicBezTo>
                        <a:cubicBezTo>
                          <a:pt x="8" y="0"/>
                          <a:pt x="7" y="0"/>
                          <a:pt x="7" y="0"/>
                        </a:cubicBezTo>
                        <a:cubicBezTo>
                          <a:pt x="1" y="13"/>
                          <a:pt x="1" y="13"/>
                          <a:pt x="1" y="13"/>
                        </a:cubicBezTo>
                        <a:cubicBezTo>
                          <a:pt x="0" y="14"/>
                          <a:pt x="1" y="15"/>
                          <a:pt x="2" y="15"/>
                        </a:cubicBezTo>
                        <a:cubicBezTo>
                          <a:pt x="108" y="15"/>
                          <a:pt x="108" y="15"/>
                          <a:pt x="108" y="15"/>
                        </a:cubicBezTo>
                        <a:cubicBezTo>
                          <a:pt x="109" y="15"/>
                          <a:pt x="110" y="14"/>
                          <a:pt x="109" y="13"/>
                        </a:cubicBezTo>
                        <a:close/>
                        <a:moveTo>
                          <a:pt x="41" y="14"/>
                        </a:moveTo>
                        <a:cubicBezTo>
                          <a:pt x="42" y="10"/>
                          <a:pt x="42" y="10"/>
                          <a:pt x="42" y="10"/>
                        </a:cubicBezTo>
                        <a:cubicBezTo>
                          <a:pt x="67" y="10"/>
                          <a:pt x="67" y="10"/>
                          <a:pt x="67" y="10"/>
                        </a:cubicBezTo>
                        <a:cubicBezTo>
                          <a:pt x="69" y="14"/>
                          <a:pt x="69" y="14"/>
                          <a:pt x="69" y="14"/>
                        </a:cubicBezTo>
                        <a:lnTo>
                          <a:pt x="41" y="14"/>
                        </a:lnTo>
                        <a:close/>
                        <a:moveTo>
                          <a:pt x="9" y="9"/>
                        </a:moveTo>
                        <a:cubicBezTo>
                          <a:pt x="12" y="2"/>
                          <a:pt x="12" y="2"/>
                          <a:pt x="12" y="2"/>
                        </a:cubicBezTo>
                        <a:cubicBezTo>
                          <a:pt x="98" y="2"/>
                          <a:pt x="98" y="2"/>
                          <a:pt x="98" y="2"/>
                        </a:cubicBezTo>
                        <a:cubicBezTo>
                          <a:pt x="101" y="9"/>
                          <a:pt x="101" y="9"/>
                          <a:pt x="101" y="9"/>
                        </a:cubicBezTo>
                        <a:lnTo>
                          <a:pt x="9" y="9"/>
                        </a:lnTo>
                        <a:close/>
                      </a:path>
                    </a:pathLst>
                  </a:custGeom>
                  <a:solidFill>
                    <a:srgbClr val="2E79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363A36"/>
                      </a:solidFill>
                      <a:effectLst/>
                      <a:uLnTx/>
                      <a:uFillTx/>
                    </a:endParaRPr>
                  </a:p>
                </p:txBody>
              </p:sp>
            </p:grpSp>
          </p:grpSp>
        </p:grpSp>
        <p:grpSp>
          <p:nvGrpSpPr>
            <p:cNvPr id="68" name="Group 4"/>
            <p:cNvGrpSpPr>
              <a:grpSpLocks noChangeAspect="1"/>
            </p:cNvGrpSpPr>
            <p:nvPr/>
          </p:nvGrpSpPr>
          <p:grpSpPr bwMode="auto">
            <a:xfrm>
              <a:off x="9222863" y="2840703"/>
              <a:ext cx="362644" cy="530339"/>
              <a:chOff x="2363" y="0"/>
              <a:chExt cx="2954" cy="4320"/>
            </a:xfrm>
            <a:solidFill>
              <a:srgbClr val="373A36"/>
            </a:solidFill>
          </p:grpSpPr>
          <p:sp>
            <p:nvSpPr>
              <p:cNvPr id="69" name="Freeform 7"/>
              <p:cNvSpPr>
                <a:spLocks/>
              </p:cNvSpPr>
              <p:nvPr/>
            </p:nvSpPr>
            <p:spPr bwMode="auto">
              <a:xfrm>
                <a:off x="2363" y="0"/>
                <a:ext cx="2954" cy="4079"/>
              </a:xfrm>
              <a:custGeom>
                <a:avLst/>
                <a:gdLst>
                  <a:gd name="T0" fmla="*/ 298 w 572"/>
                  <a:gd name="T1" fmla="*/ 795 h 795"/>
                  <a:gd name="T2" fmla="*/ 310 w 572"/>
                  <a:gd name="T3" fmla="*/ 762 h 795"/>
                  <a:gd name="T4" fmla="*/ 33 w 572"/>
                  <a:gd name="T5" fmla="*/ 762 h 795"/>
                  <a:gd name="T6" fmla="*/ 33 w 572"/>
                  <a:gd name="T7" fmla="*/ 33 h 795"/>
                  <a:gd name="T8" fmla="*/ 539 w 572"/>
                  <a:gd name="T9" fmla="*/ 33 h 795"/>
                  <a:gd name="T10" fmla="*/ 539 w 572"/>
                  <a:gd name="T11" fmla="*/ 762 h 795"/>
                  <a:gd name="T12" fmla="*/ 500 w 572"/>
                  <a:gd name="T13" fmla="*/ 762 h 795"/>
                  <a:gd name="T14" fmla="*/ 513 w 572"/>
                  <a:gd name="T15" fmla="*/ 795 h 795"/>
                  <a:gd name="T16" fmla="*/ 555 w 572"/>
                  <a:gd name="T17" fmla="*/ 795 h 795"/>
                  <a:gd name="T18" fmla="*/ 572 w 572"/>
                  <a:gd name="T19" fmla="*/ 778 h 795"/>
                  <a:gd name="T20" fmla="*/ 572 w 572"/>
                  <a:gd name="T21" fmla="*/ 17 h 795"/>
                  <a:gd name="T22" fmla="*/ 555 w 572"/>
                  <a:gd name="T23" fmla="*/ 0 h 795"/>
                  <a:gd name="T24" fmla="*/ 17 w 572"/>
                  <a:gd name="T25" fmla="*/ 0 h 795"/>
                  <a:gd name="T26" fmla="*/ 0 w 572"/>
                  <a:gd name="T27" fmla="*/ 17 h 795"/>
                  <a:gd name="T28" fmla="*/ 0 w 572"/>
                  <a:gd name="T29" fmla="*/ 778 h 795"/>
                  <a:gd name="T30" fmla="*/ 17 w 572"/>
                  <a:gd name="T31" fmla="*/ 795 h 795"/>
                  <a:gd name="T32" fmla="*/ 298 w 572"/>
                  <a:gd name="T33" fmla="*/ 79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2" h="795">
                    <a:moveTo>
                      <a:pt x="298" y="795"/>
                    </a:moveTo>
                    <a:cubicBezTo>
                      <a:pt x="310" y="762"/>
                      <a:pt x="310" y="762"/>
                      <a:pt x="310" y="762"/>
                    </a:cubicBezTo>
                    <a:cubicBezTo>
                      <a:pt x="33" y="762"/>
                      <a:pt x="33" y="762"/>
                      <a:pt x="33" y="762"/>
                    </a:cubicBezTo>
                    <a:cubicBezTo>
                      <a:pt x="33" y="33"/>
                      <a:pt x="33" y="33"/>
                      <a:pt x="33" y="33"/>
                    </a:cubicBezTo>
                    <a:cubicBezTo>
                      <a:pt x="539" y="33"/>
                      <a:pt x="539" y="33"/>
                      <a:pt x="539" y="33"/>
                    </a:cubicBezTo>
                    <a:cubicBezTo>
                      <a:pt x="539" y="762"/>
                      <a:pt x="539" y="762"/>
                      <a:pt x="539" y="762"/>
                    </a:cubicBezTo>
                    <a:cubicBezTo>
                      <a:pt x="500" y="762"/>
                      <a:pt x="500" y="762"/>
                      <a:pt x="500" y="762"/>
                    </a:cubicBezTo>
                    <a:cubicBezTo>
                      <a:pt x="513" y="795"/>
                      <a:pt x="513" y="795"/>
                      <a:pt x="513" y="795"/>
                    </a:cubicBezTo>
                    <a:cubicBezTo>
                      <a:pt x="555" y="795"/>
                      <a:pt x="555" y="795"/>
                      <a:pt x="555" y="795"/>
                    </a:cubicBezTo>
                    <a:cubicBezTo>
                      <a:pt x="564" y="795"/>
                      <a:pt x="572" y="787"/>
                      <a:pt x="572" y="778"/>
                    </a:cubicBezTo>
                    <a:cubicBezTo>
                      <a:pt x="572" y="17"/>
                      <a:pt x="572" y="17"/>
                      <a:pt x="572" y="17"/>
                    </a:cubicBezTo>
                    <a:cubicBezTo>
                      <a:pt x="572" y="8"/>
                      <a:pt x="564" y="0"/>
                      <a:pt x="555" y="0"/>
                    </a:cubicBezTo>
                    <a:cubicBezTo>
                      <a:pt x="17" y="0"/>
                      <a:pt x="17" y="0"/>
                      <a:pt x="17" y="0"/>
                    </a:cubicBezTo>
                    <a:cubicBezTo>
                      <a:pt x="8" y="0"/>
                      <a:pt x="0" y="8"/>
                      <a:pt x="0" y="17"/>
                    </a:cubicBezTo>
                    <a:cubicBezTo>
                      <a:pt x="0" y="778"/>
                      <a:pt x="0" y="778"/>
                      <a:pt x="0" y="778"/>
                    </a:cubicBezTo>
                    <a:cubicBezTo>
                      <a:pt x="0" y="787"/>
                      <a:pt x="8" y="795"/>
                      <a:pt x="17" y="795"/>
                    </a:cubicBezTo>
                    <a:lnTo>
                      <a:pt x="298" y="7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63A36"/>
                  </a:solidFill>
                  <a:effectLst/>
                  <a:uLnTx/>
                  <a:uFillTx/>
                </a:endParaRPr>
              </a:p>
            </p:txBody>
          </p:sp>
          <p:sp>
            <p:nvSpPr>
              <p:cNvPr id="70" name="Freeform 8"/>
              <p:cNvSpPr>
                <a:spLocks/>
              </p:cNvSpPr>
              <p:nvPr/>
            </p:nvSpPr>
            <p:spPr bwMode="auto">
              <a:xfrm>
                <a:off x="4475" y="3756"/>
                <a:ext cx="491" cy="564"/>
              </a:xfrm>
              <a:custGeom>
                <a:avLst/>
                <a:gdLst>
                  <a:gd name="T0" fmla="*/ 62 w 95"/>
                  <a:gd name="T1" fmla="*/ 0 h 110"/>
                  <a:gd name="T2" fmla="*/ 58 w 95"/>
                  <a:gd name="T3" fmla="*/ 3 h 110"/>
                  <a:gd name="T4" fmla="*/ 48 w 95"/>
                  <a:gd name="T5" fmla="*/ 5 h 110"/>
                  <a:gd name="T6" fmla="*/ 48 w 95"/>
                  <a:gd name="T7" fmla="*/ 5 h 110"/>
                  <a:gd name="T8" fmla="*/ 34 w 95"/>
                  <a:gd name="T9" fmla="*/ 2 h 110"/>
                  <a:gd name="T10" fmla="*/ 25 w 95"/>
                  <a:gd name="T11" fmla="*/ 0 h 110"/>
                  <a:gd name="T12" fmla="*/ 23 w 95"/>
                  <a:gd name="T13" fmla="*/ 1 h 110"/>
                  <a:gd name="T14" fmla="*/ 15 w 95"/>
                  <a:gd name="T15" fmla="*/ 7 h 110"/>
                  <a:gd name="T16" fmla="*/ 0 w 95"/>
                  <a:gd name="T17" fmla="*/ 19 h 110"/>
                  <a:gd name="T18" fmla="*/ 33 w 95"/>
                  <a:gd name="T19" fmla="*/ 108 h 110"/>
                  <a:gd name="T20" fmla="*/ 38 w 95"/>
                  <a:gd name="T21" fmla="*/ 108 h 110"/>
                  <a:gd name="T22" fmla="*/ 56 w 95"/>
                  <a:gd name="T23" fmla="*/ 76 h 110"/>
                  <a:gd name="T24" fmla="*/ 90 w 95"/>
                  <a:gd name="T25" fmla="*/ 88 h 110"/>
                  <a:gd name="T26" fmla="*/ 94 w 95"/>
                  <a:gd name="T27" fmla="*/ 85 h 110"/>
                  <a:gd name="T28" fmla="*/ 62 w 95"/>
                  <a:gd name="T2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10">
                    <a:moveTo>
                      <a:pt x="62" y="0"/>
                    </a:moveTo>
                    <a:cubicBezTo>
                      <a:pt x="60" y="1"/>
                      <a:pt x="59" y="2"/>
                      <a:pt x="58" y="3"/>
                    </a:cubicBezTo>
                    <a:cubicBezTo>
                      <a:pt x="55" y="4"/>
                      <a:pt x="52" y="5"/>
                      <a:pt x="48" y="5"/>
                    </a:cubicBezTo>
                    <a:cubicBezTo>
                      <a:pt x="48" y="5"/>
                      <a:pt x="48" y="5"/>
                      <a:pt x="48" y="5"/>
                    </a:cubicBezTo>
                    <a:cubicBezTo>
                      <a:pt x="43" y="5"/>
                      <a:pt x="39" y="4"/>
                      <a:pt x="34" y="2"/>
                    </a:cubicBezTo>
                    <a:cubicBezTo>
                      <a:pt x="31" y="1"/>
                      <a:pt x="27" y="0"/>
                      <a:pt x="25" y="0"/>
                    </a:cubicBezTo>
                    <a:cubicBezTo>
                      <a:pt x="24" y="0"/>
                      <a:pt x="24" y="0"/>
                      <a:pt x="23" y="1"/>
                    </a:cubicBezTo>
                    <a:cubicBezTo>
                      <a:pt x="22" y="1"/>
                      <a:pt x="18" y="5"/>
                      <a:pt x="15" y="7"/>
                    </a:cubicBezTo>
                    <a:cubicBezTo>
                      <a:pt x="11" y="12"/>
                      <a:pt x="6" y="17"/>
                      <a:pt x="0" y="19"/>
                    </a:cubicBezTo>
                    <a:cubicBezTo>
                      <a:pt x="33" y="108"/>
                      <a:pt x="33" y="108"/>
                      <a:pt x="33" y="108"/>
                    </a:cubicBezTo>
                    <a:cubicBezTo>
                      <a:pt x="34" y="110"/>
                      <a:pt x="37" y="110"/>
                      <a:pt x="38" y="108"/>
                    </a:cubicBezTo>
                    <a:cubicBezTo>
                      <a:pt x="56" y="76"/>
                      <a:pt x="56" y="76"/>
                      <a:pt x="56" y="76"/>
                    </a:cubicBezTo>
                    <a:cubicBezTo>
                      <a:pt x="90" y="88"/>
                      <a:pt x="90" y="88"/>
                      <a:pt x="90" y="88"/>
                    </a:cubicBezTo>
                    <a:cubicBezTo>
                      <a:pt x="92" y="89"/>
                      <a:pt x="95" y="87"/>
                      <a:pt x="94" y="85"/>
                    </a:cubicBezTo>
                    <a:lnTo>
                      <a:pt x="6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63A36"/>
                  </a:solidFill>
                  <a:effectLst/>
                  <a:uLnTx/>
                  <a:uFillTx/>
                </a:endParaRPr>
              </a:p>
            </p:txBody>
          </p:sp>
          <p:sp>
            <p:nvSpPr>
              <p:cNvPr id="71" name="Freeform 9"/>
              <p:cNvSpPr>
                <a:spLocks/>
              </p:cNvSpPr>
              <p:nvPr/>
            </p:nvSpPr>
            <p:spPr bwMode="auto">
              <a:xfrm>
                <a:off x="3933" y="3756"/>
                <a:ext cx="491" cy="564"/>
              </a:xfrm>
              <a:custGeom>
                <a:avLst/>
                <a:gdLst>
                  <a:gd name="T0" fmla="*/ 79 w 95"/>
                  <a:gd name="T1" fmla="*/ 7 h 110"/>
                  <a:gd name="T2" fmla="*/ 71 w 95"/>
                  <a:gd name="T3" fmla="*/ 1 h 110"/>
                  <a:gd name="T4" fmla="*/ 70 w 95"/>
                  <a:gd name="T5" fmla="*/ 0 h 110"/>
                  <a:gd name="T6" fmla="*/ 60 w 95"/>
                  <a:gd name="T7" fmla="*/ 2 h 110"/>
                  <a:gd name="T8" fmla="*/ 46 w 95"/>
                  <a:gd name="T9" fmla="*/ 5 h 110"/>
                  <a:gd name="T10" fmla="*/ 37 w 95"/>
                  <a:gd name="T11" fmla="*/ 3 h 110"/>
                  <a:gd name="T12" fmla="*/ 33 w 95"/>
                  <a:gd name="T13" fmla="*/ 0 h 110"/>
                  <a:gd name="T14" fmla="*/ 1 w 95"/>
                  <a:gd name="T15" fmla="*/ 85 h 110"/>
                  <a:gd name="T16" fmla="*/ 4 w 95"/>
                  <a:gd name="T17" fmla="*/ 88 h 110"/>
                  <a:gd name="T18" fmla="*/ 39 w 95"/>
                  <a:gd name="T19" fmla="*/ 76 h 110"/>
                  <a:gd name="T20" fmla="*/ 56 w 95"/>
                  <a:gd name="T21" fmla="*/ 108 h 110"/>
                  <a:gd name="T22" fmla="*/ 61 w 95"/>
                  <a:gd name="T23" fmla="*/ 108 h 110"/>
                  <a:gd name="T24" fmla="*/ 95 w 95"/>
                  <a:gd name="T25" fmla="*/ 19 h 110"/>
                  <a:gd name="T26" fmla="*/ 79 w 95"/>
                  <a:gd name="T27" fmla="*/ 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110">
                    <a:moveTo>
                      <a:pt x="79" y="7"/>
                    </a:moveTo>
                    <a:cubicBezTo>
                      <a:pt x="76" y="5"/>
                      <a:pt x="73" y="1"/>
                      <a:pt x="71" y="1"/>
                    </a:cubicBezTo>
                    <a:cubicBezTo>
                      <a:pt x="71" y="0"/>
                      <a:pt x="70" y="0"/>
                      <a:pt x="70" y="0"/>
                    </a:cubicBezTo>
                    <a:cubicBezTo>
                      <a:pt x="67" y="0"/>
                      <a:pt x="64" y="1"/>
                      <a:pt x="60" y="2"/>
                    </a:cubicBezTo>
                    <a:cubicBezTo>
                      <a:pt x="56" y="4"/>
                      <a:pt x="51" y="5"/>
                      <a:pt x="46" y="5"/>
                    </a:cubicBezTo>
                    <a:cubicBezTo>
                      <a:pt x="43" y="5"/>
                      <a:pt x="39" y="4"/>
                      <a:pt x="37" y="3"/>
                    </a:cubicBezTo>
                    <a:cubicBezTo>
                      <a:pt x="35" y="2"/>
                      <a:pt x="34" y="1"/>
                      <a:pt x="33" y="0"/>
                    </a:cubicBezTo>
                    <a:cubicBezTo>
                      <a:pt x="1" y="85"/>
                      <a:pt x="1" y="85"/>
                      <a:pt x="1" y="85"/>
                    </a:cubicBezTo>
                    <a:cubicBezTo>
                      <a:pt x="0" y="87"/>
                      <a:pt x="2" y="89"/>
                      <a:pt x="4" y="88"/>
                    </a:cubicBezTo>
                    <a:cubicBezTo>
                      <a:pt x="39" y="76"/>
                      <a:pt x="39" y="76"/>
                      <a:pt x="39" y="76"/>
                    </a:cubicBezTo>
                    <a:cubicBezTo>
                      <a:pt x="56" y="108"/>
                      <a:pt x="56" y="108"/>
                      <a:pt x="56" y="108"/>
                    </a:cubicBezTo>
                    <a:cubicBezTo>
                      <a:pt x="57" y="110"/>
                      <a:pt x="60" y="110"/>
                      <a:pt x="61" y="108"/>
                    </a:cubicBezTo>
                    <a:cubicBezTo>
                      <a:pt x="95" y="19"/>
                      <a:pt x="95" y="19"/>
                      <a:pt x="95" y="19"/>
                    </a:cubicBezTo>
                    <a:cubicBezTo>
                      <a:pt x="88" y="17"/>
                      <a:pt x="83" y="12"/>
                      <a:pt x="7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63A36"/>
                  </a:solidFill>
                  <a:effectLst/>
                  <a:uLnTx/>
                  <a:uFillTx/>
                </a:endParaRPr>
              </a:p>
            </p:txBody>
          </p:sp>
          <p:sp>
            <p:nvSpPr>
              <p:cNvPr id="72" name="Freeform 10"/>
              <p:cNvSpPr>
                <a:spLocks/>
              </p:cNvSpPr>
              <p:nvPr/>
            </p:nvSpPr>
            <p:spPr bwMode="auto">
              <a:xfrm>
                <a:off x="3840" y="2606"/>
                <a:ext cx="1219" cy="1206"/>
              </a:xfrm>
              <a:custGeom>
                <a:avLst/>
                <a:gdLst>
                  <a:gd name="T0" fmla="*/ 177 w 236"/>
                  <a:gd name="T1" fmla="*/ 15 h 235"/>
                  <a:gd name="T2" fmla="*/ 144 w 236"/>
                  <a:gd name="T3" fmla="*/ 18 h 235"/>
                  <a:gd name="T4" fmla="*/ 118 w 236"/>
                  <a:gd name="T5" fmla="*/ 0 h 235"/>
                  <a:gd name="T6" fmla="*/ 91 w 236"/>
                  <a:gd name="T7" fmla="*/ 18 h 235"/>
                  <a:gd name="T8" fmla="*/ 59 w 236"/>
                  <a:gd name="T9" fmla="*/ 15 h 235"/>
                  <a:gd name="T10" fmla="*/ 45 w 236"/>
                  <a:gd name="T11" fmla="*/ 45 h 235"/>
                  <a:gd name="T12" fmla="*/ 16 w 236"/>
                  <a:gd name="T13" fmla="*/ 59 h 235"/>
                  <a:gd name="T14" fmla="*/ 19 w 236"/>
                  <a:gd name="T15" fmla="*/ 91 h 235"/>
                  <a:gd name="T16" fmla="*/ 0 w 236"/>
                  <a:gd name="T17" fmla="*/ 117 h 235"/>
                  <a:gd name="T18" fmla="*/ 19 w 236"/>
                  <a:gd name="T19" fmla="*/ 144 h 235"/>
                  <a:gd name="T20" fmla="*/ 16 w 236"/>
                  <a:gd name="T21" fmla="*/ 176 h 235"/>
                  <a:gd name="T22" fmla="*/ 45 w 236"/>
                  <a:gd name="T23" fmla="*/ 190 h 235"/>
                  <a:gd name="T24" fmla="*/ 59 w 236"/>
                  <a:gd name="T25" fmla="*/ 219 h 235"/>
                  <a:gd name="T26" fmla="*/ 91 w 236"/>
                  <a:gd name="T27" fmla="*/ 216 h 235"/>
                  <a:gd name="T28" fmla="*/ 118 w 236"/>
                  <a:gd name="T29" fmla="*/ 235 h 235"/>
                  <a:gd name="T30" fmla="*/ 144 w 236"/>
                  <a:gd name="T31" fmla="*/ 216 h 235"/>
                  <a:gd name="T32" fmla="*/ 177 w 236"/>
                  <a:gd name="T33" fmla="*/ 219 h 235"/>
                  <a:gd name="T34" fmla="*/ 190 w 236"/>
                  <a:gd name="T35" fmla="*/ 190 h 235"/>
                  <a:gd name="T36" fmla="*/ 220 w 236"/>
                  <a:gd name="T37" fmla="*/ 176 h 235"/>
                  <a:gd name="T38" fmla="*/ 217 w 236"/>
                  <a:gd name="T39" fmla="*/ 144 h 235"/>
                  <a:gd name="T40" fmla="*/ 236 w 236"/>
                  <a:gd name="T41" fmla="*/ 117 h 235"/>
                  <a:gd name="T42" fmla="*/ 217 w 236"/>
                  <a:gd name="T43" fmla="*/ 91 h 235"/>
                  <a:gd name="T44" fmla="*/ 220 w 236"/>
                  <a:gd name="T45" fmla="*/ 59 h 235"/>
                  <a:gd name="T46" fmla="*/ 190 w 236"/>
                  <a:gd name="T47" fmla="*/ 45 h 235"/>
                  <a:gd name="T48" fmla="*/ 177 w 236"/>
                  <a:gd name="T49" fmla="*/ 1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5">
                    <a:moveTo>
                      <a:pt x="177" y="15"/>
                    </a:moveTo>
                    <a:cubicBezTo>
                      <a:pt x="168" y="11"/>
                      <a:pt x="154" y="21"/>
                      <a:pt x="144" y="18"/>
                    </a:cubicBezTo>
                    <a:cubicBezTo>
                      <a:pt x="135" y="16"/>
                      <a:pt x="128" y="0"/>
                      <a:pt x="118" y="0"/>
                    </a:cubicBezTo>
                    <a:cubicBezTo>
                      <a:pt x="108" y="0"/>
                      <a:pt x="100" y="16"/>
                      <a:pt x="91" y="18"/>
                    </a:cubicBezTo>
                    <a:cubicBezTo>
                      <a:pt x="82" y="21"/>
                      <a:pt x="67" y="11"/>
                      <a:pt x="59" y="15"/>
                    </a:cubicBezTo>
                    <a:cubicBezTo>
                      <a:pt x="50" y="20"/>
                      <a:pt x="52" y="38"/>
                      <a:pt x="45" y="45"/>
                    </a:cubicBezTo>
                    <a:cubicBezTo>
                      <a:pt x="38" y="52"/>
                      <a:pt x="20" y="50"/>
                      <a:pt x="16" y="59"/>
                    </a:cubicBezTo>
                    <a:cubicBezTo>
                      <a:pt x="11" y="67"/>
                      <a:pt x="21" y="81"/>
                      <a:pt x="19" y="91"/>
                    </a:cubicBezTo>
                    <a:cubicBezTo>
                      <a:pt x="16" y="100"/>
                      <a:pt x="0" y="108"/>
                      <a:pt x="0" y="117"/>
                    </a:cubicBezTo>
                    <a:cubicBezTo>
                      <a:pt x="0" y="127"/>
                      <a:pt x="16" y="135"/>
                      <a:pt x="19" y="144"/>
                    </a:cubicBezTo>
                    <a:cubicBezTo>
                      <a:pt x="21" y="153"/>
                      <a:pt x="11" y="168"/>
                      <a:pt x="16" y="176"/>
                    </a:cubicBezTo>
                    <a:cubicBezTo>
                      <a:pt x="20" y="185"/>
                      <a:pt x="38" y="183"/>
                      <a:pt x="45" y="190"/>
                    </a:cubicBezTo>
                    <a:cubicBezTo>
                      <a:pt x="52" y="197"/>
                      <a:pt x="50" y="215"/>
                      <a:pt x="59" y="219"/>
                    </a:cubicBezTo>
                    <a:cubicBezTo>
                      <a:pt x="67" y="224"/>
                      <a:pt x="82" y="214"/>
                      <a:pt x="91" y="216"/>
                    </a:cubicBezTo>
                    <a:cubicBezTo>
                      <a:pt x="100" y="219"/>
                      <a:pt x="108" y="235"/>
                      <a:pt x="118" y="235"/>
                    </a:cubicBezTo>
                    <a:cubicBezTo>
                      <a:pt x="128" y="235"/>
                      <a:pt x="135" y="219"/>
                      <a:pt x="144" y="216"/>
                    </a:cubicBezTo>
                    <a:cubicBezTo>
                      <a:pt x="154" y="214"/>
                      <a:pt x="168" y="224"/>
                      <a:pt x="177" y="219"/>
                    </a:cubicBezTo>
                    <a:cubicBezTo>
                      <a:pt x="185" y="215"/>
                      <a:pt x="183" y="197"/>
                      <a:pt x="190" y="190"/>
                    </a:cubicBezTo>
                    <a:cubicBezTo>
                      <a:pt x="197" y="183"/>
                      <a:pt x="215" y="185"/>
                      <a:pt x="220" y="176"/>
                    </a:cubicBezTo>
                    <a:cubicBezTo>
                      <a:pt x="225" y="168"/>
                      <a:pt x="214" y="153"/>
                      <a:pt x="217" y="144"/>
                    </a:cubicBezTo>
                    <a:cubicBezTo>
                      <a:pt x="219" y="135"/>
                      <a:pt x="236" y="127"/>
                      <a:pt x="236" y="117"/>
                    </a:cubicBezTo>
                    <a:cubicBezTo>
                      <a:pt x="236" y="108"/>
                      <a:pt x="219" y="100"/>
                      <a:pt x="217" y="91"/>
                    </a:cubicBezTo>
                    <a:cubicBezTo>
                      <a:pt x="214" y="81"/>
                      <a:pt x="225" y="67"/>
                      <a:pt x="220" y="59"/>
                    </a:cubicBezTo>
                    <a:cubicBezTo>
                      <a:pt x="215" y="50"/>
                      <a:pt x="197" y="52"/>
                      <a:pt x="190" y="45"/>
                    </a:cubicBezTo>
                    <a:cubicBezTo>
                      <a:pt x="183" y="38"/>
                      <a:pt x="185" y="20"/>
                      <a:pt x="17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63A36"/>
                  </a:solidFill>
                  <a:effectLst/>
                  <a:uLnTx/>
                  <a:uFillTx/>
                </a:endParaRPr>
              </a:p>
            </p:txBody>
          </p:sp>
          <p:sp>
            <p:nvSpPr>
              <p:cNvPr id="73" name="Rectangle 11"/>
              <p:cNvSpPr>
                <a:spLocks noChangeArrowheads="1"/>
              </p:cNvSpPr>
              <p:nvPr/>
            </p:nvSpPr>
            <p:spPr bwMode="auto">
              <a:xfrm>
                <a:off x="2771" y="457"/>
                <a:ext cx="2112" cy="472"/>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63A36"/>
                  </a:solidFill>
                  <a:effectLst/>
                  <a:uLnTx/>
                  <a:uFillTx/>
                </a:endParaRPr>
              </a:p>
            </p:txBody>
          </p:sp>
          <p:sp>
            <p:nvSpPr>
              <p:cNvPr id="74" name="Freeform 12"/>
              <p:cNvSpPr>
                <a:spLocks/>
              </p:cNvSpPr>
              <p:nvPr/>
            </p:nvSpPr>
            <p:spPr bwMode="auto">
              <a:xfrm>
                <a:off x="2771" y="1154"/>
                <a:ext cx="2112" cy="129"/>
              </a:xfrm>
              <a:custGeom>
                <a:avLst/>
                <a:gdLst>
                  <a:gd name="T0" fmla="*/ 12 w 409"/>
                  <a:gd name="T1" fmla="*/ 25 h 25"/>
                  <a:gd name="T2" fmla="*/ 397 w 409"/>
                  <a:gd name="T3" fmla="*/ 25 h 25"/>
                  <a:gd name="T4" fmla="*/ 409 w 409"/>
                  <a:gd name="T5" fmla="*/ 13 h 25"/>
                  <a:gd name="T6" fmla="*/ 397 w 409"/>
                  <a:gd name="T7" fmla="*/ 0 h 25"/>
                  <a:gd name="T8" fmla="*/ 12 w 409"/>
                  <a:gd name="T9" fmla="*/ 0 h 25"/>
                  <a:gd name="T10" fmla="*/ 0 w 409"/>
                  <a:gd name="T11" fmla="*/ 13 h 25"/>
                  <a:gd name="T12" fmla="*/ 12 w 409"/>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409" h="25">
                    <a:moveTo>
                      <a:pt x="12" y="25"/>
                    </a:moveTo>
                    <a:cubicBezTo>
                      <a:pt x="397" y="25"/>
                      <a:pt x="397" y="25"/>
                      <a:pt x="397" y="25"/>
                    </a:cubicBezTo>
                    <a:cubicBezTo>
                      <a:pt x="404" y="25"/>
                      <a:pt x="409" y="20"/>
                      <a:pt x="409" y="13"/>
                    </a:cubicBezTo>
                    <a:cubicBezTo>
                      <a:pt x="409" y="6"/>
                      <a:pt x="404" y="0"/>
                      <a:pt x="397" y="0"/>
                    </a:cubicBezTo>
                    <a:cubicBezTo>
                      <a:pt x="12" y="0"/>
                      <a:pt x="12" y="0"/>
                      <a:pt x="12" y="0"/>
                    </a:cubicBezTo>
                    <a:cubicBezTo>
                      <a:pt x="5" y="0"/>
                      <a:pt x="0" y="6"/>
                      <a:pt x="0" y="13"/>
                    </a:cubicBezTo>
                    <a:cubicBezTo>
                      <a:pt x="0" y="20"/>
                      <a:pt x="5" y="25"/>
                      <a:pt x="1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63A36"/>
                  </a:solidFill>
                  <a:effectLst/>
                  <a:uLnTx/>
                  <a:uFillTx/>
                </a:endParaRPr>
              </a:p>
            </p:txBody>
          </p:sp>
          <p:sp>
            <p:nvSpPr>
              <p:cNvPr id="75" name="Freeform 13"/>
              <p:cNvSpPr>
                <a:spLocks/>
              </p:cNvSpPr>
              <p:nvPr/>
            </p:nvSpPr>
            <p:spPr bwMode="auto">
              <a:xfrm>
                <a:off x="2771" y="1549"/>
                <a:ext cx="2112" cy="129"/>
              </a:xfrm>
              <a:custGeom>
                <a:avLst/>
                <a:gdLst>
                  <a:gd name="T0" fmla="*/ 12 w 409"/>
                  <a:gd name="T1" fmla="*/ 25 h 25"/>
                  <a:gd name="T2" fmla="*/ 397 w 409"/>
                  <a:gd name="T3" fmla="*/ 25 h 25"/>
                  <a:gd name="T4" fmla="*/ 409 w 409"/>
                  <a:gd name="T5" fmla="*/ 13 h 25"/>
                  <a:gd name="T6" fmla="*/ 397 w 409"/>
                  <a:gd name="T7" fmla="*/ 0 h 25"/>
                  <a:gd name="T8" fmla="*/ 12 w 409"/>
                  <a:gd name="T9" fmla="*/ 0 h 25"/>
                  <a:gd name="T10" fmla="*/ 0 w 409"/>
                  <a:gd name="T11" fmla="*/ 13 h 25"/>
                  <a:gd name="T12" fmla="*/ 12 w 409"/>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409" h="25">
                    <a:moveTo>
                      <a:pt x="12" y="25"/>
                    </a:moveTo>
                    <a:cubicBezTo>
                      <a:pt x="397" y="25"/>
                      <a:pt x="397" y="25"/>
                      <a:pt x="397" y="25"/>
                    </a:cubicBezTo>
                    <a:cubicBezTo>
                      <a:pt x="404" y="25"/>
                      <a:pt x="409" y="19"/>
                      <a:pt x="409" y="13"/>
                    </a:cubicBezTo>
                    <a:cubicBezTo>
                      <a:pt x="409" y="6"/>
                      <a:pt x="404" y="0"/>
                      <a:pt x="397" y="0"/>
                    </a:cubicBezTo>
                    <a:cubicBezTo>
                      <a:pt x="12" y="0"/>
                      <a:pt x="12" y="0"/>
                      <a:pt x="12" y="0"/>
                    </a:cubicBezTo>
                    <a:cubicBezTo>
                      <a:pt x="5" y="0"/>
                      <a:pt x="0" y="6"/>
                      <a:pt x="0" y="13"/>
                    </a:cubicBezTo>
                    <a:cubicBezTo>
                      <a:pt x="0" y="19"/>
                      <a:pt x="5" y="25"/>
                      <a:pt x="1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63A36"/>
                  </a:solidFill>
                  <a:effectLst/>
                  <a:uLnTx/>
                  <a:uFillTx/>
                </a:endParaRPr>
              </a:p>
            </p:txBody>
          </p:sp>
          <p:sp>
            <p:nvSpPr>
              <p:cNvPr id="76" name="Freeform 14"/>
              <p:cNvSpPr>
                <a:spLocks/>
              </p:cNvSpPr>
              <p:nvPr/>
            </p:nvSpPr>
            <p:spPr bwMode="auto">
              <a:xfrm>
                <a:off x="2771" y="1944"/>
                <a:ext cx="2112" cy="129"/>
              </a:xfrm>
              <a:custGeom>
                <a:avLst/>
                <a:gdLst>
                  <a:gd name="T0" fmla="*/ 12 w 409"/>
                  <a:gd name="T1" fmla="*/ 25 h 25"/>
                  <a:gd name="T2" fmla="*/ 397 w 409"/>
                  <a:gd name="T3" fmla="*/ 25 h 25"/>
                  <a:gd name="T4" fmla="*/ 409 w 409"/>
                  <a:gd name="T5" fmla="*/ 13 h 25"/>
                  <a:gd name="T6" fmla="*/ 397 w 409"/>
                  <a:gd name="T7" fmla="*/ 0 h 25"/>
                  <a:gd name="T8" fmla="*/ 12 w 409"/>
                  <a:gd name="T9" fmla="*/ 0 h 25"/>
                  <a:gd name="T10" fmla="*/ 0 w 409"/>
                  <a:gd name="T11" fmla="*/ 13 h 25"/>
                  <a:gd name="T12" fmla="*/ 12 w 409"/>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409" h="25">
                    <a:moveTo>
                      <a:pt x="12" y="25"/>
                    </a:moveTo>
                    <a:cubicBezTo>
                      <a:pt x="397" y="25"/>
                      <a:pt x="397" y="25"/>
                      <a:pt x="397" y="25"/>
                    </a:cubicBezTo>
                    <a:cubicBezTo>
                      <a:pt x="404" y="25"/>
                      <a:pt x="409" y="19"/>
                      <a:pt x="409" y="13"/>
                    </a:cubicBezTo>
                    <a:cubicBezTo>
                      <a:pt x="409" y="6"/>
                      <a:pt x="404" y="0"/>
                      <a:pt x="397" y="0"/>
                    </a:cubicBezTo>
                    <a:cubicBezTo>
                      <a:pt x="12" y="0"/>
                      <a:pt x="12" y="0"/>
                      <a:pt x="12" y="0"/>
                    </a:cubicBezTo>
                    <a:cubicBezTo>
                      <a:pt x="5" y="0"/>
                      <a:pt x="0" y="6"/>
                      <a:pt x="0" y="13"/>
                    </a:cubicBezTo>
                    <a:cubicBezTo>
                      <a:pt x="0" y="19"/>
                      <a:pt x="5" y="25"/>
                      <a:pt x="1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63A36"/>
                  </a:solidFill>
                  <a:effectLst/>
                  <a:uLnTx/>
                  <a:uFillTx/>
                </a:endParaRPr>
              </a:p>
            </p:txBody>
          </p:sp>
          <p:sp>
            <p:nvSpPr>
              <p:cNvPr id="77" name="Freeform 15"/>
              <p:cNvSpPr>
                <a:spLocks/>
              </p:cNvSpPr>
              <p:nvPr/>
            </p:nvSpPr>
            <p:spPr bwMode="auto">
              <a:xfrm>
                <a:off x="2771" y="2340"/>
                <a:ext cx="2112" cy="128"/>
              </a:xfrm>
              <a:custGeom>
                <a:avLst/>
                <a:gdLst>
                  <a:gd name="T0" fmla="*/ 12 w 409"/>
                  <a:gd name="T1" fmla="*/ 25 h 25"/>
                  <a:gd name="T2" fmla="*/ 397 w 409"/>
                  <a:gd name="T3" fmla="*/ 25 h 25"/>
                  <a:gd name="T4" fmla="*/ 409 w 409"/>
                  <a:gd name="T5" fmla="*/ 12 h 25"/>
                  <a:gd name="T6" fmla="*/ 397 w 409"/>
                  <a:gd name="T7" fmla="*/ 0 h 25"/>
                  <a:gd name="T8" fmla="*/ 12 w 409"/>
                  <a:gd name="T9" fmla="*/ 0 h 25"/>
                  <a:gd name="T10" fmla="*/ 0 w 409"/>
                  <a:gd name="T11" fmla="*/ 12 h 25"/>
                  <a:gd name="T12" fmla="*/ 12 w 409"/>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409" h="25">
                    <a:moveTo>
                      <a:pt x="12" y="25"/>
                    </a:moveTo>
                    <a:cubicBezTo>
                      <a:pt x="397" y="25"/>
                      <a:pt x="397" y="25"/>
                      <a:pt x="397" y="25"/>
                    </a:cubicBezTo>
                    <a:cubicBezTo>
                      <a:pt x="404" y="25"/>
                      <a:pt x="409" y="19"/>
                      <a:pt x="409" y="12"/>
                    </a:cubicBezTo>
                    <a:cubicBezTo>
                      <a:pt x="409" y="6"/>
                      <a:pt x="404" y="0"/>
                      <a:pt x="397" y="0"/>
                    </a:cubicBezTo>
                    <a:cubicBezTo>
                      <a:pt x="12" y="0"/>
                      <a:pt x="12" y="0"/>
                      <a:pt x="12" y="0"/>
                    </a:cubicBezTo>
                    <a:cubicBezTo>
                      <a:pt x="5" y="0"/>
                      <a:pt x="0" y="6"/>
                      <a:pt x="0" y="12"/>
                    </a:cubicBezTo>
                    <a:cubicBezTo>
                      <a:pt x="0" y="19"/>
                      <a:pt x="5" y="25"/>
                      <a:pt x="1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63A36"/>
                  </a:solidFill>
                  <a:effectLst/>
                  <a:uLnTx/>
                  <a:uFillTx/>
                </a:endParaRPr>
              </a:p>
            </p:txBody>
          </p:sp>
          <p:sp>
            <p:nvSpPr>
              <p:cNvPr id="78" name="Freeform 16"/>
              <p:cNvSpPr>
                <a:spLocks/>
              </p:cNvSpPr>
              <p:nvPr/>
            </p:nvSpPr>
            <p:spPr bwMode="auto">
              <a:xfrm>
                <a:off x="2771" y="2735"/>
                <a:ext cx="1059" cy="128"/>
              </a:xfrm>
              <a:custGeom>
                <a:avLst/>
                <a:gdLst>
                  <a:gd name="T0" fmla="*/ 12 w 205"/>
                  <a:gd name="T1" fmla="*/ 25 h 25"/>
                  <a:gd name="T2" fmla="*/ 192 w 205"/>
                  <a:gd name="T3" fmla="*/ 25 h 25"/>
                  <a:gd name="T4" fmla="*/ 205 w 205"/>
                  <a:gd name="T5" fmla="*/ 12 h 25"/>
                  <a:gd name="T6" fmla="*/ 192 w 205"/>
                  <a:gd name="T7" fmla="*/ 0 h 25"/>
                  <a:gd name="T8" fmla="*/ 12 w 205"/>
                  <a:gd name="T9" fmla="*/ 0 h 25"/>
                  <a:gd name="T10" fmla="*/ 0 w 205"/>
                  <a:gd name="T11" fmla="*/ 12 h 25"/>
                  <a:gd name="T12" fmla="*/ 12 w 205"/>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205" h="25">
                    <a:moveTo>
                      <a:pt x="12" y="25"/>
                    </a:moveTo>
                    <a:cubicBezTo>
                      <a:pt x="192" y="25"/>
                      <a:pt x="192" y="25"/>
                      <a:pt x="192" y="25"/>
                    </a:cubicBezTo>
                    <a:cubicBezTo>
                      <a:pt x="199" y="25"/>
                      <a:pt x="205" y="19"/>
                      <a:pt x="205" y="12"/>
                    </a:cubicBezTo>
                    <a:cubicBezTo>
                      <a:pt x="205" y="6"/>
                      <a:pt x="199" y="0"/>
                      <a:pt x="192" y="0"/>
                    </a:cubicBezTo>
                    <a:cubicBezTo>
                      <a:pt x="12" y="0"/>
                      <a:pt x="12" y="0"/>
                      <a:pt x="12" y="0"/>
                    </a:cubicBezTo>
                    <a:cubicBezTo>
                      <a:pt x="5" y="0"/>
                      <a:pt x="0" y="6"/>
                      <a:pt x="0" y="12"/>
                    </a:cubicBezTo>
                    <a:cubicBezTo>
                      <a:pt x="0" y="19"/>
                      <a:pt x="5" y="25"/>
                      <a:pt x="1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63A36"/>
                  </a:solidFill>
                  <a:effectLst/>
                  <a:uLnTx/>
                  <a:uFillTx/>
                </a:endParaRPr>
              </a:p>
            </p:txBody>
          </p:sp>
          <p:sp>
            <p:nvSpPr>
              <p:cNvPr id="79" name="Freeform 17"/>
              <p:cNvSpPr>
                <a:spLocks/>
              </p:cNvSpPr>
              <p:nvPr/>
            </p:nvSpPr>
            <p:spPr bwMode="auto">
              <a:xfrm>
                <a:off x="2771" y="3130"/>
                <a:ext cx="976" cy="128"/>
              </a:xfrm>
              <a:custGeom>
                <a:avLst/>
                <a:gdLst>
                  <a:gd name="T0" fmla="*/ 12 w 189"/>
                  <a:gd name="T1" fmla="*/ 25 h 25"/>
                  <a:gd name="T2" fmla="*/ 176 w 189"/>
                  <a:gd name="T3" fmla="*/ 25 h 25"/>
                  <a:gd name="T4" fmla="*/ 189 w 189"/>
                  <a:gd name="T5" fmla="*/ 12 h 25"/>
                  <a:gd name="T6" fmla="*/ 176 w 189"/>
                  <a:gd name="T7" fmla="*/ 0 h 25"/>
                  <a:gd name="T8" fmla="*/ 12 w 189"/>
                  <a:gd name="T9" fmla="*/ 0 h 25"/>
                  <a:gd name="T10" fmla="*/ 0 w 189"/>
                  <a:gd name="T11" fmla="*/ 12 h 25"/>
                  <a:gd name="T12" fmla="*/ 12 w 189"/>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189" h="25">
                    <a:moveTo>
                      <a:pt x="12" y="25"/>
                    </a:moveTo>
                    <a:cubicBezTo>
                      <a:pt x="176" y="25"/>
                      <a:pt x="176" y="25"/>
                      <a:pt x="176" y="25"/>
                    </a:cubicBezTo>
                    <a:cubicBezTo>
                      <a:pt x="183" y="25"/>
                      <a:pt x="189" y="19"/>
                      <a:pt x="189" y="12"/>
                    </a:cubicBezTo>
                    <a:cubicBezTo>
                      <a:pt x="189" y="5"/>
                      <a:pt x="183" y="0"/>
                      <a:pt x="176" y="0"/>
                    </a:cubicBezTo>
                    <a:cubicBezTo>
                      <a:pt x="12" y="0"/>
                      <a:pt x="12" y="0"/>
                      <a:pt x="12" y="0"/>
                    </a:cubicBezTo>
                    <a:cubicBezTo>
                      <a:pt x="5" y="0"/>
                      <a:pt x="0" y="5"/>
                      <a:pt x="0" y="12"/>
                    </a:cubicBezTo>
                    <a:cubicBezTo>
                      <a:pt x="0" y="19"/>
                      <a:pt x="5" y="25"/>
                      <a:pt x="1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63A36"/>
                  </a:solidFill>
                  <a:effectLst/>
                  <a:uLnTx/>
                  <a:uFillTx/>
                </a:endParaRPr>
              </a:p>
            </p:txBody>
          </p:sp>
          <p:sp>
            <p:nvSpPr>
              <p:cNvPr id="80" name="Freeform 18"/>
              <p:cNvSpPr>
                <a:spLocks/>
              </p:cNvSpPr>
              <p:nvPr/>
            </p:nvSpPr>
            <p:spPr bwMode="auto">
              <a:xfrm>
                <a:off x="2771" y="3525"/>
                <a:ext cx="1059" cy="128"/>
              </a:xfrm>
              <a:custGeom>
                <a:avLst/>
                <a:gdLst>
                  <a:gd name="T0" fmla="*/ 12 w 205"/>
                  <a:gd name="T1" fmla="*/ 25 h 25"/>
                  <a:gd name="T2" fmla="*/ 192 w 205"/>
                  <a:gd name="T3" fmla="*/ 25 h 25"/>
                  <a:gd name="T4" fmla="*/ 205 w 205"/>
                  <a:gd name="T5" fmla="*/ 12 h 25"/>
                  <a:gd name="T6" fmla="*/ 192 w 205"/>
                  <a:gd name="T7" fmla="*/ 0 h 25"/>
                  <a:gd name="T8" fmla="*/ 12 w 205"/>
                  <a:gd name="T9" fmla="*/ 0 h 25"/>
                  <a:gd name="T10" fmla="*/ 0 w 205"/>
                  <a:gd name="T11" fmla="*/ 12 h 25"/>
                  <a:gd name="T12" fmla="*/ 12 w 205"/>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205" h="25">
                    <a:moveTo>
                      <a:pt x="12" y="25"/>
                    </a:moveTo>
                    <a:cubicBezTo>
                      <a:pt x="192" y="25"/>
                      <a:pt x="192" y="25"/>
                      <a:pt x="192" y="25"/>
                    </a:cubicBezTo>
                    <a:cubicBezTo>
                      <a:pt x="199" y="25"/>
                      <a:pt x="205" y="19"/>
                      <a:pt x="205" y="12"/>
                    </a:cubicBezTo>
                    <a:cubicBezTo>
                      <a:pt x="205" y="5"/>
                      <a:pt x="199" y="0"/>
                      <a:pt x="192" y="0"/>
                    </a:cubicBezTo>
                    <a:cubicBezTo>
                      <a:pt x="12" y="0"/>
                      <a:pt x="12" y="0"/>
                      <a:pt x="12" y="0"/>
                    </a:cubicBezTo>
                    <a:cubicBezTo>
                      <a:pt x="5" y="0"/>
                      <a:pt x="0" y="5"/>
                      <a:pt x="0" y="12"/>
                    </a:cubicBezTo>
                    <a:cubicBezTo>
                      <a:pt x="0" y="19"/>
                      <a:pt x="5" y="25"/>
                      <a:pt x="1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63A36"/>
                  </a:solidFill>
                  <a:effectLst/>
                  <a:uLnTx/>
                  <a:uFillTx/>
                </a:endParaRPr>
              </a:p>
            </p:txBody>
          </p:sp>
        </p:grpSp>
      </p:grpSp>
      <p:grpSp>
        <p:nvGrpSpPr>
          <p:cNvPr id="94" name="Group 93"/>
          <p:cNvGrpSpPr/>
          <p:nvPr/>
        </p:nvGrpSpPr>
        <p:grpSpPr>
          <a:xfrm>
            <a:off x="5700441" y="4537347"/>
            <a:ext cx="1349570" cy="918860"/>
            <a:chOff x="1644265" y="1444091"/>
            <a:chExt cx="1206666" cy="821563"/>
          </a:xfrm>
        </p:grpSpPr>
        <p:grpSp>
          <p:nvGrpSpPr>
            <p:cNvPr id="95" name="Group 94"/>
            <p:cNvGrpSpPr/>
            <p:nvPr/>
          </p:nvGrpSpPr>
          <p:grpSpPr>
            <a:xfrm>
              <a:off x="1644265" y="1444091"/>
              <a:ext cx="825489" cy="821563"/>
              <a:chOff x="1644265" y="1444091"/>
              <a:chExt cx="825489" cy="821563"/>
            </a:xfrm>
          </p:grpSpPr>
          <p:sp>
            <p:nvSpPr>
              <p:cNvPr id="103" name="Oval 78"/>
              <p:cNvSpPr>
                <a:spLocks noChangeArrowheads="1"/>
              </p:cNvSpPr>
              <p:nvPr/>
            </p:nvSpPr>
            <p:spPr bwMode="auto">
              <a:xfrm>
                <a:off x="1644265" y="1444091"/>
                <a:ext cx="825489" cy="821563"/>
              </a:xfrm>
              <a:prstGeom prst="ellipse">
                <a:avLst/>
              </a:prstGeom>
              <a:solidFill>
                <a:srgbClr val="0F5C9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363A36"/>
                  </a:solidFill>
                  <a:effectLst/>
                  <a:uLnTx/>
                  <a:uFillTx/>
                </a:endParaRPr>
              </a:p>
            </p:txBody>
          </p:sp>
          <p:grpSp>
            <p:nvGrpSpPr>
              <p:cNvPr id="104" name="Group 103"/>
              <p:cNvGrpSpPr/>
              <p:nvPr/>
            </p:nvGrpSpPr>
            <p:grpSpPr>
              <a:xfrm>
                <a:off x="1763987" y="1564262"/>
                <a:ext cx="586044" cy="657009"/>
                <a:chOff x="1763987" y="1564262"/>
                <a:chExt cx="586044" cy="657009"/>
              </a:xfrm>
            </p:grpSpPr>
            <p:sp>
              <p:nvSpPr>
                <p:cNvPr id="106" name="Freeform 105"/>
                <p:cNvSpPr/>
                <p:nvPr/>
              </p:nvSpPr>
              <p:spPr>
                <a:xfrm>
                  <a:off x="1784064" y="2013307"/>
                  <a:ext cx="565967" cy="207964"/>
                </a:xfrm>
                <a:custGeom>
                  <a:avLst/>
                  <a:gdLst>
                    <a:gd name="connsiteX0" fmla="*/ 48020 w 565967"/>
                    <a:gd name="connsiteY0" fmla="*/ 38402 h 207964"/>
                    <a:gd name="connsiteX1" fmla="*/ 48020 w 565967"/>
                    <a:gd name="connsiteY1" fmla="*/ 38402 h 207964"/>
                    <a:gd name="connsiteX2" fmla="*/ 83189 w 565967"/>
                    <a:gd name="connsiteY2" fmla="*/ 60782 h 207964"/>
                    <a:gd name="connsiteX3" fmla="*/ 111964 w 565967"/>
                    <a:gd name="connsiteY3" fmla="*/ 67177 h 207964"/>
                    <a:gd name="connsiteX4" fmla="*/ 207880 w 565967"/>
                    <a:gd name="connsiteY4" fmla="*/ 73571 h 207964"/>
                    <a:gd name="connsiteX5" fmla="*/ 220669 w 565967"/>
                    <a:gd name="connsiteY5" fmla="*/ 76768 h 207964"/>
                    <a:gd name="connsiteX6" fmla="*/ 243050 w 565967"/>
                    <a:gd name="connsiteY6" fmla="*/ 79966 h 207964"/>
                    <a:gd name="connsiteX7" fmla="*/ 259036 w 565967"/>
                    <a:gd name="connsiteY7" fmla="*/ 83163 h 207964"/>
                    <a:gd name="connsiteX8" fmla="*/ 450868 w 565967"/>
                    <a:gd name="connsiteY8" fmla="*/ 76768 h 207964"/>
                    <a:gd name="connsiteX9" fmla="*/ 460459 w 565967"/>
                    <a:gd name="connsiteY9" fmla="*/ 73571 h 207964"/>
                    <a:gd name="connsiteX10" fmla="*/ 473248 w 565967"/>
                    <a:gd name="connsiteY10" fmla="*/ 70374 h 207964"/>
                    <a:gd name="connsiteX11" fmla="*/ 495629 w 565967"/>
                    <a:gd name="connsiteY11" fmla="*/ 60782 h 207964"/>
                    <a:gd name="connsiteX12" fmla="*/ 527601 w 565967"/>
                    <a:gd name="connsiteY12" fmla="*/ 44796 h 207964"/>
                    <a:gd name="connsiteX13" fmla="*/ 537192 w 565967"/>
                    <a:gd name="connsiteY13" fmla="*/ 41599 h 207964"/>
                    <a:gd name="connsiteX14" fmla="*/ 546784 w 565967"/>
                    <a:gd name="connsiteY14" fmla="*/ 38402 h 207964"/>
                    <a:gd name="connsiteX15" fmla="*/ 556375 w 565967"/>
                    <a:gd name="connsiteY15" fmla="*/ 44796 h 207964"/>
                    <a:gd name="connsiteX16" fmla="*/ 565967 w 565967"/>
                    <a:gd name="connsiteY16" fmla="*/ 83163 h 207964"/>
                    <a:gd name="connsiteX17" fmla="*/ 559573 w 565967"/>
                    <a:gd name="connsiteY17" fmla="*/ 102346 h 207964"/>
                    <a:gd name="connsiteX18" fmla="*/ 540389 w 565967"/>
                    <a:gd name="connsiteY18" fmla="*/ 121529 h 207964"/>
                    <a:gd name="connsiteX19" fmla="*/ 511615 w 565967"/>
                    <a:gd name="connsiteY19" fmla="*/ 134318 h 207964"/>
                    <a:gd name="connsiteX20" fmla="*/ 498826 w 565967"/>
                    <a:gd name="connsiteY20" fmla="*/ 137515 h 207964"/>
                    <a:gd name="connsiteX21" fmla="*/ 486037 w 565967"/>
                    <a:gd name="connsiteY21" fmla="*/ 143910 h 207964"/>
                    <a:gd name="connsiteX22" fmla="*/ 466854 w 565967"/>
                    <a:gd name="connsiteY22" fmla="*/ 159896 h 207964"/>
                    <a:gd name="connsiteX23" fmla="*/ 431685 w 565967"/>
                    <a:gd name="connsiteY23" fmla="*/ 175882 h 207964"/>
                    <a:gd name="connsiteX24" fmla="*/ 418896 w 565967"/>
                    <a:gd name="connsiteY24" fmla="*/ 179079 h 207964"/>
                    <a:gd name="connsiteX25" fmla="*/ 406107 w 565967"/>
                    <a:gd name="connsiteY25" fmla="*/ 185473 h 207964"/>
                    <a:gd name="connsiteX26" fmla="*/ 383726 w 565967"/>
                    <a:gd name="connsiteY26" fmla="*/ 191868 h 207964"/>
                    <a:gd name="connsiteX27" fmla="*/ 374135 w 565967"/>
                    <a:gd name="connsiteY27" fmla="*/ 195065 h 207964"/>
                    <a:gd name="connsiteX28" fmla="*/ 342163 w 565967"/>
                    <a:gd name="connsiteY28" fmla="*/ 198262 h 207964"/>
                    <a:gd name="connsiteX29" fmla="*/ 153528 w 565967"/>
                    <a:gd name="connsiteY29" fmla="*/ 198262 h 207964"/>
                    <a:gd name="connsiteX30" fmla="*/ 137542 w 565967"/>
                    <a:gd name="connsiteY30" fmla="*/ 191868 h 207964"/>
                    <a:gd name="connsiteX31" fmla="*/ 105570 w 565967"/>
                    <a:gd name="connsiteY31" fmla="*/ 179079 h 207964"/>
                    <a:gd name="connsiteX32" fmla="*/ 95978 w 565967"/>
                    <a:gd name="connsiteY32" fmla="*/ 169487 h 207964"/>
                    <a:gd name="connsiteX33" fmla="*/ 83189 w 565967"/>
                    <a:gd name="connsiteY33" fmla="*/ 150304 h 207964"/>
                    <a:gd name="connsiteX34" fmla="*/ 70401 w 565967"/>
                    <a:gd name="connsiteY34" fmla="*/ 140712 h 207964"/>
                    <a:gd name="connsiteX35" fmla="*/ 51217 w 565967"/>
                    <a:gd name="connsiteY35" fmla="*/ 121529 h 207964"/>
                    <a:gd name="connsiteX36" fmla="*/ 35231 w 565967"/>
                    <a:gd name="connsiteY36" fmla="*/ 111938 h 207964"/>
                    <a:gd name="connsiteX37" fmla="*/ 19245 w 565967"/>
                    <a:gd name="connsiteY37" fmla="*/ 95952 h 207964"/>
                    <a:gd name="connsiteX38" fmla="*/ 16048 w 565967"/>
                    <a:gd name="connsiteY38" fmla="*/ 86360 h 207964"/>
                    <a:gd name="connsiteX39" fmla="*/ 9654 w 565967"/>
                    <a:gd name="connsiteY39" fmla="*/ 76768 h 207964"/>
                    <a:gd name="connsiteX40" fmla="*/ 3259 w 565967"/>
                    <a:gd name="connsiteY40" fmla="*/ 63980 h 207964"/>
                    <a:gd name="connsiteX41" fmla="*/ 3259 w 565967"/>
                    <a:gd name="connsiteY41" fmla="*/ 16022 h 207964"/>
                    <a:gd name="connsiteX42" fmla="*/ 16048 w 565967"/>
                    <a:gd name="connsiteY42" fmla="*/ 36 h 207964"/>
                    <a:gd name="connsiteX43" fmla="*/ 48020 w 565967"/>
                    <a:gd name="connsiteY43" fmla="*/ 38402 h 20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65967" h="207964">
                      <a:moveTo>
                        <a:pt x="48020" y="38402"/>
                      </a:moveTo>
                      <a:lnTo>
                        <a:pt x="48020" y="38402"/>
                      </a:lnTo>
                      <a:cubicBezTo>
                        <a:pt x="59405" y="46534"/>
                        <a:pt x="69933" y="55811"/>
                        <a:pt x="83189" y="60782"/>
                      </a:cubicBezTo>
                      <a:cubicBezTo>
                        <a:pt x="87793" y="62509"/>
                        <a:pt x="108311" y="66568"/>
                        <a:pt x="111964" y="67177"/>
                      </a:cubicBezTo>
                      <a:cubicBezTo>
                        <a:pt x="149612" y="73451"/>
                        <a:pt x="156185" y="71323"/>
                        <a:pt x="207880" y="73571"/>
                      </a:cubicBezTo>
                      <a:cubicBezTo>
                        <a:pt x="212143" y="74637"/>
                        <a:pt x="216346" y="75982"/>
                        <a:pt x="220669" y="76768"/>
                      </a:cubicBezTo>
                      <a:cubicBezTo>
                        <a:pt x="228084" y="78116"/>
                        <a:pt x="235616" y="78727"/>
                        <a:pt x="243050" y="79966"/>
                      </a:cubicBezTo>
                      <a:cubicBezTo>
                        <a:pt x="248410" y="80859"/>
                        <a:pt x="253707" y="82097"/>
                        <a:pt x="259036" y="83163"/>
                      </a:cubicBezTo>
                      <a:lnTo>
                        <a:pt x="450868" y="76768"/>
                      </a:lnTo>
                      <a:cubicBezTo>
                        <a:pt x="454230" y="76536"/>
                        <a:pt x="457219" y="74497"/>
                        <a:pt x="460459" y="73571"/>
                      </a:cubicBezTo>
                      <a:cubicBezTo>
                        <a:pt x="464684" y="72364"/>
                        <a:pt x="469134" y="71917"/>
                        <a:pt x="473248" y="70374"/>
                      </a:cubicBezTo>
                      <a:cubicBezTo>
                        <a:pt x="536571" y="46630"/>
                        <a:pt x="447912" y="76691"/>
                        <a:pt x="495629" y="60782"/>
                      </a:cubicBezTo>
                      <a:cubicBezTo>
                        <a:pt x="513809" y="47147"/>
                        <a:pt x="503362" y="52876"/>
                        <a:pt x="527601" y="44796"/>
                      </a:cubicBezTo>
                      <a:lnTo>
                        <a:pt x="537192" y="41599"/>
                      </a:lnTo>
                      <a:lnTo>
                        <a:pt x="546784" y="38402"/>
                      </a:lnTo>
                      <a:cubicBezTo>
                        <a:pt x="549981" y="40533"/>
                        <a:pt x="553375" y="42396"/>
                        <a:pt x="556375" y="44796"/>
                      </a:cubicBezTo>
                      <a:cubicBezTo>
                        <a:pt x="570040" y="55728"/>
                        <a:pt x="563549" y="58979"/>
                        <a:pt x="565967" y="83163"/>
                      </a:cubicBezTo>
                      <a:cubicBezTo>
                        <a:pt x="563836" y="89557"/>
                        <a:pt x="564339" y="97580"/>
                        <a:pt x="559573" y="102346"/>
                      </a:cubicBezTo>
                      <a:cubicBezTo>
                        <a:pt x="553178" y="108740"/>
                        <a:pt x="548477" y="117484"/>
                        <a:pt x="540389" y="121529"/>
                      </a:cubicBezTo>
                      <a:cubicBezTo>
                        <a:pt x="529244" y="127103"/>
                        <a:pt x="523867" y="130234"/>
                        <a:pt x="511615" y="134318"/>
                      </a:cubicBezTo>
                      <a:cubicBezTo>
                        <a:pt x="507446" y="135707"/>
                        <a:pt x="503089" y="136449"/>
                        <a:pt x="498826" y="137515"/>
                      </a:cubicBezTo>
                      <a:cubicBezTo>
                        <a:pt x="494563" y="139647"/>
                        <a:pt x="489915" y="141140"/>
                        <a:pt x="486037" y="143910"/>
                      </a:cubicBezTo>
                      <a:cubicBezTo>
                        <a:pt x="464189" y="159516"/>
                        <a:pt x="488314" y="148190"/>
                        <a:pt x="466854" y="159896"/>
                      </a:cubicBezTo>
                      <a:cubicBezTo>
                        <a:pt x="452932" y="167490"/>
                        <a:pt x="445133" y="172040"/>
                        <a:pt x="431685" y="175882"/>
                      </a:cubicBezTo>
                      <a:cubicBezTo>
                        <a:pt x="427460" y="177089"/>
                        <a:pt x="423010" y="177536"/>
                        <a:pt x="418896" y="179079"/>
                      </a:cubicBezTo>
                      <a:cubicBezTo>
                        <a:pt x="414433" y="180752"/>
                        <a:pt x="410488" y="183596"/>
                        <a:pt x="406107" y="185473"/>
                      </a:cubicBezTo>
                      <a:cubicBezTo>
                        <a:pt x="398433" y="188762"/>
                        <a:pt x="391849" y="189547"/>
                        <a:pt x="383726" y="191868"/>
                      </a:cubicBezTo>
                      <a:cubicBezTo>
                        <a:pt x="380486" y="192794"/>
                        <a:pt x="377466" y="194553"/>
                        <a:pt x="374135" y="195065"/>
                      </a:cubicBezTo>
                      <a:cubicBezTo>
                        <a:pt x="363549" y="196694"/>
                        <a:pt x="352820" y="197196"/>
                        <a:pt x="342163" y="198262"/>
                      </a:cubicBezTo>
                      <a:cubicBezTo>
                        <a:pt x="273932" y="215318"/>
                        <a:pt x="314651" y="206318"/>
                        <a:pt x="153528" y="198262"/>
                      </a:cubicBezTo>
                      <a:cubicBezTo>
                        <a:pt x="147796" y="197975"/>
                        <a:pt x="142936" y="193829"/>
                        <a:pt x="137542" y="191868"/>
                      </a:cubicBezTo>
                      <a:cubicBezTo>
                        <a:pt x="108573" y="181334"/>
                        <a:pt x="128111" y="190348"/>
                        <a:pt x="105570" y="179079"/>
                      </a:cubicBezTo>
                      <a:cubicBezTo>
                        <a:pt x="102373" y="175882"/>
                        <a:pt x="98754" y="173056"/>
                        <a:pt x="95978" y="169487"/>
                      </a:cubicBezTo>
                      <a:cubicBezTo>
                        <a:pt x="91260" y="163421"/>
                        <a:pt x="89337" y="154915"/>
                        <a:pt x="83189" y="150304"/>
                      </a:cubicBezTo>
                      <a:cubicBezTo>
                        <a:pt x="78926" y="147107"/>
                        <a:pt x="74362" y="144277"/>
                        <a:pt x="70401" y="140712"/>
                      </a:cubicBezTo>
                      <a:cubicBezTo>
                        <a:pt x="63679" y="134662"/>
                        <a:pt x="58972" y="126181"/>
                        <a:pt x="51217" y="121529"/>
                      </a:cubicBezTo>
                      <a:cubicBezTo>
                        <a:pt x="45888" y="118332"/>
                        <a:pt x="40083" y="115820"/>
                        <a:pt x="35231" y="111938"/>
                      </a:cubicBezTo>
                      <a:cubicBezTo>
                        <a:pt x="29346" y="107230"/>
                        <a:pt x="19245" y="95952"/>
                        <a:pt x="19245" y="95952"/>
                      </a:cubicBezTo>
                      <a:cubicBezTo>
                        <a:pt x="18179" y="92755"/>
                        <a:pt x="17555" y="89375"/>
                        <a:pt x="16048" y="86360"/>
                      </a:cubicBezTo>
                      <a:cubicBezTo>
                        <a:pt x="14330" y="82923"/>
                        <a:pt x="11561" y="80104"/>
                        <a:pt x="9654" y="76768"/>
                      </a:cubicBezTo>
                      <a:cubicBezTo>
                        <a:pt x="7289" y="72630"/>
                        <a:pt x="5391" y="68243"/>
                        <a:pt x="3259" y="63980"/>
                      </a:cubicBezTo>
                      <a:cubicBezTo>
                        <a:pt x="-428" y="38169"/>
                        <a:pt x="-1699" y="43290"/>
                        <a:pt x="3259" y="16022"/>
                      </a:cubicBezTo>
                      <a:cubicBezTo>
                        <a:pt x="4707" y="8057"/>
                        <a:pt x="7033" y="2290"/>
                        <a:pt x="16048" y="36"/>
                      </a:cubicBezTo>
                      <a:cubicBezTo>
                        <a:pt x="21218" y="-1256"/>
                        <a:pt x="42691" y="32008"/>
                        <a:pt x="48020" y="38402"/>
                      </a:cubicBezTo>
                      <a:close/>
                    </a:path>
                  </a:pathLst>
                </a:custGeom>
                <a:solidFill>
                  <a:srgbClr val="FFFFFF"/>
                </a:solidFill>
                <a:ln w="9525"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60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Calibri"/>
                    <a:ea typeface="+mn-ea"/>
                    <a:cs typeface="+mn-cs"/>
                  </a:endParaRPr>
                </a:p>
              </p:txBody>
            </p:sp>
            <p:sp>
              <p:nvSpPr>
                <p:cNvPr id="107" name="Freeform 5"/>
                <p:cNvSpPr>
                  <a:spLocks noEditPoints="1"/>
                </p:cNvSpPr>
                <p:nvPr/>
              </p:nvSpPr>
              <p:spPr bwMode="auto">
                <a:xfrm>
                  <a:off x="1763987" y="1564262"/>
                  <a:ext cx="586044" cy="540680"/>
                </a:xfrm>
                <a:custGeom>
                  <a:avLst/>
                  <a:gdLst>
                    <a:gd name="T0" fmla="*/ 188 w 264"/>
                    <a:gd name="T1" fmla="*/ 179 h 245"/>
                    <a:gd name="T2" fmla="*/ 190 w 264"/>
                    <a:gd name="T3" fmla="*/ 180 h 245"/>
                    <a:gd name="T4" fmla="*/ 217 w 264"/>
                    <a:gd name="T5" fmla="*/ 168 h 245"/>
                    <a:gd name="T6" fmla="*/ 191 w 264"/>
                    <a:gd name="T7" fmla="*/ 140 h 245"/>
                    <a:gd name="T8" fmla="*/ 201 w 264"/>
                    <a:gd name="T9" fmla="*/ 79 h 245"/>
                    <a:gd name="T10" fmla="*/ 132 w 264"/>
                    <a:gd name="T11" fmla="*/ 0 h 245"/>
                    <a:gd name="T12" fmla="*/ 63 w 264"/>
                    <a:gd name="T13" fmla="*/ 79 h 245"/>
                    <a:gd name="T14" fmla="*/ 73 w 264"/>
                    <a:gd name="T15" fmla="*/ 140 h 245"/>
                    <a:gd name="T16" fmla="*/ 47 w 264"/>
                    <a:gd name="T17" fmla="*/ 169 h 245"/>
                    <a:gd name="T18" fmla="*/ 75 w 264"/>
                    <a:gd name="T19" fmla="*/ 180 h 245"/>
                    <a:gd name="T20" fmla="*/ 26 w 264"/>
                    <a:gd name="T21" fmla="*/ 195 h 245"/>
                    <a:gd name="T22" fmla="*/ 17 w 264"/>
                    <a:gd name="T23" fmla="*/ 234 h 245"/>
                    <a:gd name="T24" fmla="*/ 123 w 264"/>
                    <a:gd name="T25" fmla="*/ 245 h 245"/>
                    <a:gd name="T26" fmla="*/ 132 w 264"/>
                    <a:gd name="T27" fmla="*/ 245 h 245"/>
                    <a:gd name="T28" fmla="*/ 247 w 264"/>
                    <a:gd name="T29" fmla="*/ 234 h 245"/>
                    <a:gd name="T30" fmla="*/ 238 w 264"/>
                    <a:gd name="T31" fmla="*/ 195 h 245"/>
                    <a:gd name="T32" fmla="*/ 182 w 264"/>
                    <a:gd name="T33" fmla="*/ 68 h 245"/>
                    <a:gd name="T34" fmla="*/ 189 w 264"/>
                    <a:gd name="T35" fmla="*/ 70 h 245"/>
                    <a:gd name="T36" fmla="*/ 181 w 264"/>
                    <a:gd name="T37" fmla="*/ 102 h 245"/>
                    <a:gd name="T38" fmla="*/ 132 w 264"/>
                    <a:gd name="T39" fmla="*/ 21 h 245"/>
                    <a:gd name="T40" fmla="*/ 132 w 264"/>
                    <a:gd name="T41" fmla="*/ 28 h 245"/>
                    <a:gd name="T42" fmla="*/ 87 w 264"/>
                    <a:gd name="T43" fmla="*/ 55 h 245"/>
                    <a:gd name="T44" fmla="*/ 87 w 264"/>
                    <a:gd name="T45" fmla="*/ 79 h 245"/>
                    <a:gd name="T46" fmla="*/ 112 w 264"/>
                    <a:gd name="T47" fmla="*/ 67 h 245"/>
                    <a:gd name="T48" fmla="*/ 149 w 264"/>
                    <a:gd name="T49" fmla="*/ 56 h 245"/>
                    <a:gd name="T50" fmla="*/ 175 w 264"/>
                    <a:gd name="T51" fmla="*/ 120 h 245"/>
                    <a:gd name="T52" fmla="*/ 89 w 264"/>
                    <a:gd name="T53" fmla="*/ 120 h 245"/>
                    <a:gd name="T54" fmla="*/ 87 w 264"/>
                    <a:gd name="T55" fmla="*/ 79 h 245"/>
                    <a:gd name="T56" fmla="*/ 75 w 264"/>
                    <a:gd name="T57" fmla="*/ 70 h 245"/>
                    <a:gd name="T58" fmla="*/ 79 w 264"/>
                    <a:gd name="T59" fmla="*/ 67 h 245"/>
                    <a:gd name="T60" fmla="*/ 82 w 264"/>
                    <a:gd name="T61" fmla="*/ 77 h 245"/>
                    <a:gd name="T62" fmla="*/ 73 w 264"/>
                    <a:gd name="T63" fmla="*/ 79 h 245"/>
                    <a:gd name="T64" fmla="*/ 84 w 264"/>
                    <a:gd name="T65" fmla="*/ 179 h 245"/>
                    <a:gd name="T66" fmla="*/ 87 w 264"/>
                    <a:gd name="T67" fmla="*/ 178 h 245"/>
                    <a:gd name="T68" fmla="*/ 92 w 264"/>
                    <a:gd name="T69" fmla="*/ 177 h 245"/>
                    <a:gd name="T70" fmla="*/ 97 w 264"/>
                    <a:gd name="T71" fmla="*/ 174 h 245"/>
                    <a:gd name="T72" fmla="*/ 98 w 264"/>
                    <a:gd name="T73" fmla="*/ 173 h 245"/>
                    <a:gd name="T74" fmla="*/ 132 w 264"/>
                    <a:gd name="T75" fmla="*/ 161 h 245"/>
                    <a:gd name="T76" fmla="*/ 166 w 264"/>
                    <a:gd name="T77" fmla="*/ 173 h 245"/>
                    <a:gd name="T78" fmla="*/ 167 w 264"/>
                    <a:gd name="T79" fmla="*/ 174 h 245"/>
                    <a:gd name="T80" fmla="*/ 173 w 264"/>
                    <a:gd name="T81" fmla="*/ 177 h 245"/>
                    <a:gd name="T82" fmla="*/ 177 w 264"/>
                    <a:gd name="T83" fmla="*/ 178 h 245"/>
                    <a:gd name="T84" fmla="*/ 180 w 264"/>
                    <a:gd name="T85" fmla="*/ 179 h 245"/>
                    <a:gd name="T86" fmla="*/ 132 w 264"/>
                    <a:gd name="T87" fmla="*/ 24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4" h="245">
                      <a:moveTo>
                        <a:pt x="238" y="195"/>
                      </a:moveTo>
                      <a:cubicBezTo>
                        <a:pt x="217" y="190"/>
                        <a:pt x="204" y="186"/>
                        <a:pt x="188" y="179"/>
                      </a:cubicBezTo>
                      <a:cubicBezTo>
                        <a:pt x="188" y="180"/>
                        <a:pt x="189" y="180"/>
                        <a:pt x="190" y="180"/>
                      </a:cubicBezTo>
                      <a:cubicBezTo>
                        <a:pt x="190" y="180"/>
                        <a:pt x="190" y="180"/>
                        <a:pt x="190" y="180"/>
                      </a:cubicBezTo>
                      <a:cubicBezTo>
                        <a:pt x="199" y="180"/>
                        <a:pt x="206" y="177"/>
                        <a:pt x="215" y="170"/>
                      </a:cubicBezTo>
                      <a:cubicBezTo>
                        <a:pt x="217" y="168"/>
                        <a:pt x="217" y="168"/>
                        <a:pt x="217" y="168"/>
                      </a:cubicBezTo>
                      <a:cubicBezTo>
                        <a:pt x="215" y="168"/>
                        <a:pt x="215" y="168"/>
                        <a:pt x="215" y="168"/>
                      </a:cubicBezTo>
                      <a:cubicBezTo>
                        <a:pt x="199" y="162"/>
                        <a:pt x="191" y="152"/>
                        <a:pt x="191" y="140"/>
                      </a:cubicBezTo>
                      <a:cubicBezTo>
                        <a:pt x="191" y="138"/>
                        <a:pt x="192" y="136"/>
                        <a:pt x="192" y="133"/>
                      </a:cubicBezTo>
                      <a:cubicBezTo>
                        <a:pt x="197" y="116"/>
                        <a:pt x="201" y="98"/>
                        <a:pt x="201" y="79"/>
                      </a:cubicBezTo>
                      <a:cubicBezTo>
                        <a:pt x="201" y="56"/>
                        <a:pt x="194" y="37"/>
                        <a:pt x="182" y="23"/>
                      </a:cubicBezTo>
                      <a:cubicBezTo>
                        <a:pt x="170" y="9"/>
                        <a:pt x="152" y="0"/>
                        <a:pt x="132" y="0"/>
                      </a:cubicBezTo>
                      <a:cubicBezTo>
                        <a:pt x="112" y="0"/>
                        <a:pt x="95" y="9"/>
                        <a:pt x="83" y="23"/>
                      </a:cubicBezTo>
                      <a:cubicBezTo>
                        <a:pt x="70" y="37"/>
                        <a:pt x="63" y="56"/>
                        <a:pt x="63" y="79"/>
                      </a:cubicBezTo>
                      <a:cubicBezTo>
                        <a:pt x="63" y="98"/>
                        <a:pt x="67" y="116"/>
                        <a:pt x="72" y="133"/>
                      </a:cubicBezTo>
                      <a:cubicBezTo>
                        <a:pt x="73" y="136"/>
                        <a:pt x="73" y="138"/>
                        <a:pt x="73" y="140"/>
                      </a:cubicBezTo>
                      <a:cubicBezTo>
                        <a:pt x="73" y="152"/>
                        <a:pt x="65" y="162"/>
                        <a:pt x="50" y="168"/>
                      </a:cubicBezTo>
                      <a:cubicBezTo>
                        <a:pt x="47" y="169"/>
                        <a:pt x="47" y="169"/>
                        <a:pt x="47" y="169"/>
                      </a:cubicBezTo>
                      <a:cubicBezTo>
                        <a:pt x="49" y="170"/>
                        <a:pt x="49" y="170"/>
                        <a:pt x="49" y="170"/>
                      </a:cubicBezTo>
                      <a:cubicBezTo>
                        <a:pt x="58" y="177"/>
                        <a:pt x="66" y="180"/>
                        <a:pt x="75" y="180"/>
                      </a:cubicBezTo>
                      <a:cubicBezTo>
                        <a:pt x="75" y="180"/>
                        <a:pt x="76" y="180"/>
                        <a:pt x="77" y="179"/>
                      </a:cubicBezTo>
                      <a:cubicBezTo>
                        <a:pt x="60" y="186"/>
                        <a:pt x="47" y="190"/>
                        <a:pt x="26" y="195"/>
                      </a:cubicBezTo>
                      <a:cubicBezTo>
                        <a:pt x="14" y="198"/>
                        <a:pt x="0" y="208"/>
                        <a:pt x="0" y="223"/>
                      </a:cubicBezTo>
                      <a:cubicBezTo>
                        <a:pt x="1" y="228"/>
                        <a:pt x="7" y="231"/>
                        <a:pt x="17" y="234"/>
                      </a:cubicBezTo>
                      <a:cubicBezTo>
                        <a:pt x="44" y="241"/>
                        <a:pt x="95" y="244"/>
                        <a:pt x="123" y="245"/>
                      </a:cubicBezTo>
                      <a:cubicBezTo>
                        <a:pt x="123" y="245"/>
                        <a:pt x="123" y="245"/>
                        <a:pt x="123" y="245"/>
                      </a:cubicBezTo>
                      <a:cubicBezTo>
                        <a:pt x="123" y="245"/>
                        <a:pt x="123" y="245"/>
                        <a:pt x="123" y="245"/>
                      </a:cubicBezTo>
                      <a:cubicBezTo>
                        <a:pt x="126" y="245"/>
                        <a:pt x="129" y="245"/>
                        <a:pt x="132" y="245"/>
                      </a:cubicBezTo>
                      <a:cubicBezTo>
                        <a:pt x="148" y="245"/>
                        <a:pt x="180" y="244"/>
                        <a:pt x="209" y="240"/>
                      </a:cubicBezTo>
                      <a:cubicBezTo>
                        <a:pt x="224" y="238"/>
                        <a:pt x="237" y="236"/>
                        <a:pt x="247" y="234"/>
                      </a:cubicBezTo>
                      <a:cubicBezTo>
                        <a:pt x="257" y="231"/>
                        <a:pt x="264" y="228"/>
                        <a:pt x="264" y="223"/>
                      </a:cubicBezTo>
                      <a:cubicBezTo>
                        <a:pt x="264" y="208"/>
                        <a:pt x="250" y="198"/>
                        <a:pt x="238" y="195"/>
                      </a:cubicBezTo>
                      <a:close/>
                      <a:moveTo>
                        <a:pt x="182" y="77"/>
                      </a:moveTo>
                      <a:cubicBezTo>
                        <a:pt x="182" y="74"/>
                        <a:pt x="182" y="71"/>
                        <a:pt x="182" y="68"/>
                      </a:cubicBezTo>
                      <a:cubicBezTo>
                        <a:pt x="183" y="67"/>
                        <a:pt x="185" y="67"/>
                        <a:pt x="186" y="67"/>
                      </a:cubicBezTo>
                      <a:cubicBezTo>
                        <a:pt x="187" y="67"/>
                        <a:pt x="188" y="68"/>
                        <a:pt x="189" y="70"/>
                      </a:cubicBezTo>
                      <a:cubicBezTo>
                        <a:pt x="190" y="72"/>
                        <a:pt x="191" y="75"/>
                        <a:pt x="191" y="79"/>
                      </a:cubicBezTo>
                      <a:cubicBezTo>
                        <a:pt x="191" y="86"/>
                        <a:pt x="188" y="96"/>
                        <a:pt x="181" y="102"/>
                      </a:cubicBezTo>
                      <a:cubicBezTo>
                        <a:pt x="182" y="93"/>
                        <a:pt x="182" y="84"/>
                        <a:pt x="182" y="77"/>
                      </a:cubicBezTo>
                      <a:close/>
                      <a:moveTo>
                        <a:pt x="132" y="21"/>
                      </a:moveTo>
                      <a:cubicBezTo>
                        <a:pt x="154" y="21"/>
                        <a:pt x="171" y="31"/>
                        <a:pt x="177" y="55"/>
                      </a:cubicBezTo>
                      <a:cubicBezTo>
                        <a:pt x="168" y="37"/>
                        <a:pt x="151" y="28"/>
                        <a:pt x="132" y="28"/>
                      </a:cubicBezTo>
                      <a:cubicBezTo>
                        <a:pt x="132" y="28"/>
                        <a:pt x="132" y="28"/>
                        <a:pt x="132" y="28"/>
                      </a:cubicBezTo>
                      <a:cubicBezTo>
                        <a:pt x="113" y="28"/>
                        <a:pt x="97" y="37"/>
                        <a:pt x="87" y="55"/>
                      </a:cubicBezTo>
                      <a:cubicBezTo>
                        <a:pt x="94" y="31"/>
                        <a:pt x="111" y="21"/>
                        <a:pt x="132" y="21"/>
                      </a:cubicBezTo>
                      <a:close/>
                      <a:moveTo>
                        <a:pt x="87" y="79"/>
                      </a:moveTo>
                      <a:cubicBezTo>
                        <a:pt x="87" y="79"/>
                        <a:pt x="87" y="79"/>
                        <a:pt x="87" y="79"/>
                      </a:cubicBezTo>
                      <a:cubicBezTo>
                        <a:pt x="93" y="79"/>
                        <a:pt x="102" y="73"/>
                        <a:pt x="112" y="67"/>
                      </a:cubicBezTo>
                      <a:cubicBezTo>
                        <a:pt x="122" y="62"/>
                        <a:pt x="133" y="56"/>
                        <a:pt x="144" y="56"/>
                      </a:cubicBezTo>
                      <a:cubicBezTo>
                        <a:pt x="146" y="56"/>
                        <a:pt x="147" y="56"/>
                        <a:pt x="149" y="56"/>
                      </a:cubicBezTo>
                      <a:cubicBezTo>
                        <a:pt x="157" y="64"/>
                        <a:pt x="168" y="74"/>
                        <a:pt x="180" y="78"/>
                      </a:cubicBezTo>
                      <a:cubicBezTo>
                        <a:pt x="180" y="90"/>
                        <a:pt x="179" y="105"/>
                        <a:pt x="175" y="120"/>
                      </a:cubicBezTo>
                      <a:cubicBezTo>
                        <a:pt x="171" y="136"/>
                        <a:pt x="150" y="159"/>
                        <a:pt x="132" y="159"/>
                      </a:cubicBezTo>
                      <a:cubicBezTo>
                        <a:pt x="114" y="159"/>
                        <a:pt x="94" y="136"/>
                        <a:pt x="89" y="120"/>
                      </a:cubicBezTo>
                      <a:cubicBezTo>
                        <a:pt x="85" y="106"/>
                        <a:pt x="85" y="91"/>
                        <a:pt x="85" y="79"/>
                      </a:cubicBezTo>
                      <a:cubicBezTo>
                        <a:pt x="85" y="79"/>
                        <a:pt x="86" y="79"/>
                        <a:pt x="87" y="79"/>
                      </a:cubicBezTo>
                      <a:close/>
                      <a:moveTo>
                        <a:pt x="73" y="79"/>
                      </a:moveTo>
                      <a:cubicBezTo>
                        <a:pt x="73" y="75"/>
                        <a:pt x="74" y="72"/>
                        <a:pt x="75" y="70"/>
                      </a:cubicBezTo>
                      <a:cubicBezTo>
                        <a:pt x="76" y="68"/>
                        <a:pt x="77" y="67"/>
                        <a:pt x="79" y="67"/>
                      </a:cubicBezTo>
                      <a:cubicBezTo>
                        <a:pt x="79" y="67"/>
                        <a:pt x="79" y="67"/>
                        <a:pt x="79" y="67"/>
                      </a:cubicBezTo>
                      <a:cubicBezTo>
                        <a:pt x="80" y="67"/>
                        <a:pt x="81" y="67"/>
                        <a:pt x="82" y="68"/>
                      </a:cubicBezTo>
                      <a:cubicBezTo>
                        <a:pt x="82" y="71"/>
                        <a:pt x="82" y="74"/>
                        <a:pt x="82" y="77"/>
                      </a:cubicBezTo>
                      <a:cubicBezTo>
                        <a:pt x="82" y="84"/>
                        <a:pt x="82" y="93"/>
                        <a:pt x="83" y="102"/>
                      </a:cubicBezTo>
                      <a:cubicBezTo>
                        <a:pt x="76" y="96"/>
                        <a:pt x="73" y="86"/>
                        <a:pt x="73" y="79"/>
                      </a:cubicBezTo>
                      <a:close/>
                      <a:moveTo>
                        <a:pt x="120" y="242"/>
                      </a:moveTo>
                      <a:cubicBezTo>
                        <a:pt x="107" y="229"/>
                        <a:pt x="89" y="205"/>
                        <a:pt x="84" y="179"/>
                      </a:cubicBezTo>
                      <a:cubicBezTo>
                        <a:pt x="85" y="179"/>
                        <a:pt x="86" y="179"/>
                        <a:pt x="87" y="178"/>
                      </a:cubicBezTo>
                      <a:cubicBezTo>
                        <a:pt x="87" y="178"/>
                        <a:pt x="87" y="178"/>
                        <a:pt x="87" y="178"/>
                      </a:cubicBezTo>
                      <a:cubicBezTo>
                        <a:pt x="87" y="178"/>
                        <a:pt x="87" y="178"/>
                        <a:pt x="87" y="178"/>
                      </a:cubicBezTo>
                      <a:cubicBezTo>
                        <a:pt x="88" y="178"/>
                        <a:pt x="90" y="177"/>
                        <a:pt x="92" y="177"/>
                      </a:cubicBezTo>
                      <a:cubicBezTo>
                        <a:pt x="92" y="176"/>
                        <a:pt x="92" y="176"/>
                        <a:pt x="92" y="176"/>
                      </a:cubicBezTo>
                      <a:cubicBezTo>
                        <a:pt x="94" y="176"/>
                        <a:pt x="96" y="175"/>
                        <a:pt x="97" y="174"/>
                      </a:cubicBezTo>
                      <a:cubicBezTo>
                        <a:pt x="98" y="174"/>
                        <a:pt x="98" y="174"/>
                        <a:pt x="98" y="174"/>
                      </a:cubicBezTo>
                      <a:cubicBezTo>
                        <a:pt x="98" y="173"/>
                        <a:pt x="98" y="173"/>
                        <a:pt x="98" y="173"/>
                      </a:cubicBezTo>
                      <a:cubicBezTo>
                        <a:pt x="101" y="164"/>
                        <a:pt x="102" y="153"/>
                        <a:pt x="103" y="146"/>
                      </a:cubicBezTo>
                      <a:cubicBezTo>
                        <a:pt x="111" y="155"/>
                        <a:pt x="122" y="161"/>
                        <a:pt x="132" y="161"/>
                      </a:cubicBezTo>
                      <a:cubicBezTo>
                        <a:pt x="143" y="161"/>
                        <a:pt x="153" y="155"/>
                        <a:pt x="162" y="146"/>
                      </a:cubicBezTo>
                      <a:cubicBezTo>
                        <a:pt x="162" y="153"/>
                        <a:pt x="163" y="164"/>
                        <a:pt x="166" y="173"/>
                      </a:cubicBezTo>
                      <a:cubicBezTo>
                        <a:pt x="166" y="174"/>
                        <a:pt x="166" y="174"/>
                        <a:pt x="166" y="174"/>
                      </a:cubicBezTo>
                      <a:cubicBezTo>
                        <a:pt x="167" y="174"/>
                        <a:pt x="167" y="174"/>
                        <a:pt x="167" y="174"/>
                      </a:cubicBezTo>
                      <a:cubicBezTo>
                        <a:pt x="169" y="175"/>
                        <a:pt x="170" y="176"/>
                        <a:pt x="172" y="176"/>
                      </a:cubicBezTo>
                      <a:cubicBezTo>
                        <a:pt x="172" y="176"/>
                        <a:pt x="172" y="176"/>
                        <a:pt x="173" y="177"/>
                      </a:cubicBezTo>
                      <a:cubicBezTo>
                        <a:pt x="174" y="177"/>
                        <a:pt x="176" y="178"/>
                        <a:pt x="177" y="178"/>
                      </a:cubicBezTo>
                      <a:cubicBezTo>
                        <a:pt x="177" y="178"/>
                        <a:pt x="177" y="178"/>
                        <a:pt x="177" y="178"/>
                      </a:cubicBezTo>
                      <a:cubicBezTo>
                        <a:pt x="177" y="178"/>
                        <a:pt x="177" y="178"/>
                        <a:pt x="177" y="178"/>
                      </a:cubicBezTo>
                      <a:cubicBezTo>
                        <a:pt x="178" y="179"/>
                        <a:pt x="179" y="179"/>
                        <a:pt x="180" y="179"/>
                      </a:cubicBezTo>
                      <a:cubicBezTo>
                        <a:pt x="175" y="205"/>
                        <a:pt x="158" y="229"/>
                        <a:pt x="144" y="242"/>
                      </a:cubicBezTo>
                      <a:cubicBezTo>
                        <a:pt x="140" y="242"/>
                        <a:pt x="135" y="242"/>
                        <a:pt x="132" y="242"/>
                      </a:cubicBezTo>
                      <a:cubicBezTo>
                        <a:pt x="129" y="242"/>
                        <a:pt x="125" y="242"/>
                        <a:pt x="120" y="242"/>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363A36"/>
                    </a:solidFill>
                    <a:effectLst/>
                    <a:uLnTx/>
                    <a:uFillTx/>
                  </a:endParaRPr>
                </a:p>
              </p:txBody>
            </p:sp>
          </p:grpSp>
          <p:sp>
            <p:nvSpPr>
              <p:cNvPr id="105" name="Freeform 80"/>
              <p:cNvSpPr>
                <a:spLocks noEditPoints="1"/>
              </p:cNvSpPr>
              <p:nvPr/>
            </p:nvSpPr>
            <p:spPr bwMode="auto">
              <a:xfrm>
                <a:off x="1644265" y="1444091"/>
                <a:ext cx="825489" cy="821563"/>
              </a:xfrm>
              <a:custGeom>
                <a:avLst/>
                <a:gdLst>
                  <a:gd name="T0" fmla="*/ 424 w 848"/>
                  <a:gd name="T1" fmla="*/ 0 h 848"/>
                  <a:gd name="T2" fmla="*/ 0 w 848"/>
                  <a:gd name="T3" fmla="*/ 424 h 848"/>
                  <a:gd name="T4" fmla="*/ 424 w 848"/>
                  <a:gd name="T5" fmla="*/ 848 h 848"/>
                  <a:gd name="T6" fmla="*/ 848 w 848"/>
                  <a:gd name="T7" fmla="*/ 424 h 848"/>
                  <a:gd name="T8" fmla="*/ 424 w 848"/>
                  <a:gd name="T9" fmla="*/ 0 h 848"/>
                  <a:gd name="T10" fmla="*/ 424 w 848"/>
                  <a:gd name="T11" fmla="*/ 772 h 848"/>
                  <a:gd name="T12" fmla="*/ 76 w 848"/>
                  <a:gd name="T13" fmla="*/ 424 h 848"/>
                  <a:gd name="T14" fmla="*/ 424 w 848"/>
                  <a:gd name="T15" fmla="*/ 75 h 848"/>
                  <a:gd name="T16" fmla="*/ 773 w 848"/>
                  <a:gd name="T17" fmla="*/ 424 h 848"/>
                  <a:gd name="T18" fmla="*/ 424 w 848"/>
                  <a:gd name="T19" fmla="*/ 772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8" h="848">
                    <a:moveTo>
                      <a:pt x="424" y="0"/>
                    </a:moveTo>
                    <a:cubicBezTo>
                      <a:pt x="190" y="0"/>
                      <a:pt x="0" y="190"/>
                      <a:pt x="0" y="424"/>
                    </a:cubicBezTo>
                    <a:cubicBezTo>
                      <a:pt x="0" y="658"/>
                      <a:pt x="190" y="848"/>
                      <a:pt x="424" y="848"/>
                    </a:cubicBezTo>
                    <a:cubicBezTo>
                      <a:pt x="659" y="848"/>
                      <a:pt x="848" y="658"/>
                      <a:pt x="848" y="424"/>
                    </a:cubicBezTo>
                    <a:cubicBezTo>
                      <a:pt x="848" y="190"/>
                      <a:pt x="659" y="0"/>
                      <a:pt x="424" y="0"/>
                    </a:cubicBezTo>
                    <a:close/>
                    <a:moveTo>
                      <a:pt x="424" y="772"/>
                    </a:moveTo>
                    <a:cubicBezTo>
                      <a:pt x="232" y="772"/>
                      <a:pt x="76" y="616"/>
                      <a:pt x="76" y="424"/>
                    </a:cubicBezTo>
                    <a:cubicBezTo>
                      <a:pt x="76" y="231"/>
                      <a:pt x="232" y="75"/>
                      <a:pt x="424" y="75"/>
                    </a:cubicBezTo>
                    <a:cubicBezTo>
                      <a:pt x="617" y="75"/>
                      <a:pt x="773" y="231"/>
                      <a:pt x="773" y="424"/>
                    </a:cubicBezTo>
                    <a:cubicBezTo>
                      <a:pt x="773" y="616"/>
                      <a:pt x="617" y="772"/>
                      <a:pt x="424" y="772"/>
                    </a:cubicBezTo>
                    <a:close/>
                  </a:path>
                </a:pathLst>
              </a:custGeom>
              <a:solidFill>
                <a:srgbClr val="0F5C9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363A36"/>
                  </a:solidFill>
                  <a:effectLst/>
                  <a:uLnTx/>
                  <a:uFillTx/>
                </a:endParaRPr>
              </a:p>
            </p:txBody>
          </p:sp>
        </p:grpSp>
        <p:grpSp>
          <p:nvGrpSpPr>
            <p:cNvPr id="96" name="Group 95"/>
            <p:cNvGrpSpPr/>
            <p:nvPr/>
          </p:nvGrpSpPr>
          <p:grpSpPr>
            <a:xfrm>
              <a:off x="2228472" y="1732382"/>
              <a:ext cx="622459" cy="437773"/>
              <a:chOff x="2228472" y="1732382"/>
              <a:chExt cx="622459" cy="437773"/>
            </a:xfrm>
          </p:grpSpPr>
          <p:sp>
            <p:nvSpPr>
              <p:cNvPr id="97" name="Rectangle 96"/>
              <p:cNvSpPr/>
              <p:nvPr/>
            </p:nvSpPr>
            <p:spPr>
              <a:xfrm>
                <a:off x="2285979" y="1746684"/>
                <a:ext cx="506951" cy="286045"/>
              </a:xfrm>
              <a:prstGeom prst="rect">
                <a:avLst/>
              </a:prstGeom>
              <a:solidFill>
                <a:srgbClr val="FFFFFF"/>
              </a:solidFill>
              <a:ln w="9525"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60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Calibri"/>
                  <a:ea typeface="+mn-ea"/>
                  <a:cs typeface="+mn-cs"/>
                </a:endParaRPr>
              </a:p>
            </p:txBody>
          </p:sp>
          <p:sp>
            <p:nvSpPr>
              <p:cNvPr id="98" name="Rectangle 39"/>
              <p:cNvSpPr/>
              <p:nvPr/>
            </p:nvSpPr>
            <p:spPr>
              <a:xfrm>
                <a:off x="2270146" y="2006731"/>
                <a:ext cx="557426" cy="134374"/>
              </a:xfrm>
              <a:custGeom>
                <a:avLst/>
                <a:gdLst>
                  <a:gd name="connsiteX0" fmla="*/ 0 w 431222"/>
                  <a:gd name="connsiteY0" fmla="*/ 0 h 110840"/>
                  <a:gd name="connsiteX1" fmla="*/ 431222 w 431222"/>
                  <a:gd name="connsiteY1" fmla="*/ 0 h 110840"/>
                  <a:gd name="connsiteX2" fmla="*/ 431222 w 431222"/>
                  <a:gd name="connsiteY2" fmla="*/ 110840 h 110840"/>
                  <a:gd name="connsiteX3" fmla="*/ 0 w 431222"/>
                  <a:gd name="connsiteY3" fmla="*/ 110840 h 110840"/>
                  <a:gd name="connsiteX4" fmla="*/ 0 w 431222"/>
                  <a:gd name="connsiteY4" fmla="*/ 0 h 110840"/>
                  <a:gd name="connsiteX0" fmla="*/ 0 w 459797"/>
                  <a:gd name="connsiteY0" fmla="*/ 0 h 110840"/>
                  <a:gd name="connsiteX1" fmla="*/ 431222 w 459797"/>
                  <a:gd name="connsiteY1" fmla="*/ 0 h 110840"/>
                  <a:gd name="connsiteX2" fmla="*/ 459797 w 459797"/>
                  <a:gd name="connsiteY2" fmla="*/ 108459 h 110840"/>
                  <a:gd name="connsiteX3" fmla="*/ 0 w 459797"/>
                  <a:gd name="connsiteY3" fmla="*/ 110840 h 110840"/>
                  <a:gd name="connsiteX4" fmla="*/ 0 w 459797"/>
                  <a:gd name="connsiteY4" fmla="*/ 0 h 110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797" h="110840">
                    <a:moveTo>
                      <a:pt x="0" y="0"/>
                    </a:moveTo>
                    <a:lnTo>
                      <a:pt x="431222" y="0"/>
                    </a:lnTo>
                    <a:lnTo>
                      <a:pt x="459797" y="108459"/>
                    </a:lnTo>
                    <a:lnTo>
                      <a:pt x="0" y="110840"/>
                    </a:lnTo>
                    <a:lnTo>
                      <a:pt x="0" y="0"/>
                    </a:lnTo>
                    <a:close/>
                  </a:path>
                </a:pathLst>
              </a:custGeom>
              <a:solidFill>
                <a:srgbClr val="FFFFFF"/>
              </a:solidFill>
              <a:ln w="9525"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60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Calibri"/>
                  <a:ea typeface="+mn-ea"/>
                  <a:cs typeface="+mn-cs"/>
                </a:endParaRPr>
              </a:p>
            </p:txBody>
          </p:sp>
          <p:grpSp>
            <p:nvGrpSpPr>
              <p:cNvPr id="99" name="Group 98"/>
              <p:cNvGrpSpPr/>
              <p:nvPr/>
            </p:nvGrpSpPr>
            <p:grpSpPr>
              <a:xfrm>
                <a:off x="2228472" y="1732382"/>
                <a:ext cx="622459" cy="437773"/>
                <a:chOff x="1390468" y="3110665"/>
                <a:chExt cx="345233" cy="242801"/>
              </a:xfrm>
              <a:solidFill>
                <a:srgbClr val="F89C00"/>
              </a:solidFill>
            </p:grpSpPr>
            <p:sp>
              <p:nvSpPr>
                <p:cNvPr id="100" name="Freeform 99"/>
                <p:cNvSpPr>
                  <a:spLocks noEditPoints="1"/>
                </p:cNvSpPr>
                <p:nvPr/>
              </p:nvSpPr>
              <p:spPr bwMode="auto">
                <a:xfrm>
                  <a:off x="1415760" y="3110665"/>
                  <a:ext cx="294649" cy="174513"/>
                </a:xfrm>
                <a:custGeom>
                  <a:avLst/>
                  <a:gdLst>
                    <a:gd name="T0" fmla="*/ 91 w 94"/>
                    <a:gd name="T1" fmla="*/ 0 h 56"/>
                    <a:gd name="T2" fmla="*/ 3 w 94"/>
                    <a:gd name="T3" fmla="*/ 0 h 56"/>
                    <a:gd name="T4" fmla="*/ 0 w 94"/>
                    <a:gd name="T5" fmla="*/ 2 h 56"/>
                    <a:gd name="T6" fmla="*/ 0 w 94"/>
                    <a:gd name="T7" fmla="*/ 53 h 56"/>
                    <a:gd name="T8" fmla="*/ 3 w 94"/>
                    <a:gd name="T9" fmla="*/ 56 h 56"/>
                    <a:gd name="T10" fmla="*/ 91 w 94"/>
                    <a:gd name="T11" fmla="*/ 56 h 56"/>
                    <a:gd name="T12" fmla="*/ 94 w 94"/>
                    <a:gd name="T13" fmla="*/ 53 h 56"/>
                    <a:gd name="T14" fmla="*/ 94 w 94"/>
                    <a:gd name="T15" fmla="*/ 2 h 56"/>
                    <a:gd name="T16" fmla="*/ 91 w 94"/>
                    <a:gd name="T17" fmla="*/ 0 h 56"/>
                    <a:gd name="T18" fmla="*/ 47 w 94"/>
                    <a:gd name="T19" fmla="*/ 0 h 56"/>
                    <a:gd name="T20" fmla="*/ 48 w 94"/>
                    <a:gd name="T21" fmla="*/ 2 h 56"/>
                    <a:gd name="T22" fmla="*/ 47 w 94"/>
                    <a:gd name="T23" fmla="*/ 3 h 56"/>
                    <a:gd name="T24" fmla="*/ 46 w 94"/>
                    <a:gd name="T25" fmla="*/ 2 h 56"/>
                    <a:gd name="T26" fmla="*/ 47 w 94"/>
                    <a:gd name="T27" fmla="*/ 0 h 56"/>
                    <a:gd name="T28" fmla="*/ 90 w 94"/>
                    <a:gd name="T29" fmla="*/ 51 h 56"/>
                    <a:gd name="T30" fmla="*/ 89 w 94"/>
                    <a:gd name="T31" fmla="*/ 52 h 56"/>
                    <a:gd name="T32" fmla="*/ 5 w 94"/>
                    <a:gd name="T33" fmla="*/ 52 h 56"/>
                    <a:gd name="T34" fmla="*/ 4 w 94"/>
                    <a:gd name="T35" fmla="*/ 51 h 56"/>
                    <a:gd name="T36" fmla="*/ 4 w 94"/>
                    <a:gd name="T37" fmla="*/ 4 h 56"/>
                    <a:gd name="T38" fmla="*/ 5 w 94"/>
                    <a:gd name="T39" fmla="*/ 3 h 56"/>
                    <a:gd name="T40" fmla="*/ 89 w 94"/>
                    <a:gd name="T41" fmla="*/ 3 h 56"/>
                    <a:gd name="T42" fmla="*/ 90 w 94"/>
                    <a:gd name="T43" fmla="*/ 4 h 56"/>
                    <a:gd name="T44" fmla="*/ 90 w 94"/>
                    <a:gd name="T45" fmla="*/ 5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 h="56">
                      <a:moveTo>
                        <a:pt x="91" y="0"/>
                      </a:moveTo>
                      <a:cubicBezTo>
                        <a:pt x="3" y="0"/>
                        <a:pt x="3" y="0"/>
                        <a:pt x="3" y="0"/>
                      </a:cubicBezTo>
                      <a:cubicBezTo>
                        <a:pt x="1" y="0"/>
                        <a:pt x="0" y="1"/>
                        <a:pt x="0" y="2"/>
                      </a:cubicBezTo>
                      <a:cubicBezTo>
                        <a:pt x="0" y="53"/>
                        <a:pt x="0" y="53"/>
                        <a:pt x="0" y="53"/>
                      </a:cubicBezTo>
                      <a:cubicBezTo>
                        <a:pt x="0" y="55"/>
                        <a:pt x="1" y="56"/>
                        <a:pt x="3" y="56"/>
                      </a:cubicBezTo>
                      <a:cubicBezTo>
                        <a:pt x="91" y="56"/>
                        <a:pt x="91" y="56"/>
                        <a:pt x="91" y="56"/>
                      </a:cubicBezTo>
                      <a:cubicBezTo>
                        <a:pt x="93" y="56"/>
                        <a:pt x="94" y="55"/>
                        <a:pt x="94" y="53"/>
                      </a:cubicBezTo>
                      <a:cubicBezTo>
                        <a:pt x="94" y="2"/>
                        <a:pt x="94" y="2"/>
                        <a:pt x="94" y="2"/>
                      </a:cubicBezTo>
                      <a:cubicBezTo>
                        <a:pt x="94" y="1"/>
                        <a:pt x="93" y="0"/>
                        <a:pt x="91" y="0"/>
                      </a:cubicBezTo>
                      <a:close/>
                      <a:moveTo>
                        <a:pt x="47" y="0"/>
                      </a:moveTo>
                      <a:cubicBezTo>
                        <a:pt x="48" y="0"/>
                        <a:pt x="48" y="1"/>
                        <a:pt x="48" y="2"/>
                      </a:cubicBezTo>
                      <a:cubicBezTo>
                        <a:pt x="48" y="2"/>
                        <a:pt x="48" y="3"/>
                        <a:pt x="47" y="3"/>
                      </a:cubicBezTo>
                      <a:cubicBezTo>
                        <a:pt x="46" y="3"/>
                        <a:pt x="46" y="2"/>
                        <a:pt x="46" y="2"/>
                      </a:cubicBezTo>
                      <a:cubicBezTo>
                        <a:pt x="46" y="1"/>
                        <a:pt x="46" y="0"/>
                        <a:pt x="47" y="0"/>
                      </a:cubicBezTo>
                      <a:close/>
                      <a:moveTo>
                        <a:pt x="90" y="51"/>
                      </a:moveTo>
                      <a:cubicBezTo>
                        <a:pt x="90" y="52"/>
                        <a:pt x="90" y="52"/>
                        <a:pt x="89" y="52"/>
                      </a:cubicBezTo>
                      <a:cubicBezTo>
                        <a:pt x="5" y="52"/>
                        <a:pt x="5" y="52"/>
                        <a:pt x="5" y="52"/>
                      </a:cubicBezTo>
                      <a:cubicBezTo>
                        <a:pt x="4" y="52"/>
                        <a:pt x="4" y="52"/>
                        <a:pt x="4" y="51"/>
                      </a:cubicBezTo>
                      <a:cubicBezTo>
                        <a:pt x="4" y="4"/>
                        <a:pt x="4" y="4"/>
                        <a:pt x="4" y="4"/>
                      </a:cubicBezTo>
                      <a:cubicBezTo>
                        <a:pt x="4" y="4"/>
                        <a:pt x="4" y="3"/>
                        <a:pt x="5" y="3"/>
                      </a:cubicBezTo>
                      <a:cubicBezTo>
                        <a:pt x="89" y="3"/>
                        <a:pt x="89" y="3"/>
                        <a:pt x="89" y="3"/>
                      </a:cubicBezTo>
                      <a:cubicBezTo>
                        <a:pt x="90" y="3"/>
                        <a:pt x="90" y="4"/>
                        <a:pt x="90" y="4"/>
                      </a:cubicBezTo>
                      <a:lnTo>
                        <a:pt x="90" y="51"/>
                      </a:lnTo>
                      <a:close/>
                    </a:path>
                  </a:pathLst>
                </a:custGeom>
                <a:solidFill>
                  <a:srgbClr val="F8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363A36"/>
                    </a:solidFill>
                    <a:effectLst/>
                    <a:uLnTx/>
                    <a:uFillTx/>
                  </a:endParaRPr>
                </a:p>
              </p:txBody>
            </p:sp>
            <p:sp>
              <p:nvSpPr>
                <p:cNvPr id="101" name="Freeform 100"/>
                <p:cNvSpPr>
                  <a:spLocks/>
                </p:cNvSpPr>
                <p:nvPr/>
              </p:nvSpPr>
              <p:spPr bwMode="auto">
                <a:xfrm>
                  <a:off x="1390468" y="3340820"/>
                  <a:ext cx="345233" cy="12646"/>
                </a:xfrm>
                <a:custGeom>
                  <a:avLst/>
                  <a:gdLst>
                    <a:gd name="T0" fmla="*/ 0 w 110"/>
                    <a:gd name="T1" fmla="*/ 0 h 4"/>
                    <a:gd name="T2" fmla="*/ 0 w 110"/>
                    <a:gd name="T3" fmla="*/ 0 h 4"/>
                    <a:gd name="T4" fmla="*/ 0 w 110"/>
                    <a:gd name="T5" fmla="*/ 1 h 4"/>
                    <a:gd name="T6" fmla="*/ 3 w 110"/>
                    <a:gd name="T7" fmla="*/ 4 h 4"/>
                    <a:gd name="T8" fmla="*/ 107 w 110"/>
                    <a:gd name="T9" fmla="*/ 4 h 4"/>
                    <a:gd name="T10" fmla="*/ 110 w 110"/>
                    <a:gd name="T11" fmla="*/ 1 h 4"/>
                    <a:gd name="T12" fmla="*/ 110 w 110"/>
                    <a:gd name="T13" fmla="*/ 0 h 4"/>
                    <a:gd name="T14" fmla="*/ 110 w 110"/>
                    <a:gd name="T15" fmla="*/ 0 h 4"/>
                    <a:gd name="T16" fmla="*/ 0 w 1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4">
                      <a:moveTo>
                        <a:pt x="0" y="0"/>
                      </a:moveTo>
                      <a:cubicBezTo>
                        <a:pt x="0" y="0"/>
                        <a:pt x="0" y="0"/>
                        <a:pt x="0" y="0"/>
                      </a:cubicBezTo>
                      <a:cubicBezTo>
                        <a:pt x="0" y="1"/>
                        <a:pt x="0" y="1"/>
                        <a:pt x="0" y="1"/>
                      </a:cubicBezTo>
                      <a:cubicBezTo>
                        <a:pt x="0" y="2"/>
                        <a:pt x="1" y="4"/>
                        <a:pt x="3" y="4"/>
                      </a:cubicBezTo>
                      <a:cubicBezTo>
                        <a:pt x="107" y="4"/>
                        <a:pt x="107" y="4"/>
                        <a:pt x="107" y="4"/>
                      </a:cubicBezTo>
                      <a:cubicBezTo>
                        <a:pt x="109" y="4"/>
                        <a:pt x="110" y="2"/>
                        <a:pt x="110" y="1"/>
                      </a:cubicBezTo>
                      <a:cubicBezTo>
                        <a:pt x="110" y="0"/>
                        <a:pt x="110" y="0"/>
                        <a:pt x="110" y="0"/>
                      </a:cubicBezTo>
                      <a:cubicBezTo>
                        <a:pt x="110" y="0"/>
                        <a:pt x="110" y="0"/>
                        <a:pt x="110" y="0"/>
                      </a:cubicBezTo>
                      <a:lnTo>
                        <a:pt x="0" y="0"/>
                      </a:lnTo>
                      <a:close/>
                    </a:path>
                  </a:pathLst>
                </a:custGeom>
                <a:solidFill>
                  <a:srgbClr val="F8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363A36"/>
                    </a:solidFill>
                    <a:effectLst/>
                    <a:uLnTx/>
                    <a:uFillTx/>
                  </a:endParaRPr>
                </a:p>
              </p:txBody>
            </p:sp>
            <p:sp>
              <p:nvSpPr>
                <p:cNvPr id="102" name="Freeform 101"/>
                <p:cNvSpPr>
                  <a:spLocks noEditPoints="1"/>
                </p:cNvSpPr>
                <p:nvPr/>
              </p:nvSpPr>
              <p:spPr bwMode="auto">
                <a:xfrm>
                  <a:off x="1390468" y="3291501"/>
                  <a:ext cx="345233" cy="46790"/>
                </a:xfrm>
                <a:custGeom>
                  <a:avLst/>
                  <a:gdLst>
                    <a:gd name="T0" fmla="*/ 109 w 110"/>
                    <a:gd name="T1" fmla="*/ 13 h 15"/>
                    <a:gd name="T2" fmla="*/ 103 w 110"/>
                    <a:gd name="T3" fmla="*/ 0 h 15"/>
                    <a:gd name="T4" fmla="*/ 102 w 110"/>
                    <a:gd name="T5" fmla="*/ 0 h 15"/>
                    <a:gd name="T6" fmla="*/ 8 w 110"/>
                    <a:gd name="T7" fmla="*/ 0 h 15"/>
                    <a:gd name="T8" fmla="*/ 7 w 110"/>
                    <a:gd name="T9" fmla="*/ 0 h 15"/>
                    <a:gd name="T10" fmla="*/ 1 w 110"/>
                    <a:gd name="T11" fmla="*/ 13 h 15"/>
                    <a:gd name="T12" fmla="*/ 2 w 110"/>
                    <a:gd name="T13" fmla="*/ 15 h 15"/>
                    <a:gd name="T14" fmla="*/ 108 w 110"/>
                    <a:gd name="T15" fmla="*/ 15 h 15"/>
                    <a:gd name="T16" fmla="*/ 109 w 110"/>
                    <a:gd name="T17" fmla="*/ 13 h 15"/>
                    <a:gd name="T18" fmla="*/ 41 w 110"/>
                    <a:gd name="T19" fmla="*/ 14 h 15"/>
                    <a:gd name="T20" fmla="*/ 42 w 110"/>
                    <a:gd name="T21" fmla="*/ 10 h 15"/>
                    <a:gd name="T22" fmla="*/ 67 w 110"/>
                    <a:gd name="T23" fmla="*/ 10 h 15"/>
                    <a:gd name="T24" fmla="*/ 69 w 110"/>
                    <a:gd name="T25" fmla="*/ 14 h 15"/>
                    <a:gd name="T26" fmla="*/ 41 w 110"/>
                    <a:gd name="T27" fmla="*/ 14 h 15"/>
                    <a:gd name="T28" fmla="*/ 9 w 110"/>
                    <a:gd name="T29" fmla="*/ 9 h 15"/>
                    <a:gd name="T30" fmla="*/ 12 w 110"/>
                    <a:gd name="T31" fmla="*/ 2 h 15"/>
                    <a:gd name="T32" fmla="*/ 98 w 110"/>
                    <a:gd name="T33" fmla="*/ 2 h 15"/>
                    <a:gd name="T34" fmla="*/ 101 w 110"/>
                    <a:gd name="T35" fmla="*/ 9 h 15"/>
                    <a:gd name="T36" fmla="*/ 9 w 110"/>
                    <a:gd name="T3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5">
                      <a:moveTo>
                        <a:pt x="109" y="13"/>
                      </a:moveTo>
                      <a:cubicBezTo>
                        <a:pt x="103" y="0"/>
                        <a:pt x="103" y="0"/>
                        <a:pt x="103" y="0"/>
                      </a:cubicBezTo>
                      <a:cubicBezTo>
                        <a:pt x="102" y="0"/>
                        <a:pt x="102" y="0"/>
                        <a:pt x="102" y="0"/>
                      </a:cubicBezTo>
                      <a:cubicBezTo>
                        <a:pt x="8" y="0"/>
                        <a:pt x="8" y="0"/>
                        <a:pt x="8" y="0"/>
                      </a:cubicBezTo>
                      <a:cubicBezTo>
                        <a:pt x="8" y="0"/>
                        <a:pt x="7" y="0"/>
                        <a:pt x="7" y="0"/>
                      </a:cubicBezTo>
                      <a:cubicBezTo>
                        <a:pt x="1" y="13"/>
                        <a:pt x="1" y="13"/>
                        <a:pt x="1" y="13"/>
                      </a:cubicBezTo>
                      <a:cubicBezTo>
                        <a:pt x="0" y="14"/>
                        <a:pt x="1" y="15"/>
                        <a:pt x="2" y="15"/>
                      </a:cubicBezTo>
                      <a:cubicBezTo>
                        <a:pt x="108" y="15"/>
                        <a:pt x="108" y="15"/>
                        <a:pt x="108" y="15"/>
                      </a:cubicBezTo>
                      <a:cubicBezTo>
                        <a:pt x="109" y="15"/>
                        <a:pt x="110" y="14"/>
                        <a:pt x="109" y="13"/>
                      </a:cubicBezTo>
                      <a:close/>
                      <a:moveTo>
                        <a:pt x="41" y="14"/>
                      </a:moveTo>
                      <a:cubicBezTo>
                        <a:pt x="42" y="10"/>
                        <a:pt x="42" y="10"/>
                        <a:pt x="42" y="10"/>
                      </a:cubicBezTo>
                      <a:cubicBezTo>
                        <a:pt x="67" y="10"/>
                        <a:pt x="67" y="10"/>
                        <a:pt x="67" y="10"/>
                      </a:cubicBezTo>
                      <a:cubicBezTo>
                        <a:pt x="69" y="14"/>
                        <a:pt x="69" y="14"/>
                        <a:pt x="69" y="14"/>
                      </a:cubicBezTo>
                      <a:lnTo>
                        <a:pt x="41" y="14"/>
                      </a:lnTo>
                      <a:close/>
                      <a:moveTo>
                        <a:pt x="9" y="9"/>
                      </a:moveTo>
                      <a:cubicBezTo>
                        <a:pt x="12" y="2"/>
                        <a:pt x="12" y="2"/>
                        <a:pt x="12" y="2"/>
                      </a:cubicBezTo>
                      <a:cubicBezTo>
                        <a:pt x="98" y="2"/>
                        <a:pt x="98" y="2"/>
                        <a:pt x="98" y="2"/>
                      </a:cubicBezTo>
                      <a:cubicBezTo>
                        <a:pt x="101" y="9"/>
                        <a:pt x="101" y="9"/>
                        <a:pt x="101" y="9"/>
                      </a:cubicBezTo>
                      <a:lnTo>
                        <a:pt x="9" y="9"/>
                      </a:lnTo>
                      <a:close/>
                    </a:path>
                  </a:pathLst>
                </a:custGeom>
                <a:solidFill>
                  <a:srgbClr val="F8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363A36"/>
                    </a:solidFill>
                    <a:effectLst/>
                    <a:uLnTx/>
                    <a:uFillTx/>
                  </a:endParaRPr>
                </a:p>
              </p:txBody>
            </p:sp>
          </p:grpSp>
        </p:grpSp>
      </p:grpSp>
      <p:grpSp>
        <p:nvGrpSpPr>
          <p:cNvPr id="108" name="Group 107"/>
          <p:cNvGrpSpPr/>
          <p:nvPr/>
        </p:nvGrpSpPr>
        <p:grpSpPr>
          <a:xfrm>
            <a:off x="8772526" y="2118115"/>
            <a:ext cx="986737" cy="406475"/>
            <a:chOff x="5233134" y="1206850"/>
            <a:chExt cx="1006399" cy="414574"/>
          </a:xfrm>
        </p:grpSpPr>
        <p:sp>
          <p:nvSpPr>
            <p:cNvPr id="109" name="Freeform 22"/>
            <p:cNvSpPr>
              <a:spLocks noEditPoints="1"/>
            </p:cNvSpPr>
            <p:nvPr/>
          </p:nvSpPr>
          <p:spPr bwMode="auto">
            <a:xfrm>
              <a:off x="5823912" y="1206850"/>
              <a:ext cx="415621" cy="383959"/>
            </a:xfrm>
            <a:custGeom>
              <a:avLst/>
              <a:gdLst>
                <a:gd name="T0" fmla="*/ 175 w 199"/>
                <a:gd name="T1" fmla="*/ 143 h 184"/>
                <a:gd name="T2" fmla="*/ 159 w 199"/>
                <a:gd name="T3" fmla="*/ 139 h 184"/>
                <a:gd name="T4" fmla="*/ 139 w 199"/>
                <a:gd name="T5" fmla="*/ 132 h 184"/>
                <a:gd name="T6" fmla="*/ 127 w 199"/>
                <a:gd name="T7" fmla="*/ 120 h 184"/>
                <a:gd name="T8" fmla="*/ 128 w 199"/>
                <a:gd name="T9" fmla="*/ 110 h 184"/>
                <a:gd name="T10" fmla="*/ 149 w 199"/>
                <a:gd name="T11" fmla="*/ 62 h 184"/>
                <a:gd name="T12" fmla="*/ 144 w 199"/>
                <a:gd name="T13" fmla="*/ 46 h 184"/>
                <a:gd name="T14" fmla="*/ 99 w 199"/>
                <a:gd name="T15" fmla="*/ 0 h 184"/>
                <a:gd name="T16" fmla="*/ 54 w 199"/>
                <a:gd name="T17" fmla="*/ 40 h 184"/>
                <a:gd name="T18" fmla="*/ 56 w 199"/>
                <a:gd name="T19" fmla="*/ 53 h 184"/>
                <a:gd name="T20" fmla="*/ 58 w 199"/>
                <a:gd name="T21" fmla="*/ 77 h 184"/>
                <a:gd name="T22" fmla="*/ 73 w 199"/>
                <a:gd name="T23" fmla="*/ 111 h 184"/>
                <a:gd name="T24" fmla="*/ 64 w 199"/>
                <a:gd name="T25" fmla="*/ 123 h 184"/>
                <a:gd name="T26" fmla="*/ 23 w 199"/>
                <a:gd name="T27" fmla="*/ 143 h 184"/>
                <a:gd name="T28" fmla="*/ 13 w 199"/>
                <a:gd name="T29" fmla="*/ 177 h 184"/>
                <a:gd name="T30" fmla="*/ 156 w 199"/>
                <a:gd name="T31" fmla="*/ 181 h 184"/>
                <a:gd name="T32" fmla="*/ 185 w 199"/>
                <a:gd name="T33" fmla="*/ 177 h 184"/>
                <a:gd name="T34" fmla="*/ 186 w 199"/>
                <a:gd name="T35" fmla="*/ 177 h 184"/>
                <a:gd name="T36" fmla="*/ 199 w 199"/>
                <a:gd name="T37" fmla="*/ 168 h 184"/>
                <a:gd name="T38" fmla="*/ 143 w 199"/>
                <a:gd name="T39" fmla="*/ 55 h 184"/>
                <a:gd name="T40" fmla="*/ 147 w 199"/>
                <a:gd name="T41" fmla="*/ 62 h 184"/>
                <a:gd name="T42" fmla="*/ 143 w 199"/>
                <a:gd name="T43" fmla="*/ 55 h 184"/>
                <a:gd name="T44" fmla="*/ 54 w 199"/>
                <a:gd name="T45" fmla="*/ 57 h 184"/>
                <a:gd name="T46" fmla="*/ 58 w 199"/>
                <a:gd name="T47" fmla="*/ 74 h 184"/>
                <a:gd name="T48" fmla="*/ 71 w 199"/>
                <a:gd name="T49" fmla="*/ 95 h 184"/>
                <a:gd name="T50" fmla="*/ 64 w 199"/>
                <a:gd name="T51" fmla="*/ 62 h 184"/>
                <a:gd name="T52" fmla="*/ 69 w 199"/>
                <a:gd name="T53" fmla="*/ 44 h 184"/>
                <a:gd name="T54" fmla="*/ 99 w 199"/>
                <a:gd name="T55" fmla="*/ 43 h 184"/>
                <a:gd name="T56" fmla="*/ 135 w 199"/>
                <a:gd name="T57" fmla="*/ 62 h 184"/>
                <a:gd name="T58" fmla="*/ 127 w 199"/>
                <a:gd name="T59" fmla="*/ 95 h 184"/>
                <a:gd name="T60" fmla="*/ 117 w 199"/>
                <a:gd name="T61" fmla="*/ 94 h 184"/>
                <a:gd name="T62" fmla="*/ 82 w 199"/>
                <a:gd name="T63" fmla="*/ 94 h 184"/>
                <a:gd name="T64" fmla="*/ 71 w 199"/>
                <a:gd name="T65" fmla="*/ 95 h 184"/>
                <a:gd name="T66" fmla="*/ 108 w 199"/>
                <a:gd name="T67" fmla="*/ 105 h 184"/>
                <a:gd name="T68" fmla="*/ 91 w 199"/>
                <a:gd name="T69" fmla="*/ 105 h 184"/>
                <a:gd name="T70" fmla="*/ 89 w 199"/>
                <a:gd name="T71" fmla="*/ 101 h 184"/>
                <a:gd name="T72" fmla="*/ 111 w 199"/>
                <a:gd name="T73" fmla="*/ 102 h 184"/>
                <a:gd name="T74" fmla="*/ 75 w 199"/>
                <a:gd name="T75" fmla="*/ 114 h 184"/>
                <a:gd name="T76" fmla="*/ 100 w 199"/>
                <a:gd name="T77" fmla="*/ 125 h 184"/>
                <a:gd name="T78" fmla="*/ 126 w 199"/>
                <a:gd name="T79" fmla="*/ 12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9" h="184">
                  <a:moveTo>
                    <a:pt x="178" y="143"/>
                  </a:moveTo>
                  <a:cubicBezTo>
                    <a:pt x="177" y="143"/>
                    <a:pt x="176" y="143"/>
                    <a:pt x="175" y="143"/>
                  </a:cubicBezTo>
                  <a:cubicBezTo>
                    <a:pt x="169" y="142"/>
                    <a:pt x="164" y="141"/>
                    <a:pt x="159" y="139"/>
                  </a:cubicBezTo>
                  <a:cubicBezTo>
                    <a:pt x="159" y="139"/>
                    <a:pt x="159" y="139"/>
                    <a:pt x="159" y="139"/>
                  </a:cubicBezTo>
                  <a:cubicBezTo>
                    <a:pt x="158" y="139"/>
                    <a:pt x="158" y="139"/>
                    <a:pt x="157" y="139"/>
                  </a:cubicBezTo>
                  <a:cubicBezTo>
                    <a:pt x="151" y="137"/>
                    <a:pt x="145" y="135"/>
                    <a:pt x="139" y="132"/>
                  </a:cubicBezTo>
                  <a:cubicBezTo>
                    <a:pt x="137" y="128"/>
                    <a:pt x="136" y="125"/>
                    <a:pt x="135" y="123"/>
                  </a:cubicBezTo>
                  <a:cubicBezTo>
                    <a:pt x="133" y="121"/>
                    <a:pt x="130" y="120"/>
                    <a:pt x="127" y="120"/>
                  </a:cubicBezTo>
                  <a:cubicBezTo>
                    <a:pt x="126" y="117"/>
                    <a:pt x="126" y="115"/>
                    <a:pt x="126" y="112"/>
                  </a:cubicBezTo>
                  <a:cubicBezTo>
                    <a:pt x="127" y="111"/>
                    <a:pt x="127" y="110"/>
                    <a:pt x="128" y="110"/>
                  </a:cubicBezTo>
                  <a:cubicBezTo>
                    <a:pt x="138" y="98"/>
                    <a:pt x="140" y="88"/>
                    <a:pt x="140" y="77"/>
                  </a:cubicBezTo>
                  <a:cubicBezTo>
                    <a:pt x="146" y="73"/>
                    <a:pt x="149" y="67"/>
                    <a:pt x="149" y="62"/>
                  </a:cubicBezTo>
                  <a:cubicBezTo>
                    <a:pt x="149" y="58"/>
                    <a:pt x="147" y="54"/>
                    <a:pt x="143" y="53"/>
                  </a:cubicBezTo>
                  <a:cubicBezTo>
                    <a:pt x="144" y="46"/>
                    <a:pt x="144" y="46"/>
                    <a:pt x="144" y="46"/>
                  </a:cubicBezTo>
                  <a:cubicBezTo>
                    <a:pt x="144" y="45"/>
                    <a:pt x="144" y="44"/>
                    <a:pt x="144" y="42"/>
                  </a:cubicBezTo>
                  <a:cubicBezTo>
                    <a:pt x="144" y="17"/>
                    <a:pt x="123" y="0"/>
                    <a:pt x="99" y="0"/>
                  </a:cubicBezTo>
                  <a:cubicBezTo>
                    <a:pt x="80" y="0"/>
                    <a:pt x="67" y="7"/>
                    <a:pt x="65" y="17"/>
                  </a:cubicBezTo>
                  <a:cubicBezTo>
                    <a:pt x="58" y="21"/>
                    <a:pt x="54" y="32"/>
                    <a:pt x="54" y="40"/>
                  </a:cubicBezTo>
                  <a:cubicBezTo>
                    <a:pt x="54" y="43"/>
                    <a:pt x="54" y="45"/>
                    <a:pt x="55" y="47"/>
                  </a:cubicBezTo>
                  <a:cubicBezTo>
                    <a:pt x="56" y="53"/>
                    <a:pt x="56" y="53"/>
                    <a:pt x="56" y="53"/>
                  </a:cubicBezTo>
                  <a:cubicBezTo>
                    <a:pt x="52" y="54"/>
                    <a:pt x="50" y="58"/>
                    <a:pt x="50" y="62"/>
                  </a:cubicBezTo>
                  <a:cubicBezTo>
                    <a:pt x="50" y="67"/>
                    <a:pt x="53" y="73"/>
                    <a:pt x="58" y="77"/>
                  </a:cubicBezTo>
                  <a:cubicBezTo>
                    <a:pt x="59" y="88"/>
                    <a:pt x="61" y="98"/>
                    <a:pt x="71" y="110"/>
                  </a:cubicBezTo>
                  <a:cubicBezTo>
                    <a:pt x="72" y="110"/>
                    <a:pt x="72" y="111"/>
                    <a:pt x="73" y="111"/>
                  </a:cubicBezTo>
                  <a:cubicBezTo>
                    <a:pt x="72" y="114"/>
                    <a:pt x="72" y="117"/>
                    <a:pt x="72" y="120"/>
                  </a:cubicBezTo>
                  <a:cubicBezTo>
                    <a:pt x="68" y="120"/>
                    <a:pt x="66" y="121"/>
                    <a:pt x="64" y="123"/>
                  </a:cubicBezTo>
                  <a:cubicBezTo>
                    <a:pt x="63" y="125"/>
                    <a:pt x="62" y="128"/>
                    <a:pt x="60" y="132"/>
                  </a:cubicBezTo>
                  <a:cubicBezTo>
                    <a:pt x="48" y="137"/>
                    <a:pt x="40" y="140"/>
                    <a:pt x="23" y="143"/>
                  </a:cubicBezTo>
                  <a:cubicBezTo>
                    <a:pt x="10" y="145"/>
                    <a:pt x="0" y="157"/>
                    <a:pt x="0" y="168"/>
                  </a:cubicBezTo>
                  <a:cubicBezTo>
                    <a:pt x="0" y="172"/>
                    <a:pt x="5" y="174"/>
                    <a:pt x="13" y="177"/>
                  </a:cubicBezTo>
                  <a:cubicBezTo>
                    <a:pt x="36" y="183"/>
                    <a:pt x="84" y="184"/>
                    <a:pt x="99" y="184"/>
                  </a:cubicBezTo>
                  <a:cubicBezTo>
                    <a:pt x="109" y="184"/>
                    <a:pt x="134" y="183"/>
                    <a:pt x="156" y="181"/>
                  </a:cubicBezTo>
                  <a:cubicBezTo>
                    <a:pt x="166" y="180"/>
                    <a:pt x="176" y="179"/>
                    <a:pt x="184" y="177"/>
                  </a:cubicBezTo>
                  <a:cubicBezTo>
                    <a:pt x="184" y="177"/>
                    <a:pt x="185" y="177"/>
                    <a:pt x="185" y="177"/>
                  </a:cubicBezTo>
                  <a:cubicBezTo>
                    <a:pt x="185" y="177"/>
                    <a:pt x="185" y="177"/>
                    <a:pt x="185" y="177"/>
                  </a:cubicBezTo>
                  <a:cubicBezTo>
                    <a:pt x="186" y="177"/>
                    <a:pt x="186" y="177"/>
                    <a:pt x="186" y="177"/>
                  </a:cubicBezTo>
                  <a:cubicBezTo>
                    <a:pt x="187" y="176"/>
                    <a:pt x="188" y="176"/>
                    <a:pt x="189" y="176"/>
                  </a:cubicBezTo>
                  <a:cubicBezTo>
                    <a:pt x="195" y="174"/>
                    <a:pt x="199" y="171"/>
                    <a:pt x="199" y="168"/>
                  </a:cubicBezTo>
                  <a:cubicBezTo>
                    <a:pt x="199" y="158"/>
                    <a:pt x="190" y="146"/>
                    <a:pt x="178" y="143"/>
                  </a:cubicBezTo>
                  <a:close/>
                  <a:moveTo>
                    <a:pt x="143" y="55"/>
                  </a:moveTo>
                  <a:cubicBezTo>
                    <a:pt x="144" y="56"/>
                    <a:pt x="145" y="56"/>
                    <a:pt x="145" y="57"/>
                  </a:cubicBezTo>
                  <a:cubicBezTo>
                    <a:pt x="146" y="58"/>
                    <a:pt x="147" y="60"/>
                    <a:pt x="147" y="62"/>
                  </a:cubicBezTo>
                  <a:cubicBezTo>
                    <a:pt x="147" y="66"/>
                    <a:pt x="145" y="71"/>
                    <a:pt x="141" y="74"/>
                  </a:cubicBezTo>
                  <a:lnTo>
                    <a:pt x="143" y="55"/>
                  </a:lnTo>
                  <a:close/>
                  <a:moveTo>
                    <a:pt x="52" y="62"/>
                  </a:moveTo>
                  <a:cubicBezTo>
                    <a:pt x="52" y="60"/>
                    <a:pt x="53" y="58"/>
                    <a:pt x="54" y="57"/>
                  </a:cubicBezTo>
                  <a:cubicBezTo>
                    <a:pt x="54" y="56"/>
                    <a:pt x="55" y="56"/>
                    <a:pt x="56" y="55"/>
                  </a:cubicBezTo>
                  <a:cubicBezTo>
                    <a:pt x="58" y="74"/>
                    <a:pt x="58" y="74"/>
                    <a:pt x="58" y="74"/>
                  </a:cubicBezTo>
                  <a:cubicBezTo>
                    <a:pt x="54" y="71"/>
                    <a:pt x="52" y="66"/>
                    <a:pt x="52" y="62"/>
                  </a:cubicBezTo>
                  <a:close/>
                  <a:moveTo>
                    <a:pt x="71" y="95"/>
                  </a:moveTo>
                  <a:cubicBezTo>
                    <a:pt x="70" y="95"/>
                    <a:pt x="67" y="88"/>
                    <a:pt x="66" y="81"/>
                  </a:cubicBezTo>
                  <a:cubicBezTo>
                    <a:pt x="65" y="74"/>
                    <a:pt x="64" y="67"/>
                    <a:pt x="64" y="62"/>
                  </a:cubicBezTo>
                  <a:cubicBezTo>
                    <a:pt x="64" y="62"/>
                    <a:pt x="64" y="61"/>
                    <a:pt x="64" y="61"/>
                  </a:cubicBezTo>
                  <a:cubicBezTo>
                    <a:pt x="64" y="50"/>
                    <a:pt x="67" y="47"/>
                    <a:pt x="69" y="44"/>
                  </a:cubicBezTo>
                  <a:cubicBezTo>
                    <a:pt x="72" y="42"/>
                    <a:pt x="75" y="40"/>
                    <a:pt x="75" y="35"/>
                  </a:cubicBezTo>
                  <a:cubicBezTo>
                    <a:pt x="81" y="41"/>
                    <a:pt x="91" y="43"/>
                    <a:pt x="99" y="43"/>
                  </a:cubicBezTo>
                  <a:cubicBezTo>
                    <a:pt x="116" y="43"/>
                    <a:pt x="125" y="43"/>
                    <a:pt x="130" y="46"/>
                  </a:cubicBezTo>
                  <a:cubicBezTo>
                    <a:pt x="134" y="48"/>
                    <a:pt x="135" y="52"/>
                    <a:pt x="135" y="62"/>
                  </a:cubicBezTo>
                  <a:cubicBezTo>
                    <a:pt x="135" y="67"/>
                    <a:pt x="134" y="74"/>
                    <a:pt x="133" y="81"/>
                  </a:cubicBezTo>
                  <a:cubicBezTo>
                    <a:pt x="132" y="88"/>
                    <a:pt x="129" y="95"/>
                    <a:pt x="127" y="95"/>
                  </a:cubicBezTo>
                  <a:cubicBezTo>
                    <a:pt x="125" y="96"/>
                    <a:pt x="123" y="96"/>
                    <a:pt x="122" y="96"/>
                  </a:cubicBezTo>
                  <a:cubicBezTo>
                    <a:pt x="121" y="97"/>
                    <a:pt x="120" y="96"/>
                    <a:pt x="117" y="94"/>
                  </a:cubicBezTo>
                  <a:cubicBezTo>
                    <a:pt x="115" y="93"/>
                    <a:pt x="109" y="92"/>
                    <a:pt x="99" y="92"/>
                  </a:cubicBezTo>
                  <a:cubicBezTo>
                    <a:pt x="89" y="92"/>
                    <a:pt x="84" y="93"/>
                    <a:pt x="82" y="94"/>
                  </a:cubicBezTo>
                  <a:cubicBezTo>
                    <a:pt x="79" y="96"/>
                    <a:pt x="78" y="97"/>
                    <a:pt x="77" y="96"/>
                  </a:cubicBezTo>
                  <a:cubicBezTo>
                    <a:pt x="76" y="96"/>
                    <a:pt x="74" y="96"/>
                    <a:pt x="71" y="95"/>
                  </a:cubicBezTo>
                  <a:close/>
                  <a:moveTo>
                    <a:pt x="111" y="102"/>
                  </a:moveTo>
                  <a:cubicBezTo>
                    <a:pt x="111" y="103"/>
                    <a:pt x="110" y="104"/>
                    <a:pt x="108" y="105"/>
                  </a:cubicBezTo>
                  <a:cubicBezTo>
                    <a:pt x="106" y="105"/>
                    <a:pt x="103" y="106"/>
                    <a:pt x="99" y="106"/>
                  </a:cubicBezTo>
                  <a:cubicBezTo>
                    <a:pt x="96" y="106"/>
                    <a:pt x="93" y="105"/>
                    <a:pt x="91" y="105"/>
                  </a:cubicBezTo>
                  <a:cubicBezTo>
                    <a:pt x="89" y="104"/>
                    <a:pt x="88" y="103"/>
                    <a:pt x="88" y="102"/>
                  </a:cubicBezTo>
                  <a:cubicBezTo>
                    <a:pt x="88" y="102"/>
                    <a:pt x="88" y="101"/>
                    <a:pt x="89" y="101"/>
                  </a:cubicBezTo>
                  <a:cubicBezTo>
                    <a:pt x="92" y="101"/>
                    <a:pt x="109" y="101"/>
                    <a:pt x="110" y="101"/>
                  </a:cubicBezTo>
                  <a:cubicBezTo>
                    <a:pt x="111" y="102"/>
                    <a:pt x="111" y="102"/>
                    <a:pt x="111" y="102"/>
                  </a:cubicBezTo>
                  <a:close/>
                  <a:moveTo>
                    <a:pt x="73" y="127"/>
                  </a:moveTo>
                  <a:cubicBezTo>
                    <a:pt x="74" y="123"/>
                    <a:pt x="74" y="118"/>
                    <a:pt x="75" y="114"/>
                  </a:cubicBezTo>
                  <a:cubicBezTo>
                    <a:pt x="81" y="121"/>
                    <a:pt x="88" y="125"/>
                    <a:pt x="99" y="125"/>
                  </a:cubicBezTo>
                  <a:cubicBezTo>
                    <a:pt x="100" y="125"/>
                    <a:pt x="100" y="125"/>
                    <a:pt x="100" y="125"/>
                  </a:cubicBezTo>
                  <a:cubicBezTo>
                    <a:pt x="111" y="125"/>
                    <a:pt x="118" y="121"/>
                    <a:pt x="124" y="114"/>
                  </a:cubicBezTo>
                  <a:cubicBezTo>
                    <a:pt x="124" y="119"/>
                    <a:pt x="125" y="123"/>
                    <a:pt x="126" y="127"/>
                  </a:cubicBezTo>
                  <a:cubicBezTo>
                    <a:pt x="116" y="133"/>
                    <a:pt x="82" y="134"/>
                    <a:pt x="73" y="127"/>
                  </a:cubicBezTo>
                  <a:close/>
                </a:path>
              </a:pathLst>
            </a:custGeom>
            <a:solidFill>
              <a:srgbClr val="D9D9D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63A36"/>
                </a:solidFill>
                <a:effectLst/>
                <a:uLnTx/>
                <a:uFillTx/>
              </a:endParaRPr>
            </a:p>
          </p:txBody>
        </p:sp>
        <p:sp>
          <p:nvSpPr>
            <p:cNvPr id="110" name="Freeform 24"/>
            <p:cNvSpPr>
              <a:spLocks noEditPoints="1"/>
            </p:cNvSpPr>
            <p:nvPr/>
          </p:nvSpPr>
          <p:spPr bwMode="auto">
            <a:xfrm>
              <a:off x="5233134" y="1230892"/>
              <a:ext cx="397111" cy="359917"/>
            </a:xfrm>
            <a:custGeom>
              <a:avLst/>
              <a:gdLst>
                <a:gd name="T0" fmla="*/ 129 w 203"/>
                <a:gd name="T1" fmla="*/ 128 h 184"/>
                <a:gd name="T2" fmla="*/ 134 w 203"/>
                <a:gd name="T3" fmla="*/ 118 h 184"/>
                <a:gd name="T4" fmla="*/ 135 w 203"/>
                <a:gd name="T5" fmla="*/ 117 h 184"/>
                <a:gd name="T6" fmla="*/ 136 w 203"/>
                <a:gd name="T7" fmla="*/ 118 h 184"/>
                <a:gd name="T8" fmla="*/ 137 w 203"/>
                <a:gd name="T9" fmla="*/ 119 h 184"/>
                <a:gd name="T10" fmla="*/ 145 w 203"/>
                <a:gd name="T11" fmla="*/ 123 h 184"/>
                <a:gd name="T12" fmla="*/ 136 w 203"/>
                <a:gd name="T13" fmla="*/ 18 h 184"/>
                <a:gd name="T14" fmla="*/ 63 w 203"/>
                <a:gd name="T15" fmla="*/ 18 h 184"/>
                <a:gd name="T16" fmla="*/ 60 w 203"/>
                <a:gd name="T17" fmla="*/ 121 h 184"/>
                <a:gd name="T18" fmla="*/ 62 w 203"/>
                <a:gd name="T19" fmla="*/ 121 h 184"/>
                <a:gd name="T20" fmla="*/ 74 w 203"/>
                <a:gd name="T21" fmla="*/ 128 h 184"/>
                <a:gd name="T22" fmla="*/ 0 w 203"/>
                <a:gd name="T23" fmla="*/ 167 h 184"/>
                <a:gd name="T24" fmla="*/ 101 w 203"/>
                <a:gd name="T25" fmla="*/ 184 h 184"/>
                <a:gd name="T26" fmla="*/ 190 w 203"/>
                <a:gd name="T27" fmla="*/ 176 h 184"/>
                <a:gd name="T28" fmla="*/ 183 w 203"/>
                <a:gd name="T29" fmla="*/ 146 h 184"/>
                <a:gd name="T30" fmla="*/ 66 w 203"/>
                <a:gd name="T31" fmla="*/ 77 h 184"/>
                <a:gd name="T32" fmla="*/ 137 w 203"/>
                <a:gd name="T33" fmla="*/ 77 h 184"/>
                <a:gd name="T34" fmla="*/ 134 w 203"/>
                <a:gd name="T35" fmla="*/ 88 h 184"/>
                <a:gd name="T36" fmla="*/ 124 w 203"/>
                <a:gd name="T37" fmla="*/ 105 h 184"/>
                <a:gd name="T38" fmla="*/ 79 w 203"/>
                <a:gd name="T39" fmla="*/ 105 h 184"/>
                <a:gd name="T40" fmla="*/ 68 w 203"/>
                <a:gd name="T41" fmla="*/ 88 h 184"/>
                <a:gd name="T42" fmla="*/ 29 w 203"/>
                <a:gd name="T43" fmla="*/ 177 h 184"/>
                <a:gd name="T44" fmla="*/ 2 w 203"/>
                <a:gd name="T45" fmla="*/ 167 h 184"/>
                <a:gd name="T46" fmla="*/ 35 w 203"/>
                <a:gd name="T47" fmla="*/ 144 h 184"/>
                <a:gd name="T48" fmla="*/ 101 w 203"/>
                <a:gd name="T49" fmla="*/ 173 h 184"/>
                <a:gd name="T50" fmla="*/ 53 w 203"/>
                <a:gd name="T51" fmla="*/ 138 h 184"/>
                <a:gd name="T52" fmla="*/ 75 w 203"/>
                <a:gd name="T53" fmla="*/ 130 h 184"/>
                <a:gd name="T54" fmla="*/ 78 w 203"/>
                <a:gd name="T55" fmla="*/ 117 h 184"/>
                <a:gd name="T56" fmla="*/ 78 w 203"/>
                <a:gd name="T57" fmla="*/ 116 h 184"/>
                <a:gd name="T58" fmla="*/ 79 w 203"/>
                <a:gd name="T59" fmla="*/ 113 h 184"/>
                <a:gd name="T60" fmla="*/ 79 w 203"/>
                <a:gd name="T61" fmla="*/ 111 h 184"/>
                <a:gd name="T62" fmla="*/ 79 w 203"/>
                <a:gd name="T63" fmla="*/ 109 h 184"/>
                <a:gd name="T64" fmla="*/ 124 w 203"/>
                <a:gd name="T65" fmla="*/ 109 h 184"/>
                <a:gd name="T66" fmla="*/ 124 w 203"/>
                <a:gd name="T67" fmla="*/ 113 h 184"/>
                <a:gd name="T68" fmla="*/ 125 w 203"/>
                <a:gd name="T69" fmla="*/ 116 h 184"/>
                <a:gd name="T70" fmla="*/ 125 w 203"/>
                <a:gd name="T71" fmla="*/ 117 h 184"/>
                <a:gd name="T72" fmla="*/ 127 w 203"/>
                <a:gd name="T73" fmla="*/ 129 h 184"/>
                <a:gd name="T74" fmla="*/ 128 w 203"/>
                <a:gd name="T75" fmla="*/ 130 h 184"/>
                <a:gd name="T76" fmla="*/ 153 w 203"/>
                <a:gd name="T77" fmla="*/ 167 h 184"/>
                <a:gd name="T78" fmla="*/ 189 w 203"/>
                <a:gd name="T79" fmla="*/ 174 h 184"/>
                <a:gd name="T80" fmla="*/ 168 w 203"/>
                <a:gd name="T81" fmla="*/ 144 h 184"/>
                <a:gd name="T82" fmla="*/ 201 w 203"/>
                <a:gd name="T83" fmla="*/ 16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3" h="184">
                  <a:moveTo>
                    <a:pt x="183" y="146"/>
                  </a:moveTo>
                  <a:cubicBezTo>
                    <a:pt x="161" y="141"/>
                    <a:pt x="149" y="136"/>
                    <a:pt x="129" y="128"/>
                  </a:cubicBezTo>
                  <a:cubicBezTo>
                    <a:pt x="128" y="125"/>
                    <a:pt x="127" y="121"/>
                    <a:pt x="127" y="117"/>
                  </a:cubicBezTo>
                  <a:cubicBezTo>
                    <a:pt x="129" y="117"/>
                    <a:pt x="131" y="117"/>
                    <a:pt x="134" y="118"/>
                  </a:cubicBezTo>
                  <a:cubicBezTo>
                    <a:pt x="135" y="118"/>
                    <a:pt x="135" y="118"/>
                    <a:pt x="135" y="118"/>
                  </a:cubicBezTo>
                  <a:cubicBezTo>
                    <a:pt x="135" y="117"/>
                    <a:pt x="135" y="117"/>
                    <a:pt x="135" y="117"/>
                  </a:cubicBezTo>
                  <a:cubicBezTo>
                    <a:pt x="136" y="116"/>
                    <a:pt x="136" y="114"/>
                    <a:pt x="136" y="113"/>
                  </a:cubicBezTo>
                  <a:cubicBezTo>
                    <a:pt x="136" y="115"/>
                    <a:pt x="136" y="117"/>
                    <a:pt x="136" y="118"/>
                  </a:cubicBezTo>
                  <a:cubicBezTo>
                    <a:pt x="136" y="119"/>
                    <a:pt x="136" y="119"/>
                    <a:pt x="136" y="119"/>
                  </a:cubicBezTo>
                  <a:cubicBezTo>
                    <a:pt x="137" y="119"/>
                    <a:pt x="137" y="119"/>
                    <a:pt x="137" y="119"/>
                  </a:cubicBezTo>
                  <a:cubicBezTo>
                    <a:pt x="139" y="120"/>
                    <a:pt x="141" y="121"/>
                    <a:pt x="143" y="122"/>
                  </a:cubicBezTo>
                  <a:cubicBezTo>
                    <a:pt x="145" y="123"/>
                    <a:pt x="145" y="123"/>
                    <a:pt x="145" y="123"/>
                  </a:cubicBezTo>
                  <a:cubicBezTo>
                    <a:pt x="145" y="121"/>
                    <a:pt x="145" y="121"/>
                    <a:pt x="145" y="121"/>
                  </a:cubicBezTo>
                  <a:cubicBezTo>
                    <a:pt x="160" y="56"/>
                    <a:pt x="144" y="26"/>
                    <a:pt x="136" y="18"/>
                  </a:cubicBezTo>
                  <a:cubicBezTo>
                    <a:pt x="127" y="6"/>
                    <a:pt x="114" y="0"/>
                    <a:pt x="101" y="0"/>
                  </a:cubicBezTo>
                  <a:cubicBezTo>
                    <a:pt x="89" y="0"/>
                    <a:pt x="74" y="5"/>
                    <a:pt x="63" y="18"/>
                  </a:cubicBezTo>
                  <a:cubicBezTo>
                    <a:pt x="42" y="47"/>
                    <a:pt x="47" y="90"/>
                    <a:pt x="54" y="125"/>
                  </a:cubicBezTo>
                  <a:cubicBezTo>
                    <a:pt x="54" y="125"/>
                    <a:pt x="57" y="123"/>
                    <a:pt x="60" y="121"/>
                  </a:cubicBezTo>
                  <a:cubicBezTo>
                    <a:pt x="60" y="118"/>
                    <a:pt x="60" y="113"/>
                    <a:pt x="60" y="110"/>
                  </a:cubicBezTo>
                  <a:cubicBezTo>
                    <a:pt x="60" y="113"/>
                    <a:pt x="61" y="117"/>
                    <a:pt x="62" y="121"/>
                  </a:cubicBezTo>
                  <a:cubicBezTo>
                    <a:pt x="66" y="119"/>
                    <a:pt x="71" y="117"/>
                    <a:pt x="76" y="117"/>
                  </a:cubicBezTo>
                  <a:cubicBezTo>
                    <a:pt x="76" y="121"/>
                    <a:pt x="75" y="125"/>
                    <a:pt x="74" y="128"/>
                  </a:cubicBezTo>
                  <a:cubicBezTo>
                    <a:pt x="53" y="136"/>
                    <a:pt x="42" y="141"/>
                    <a:pt x="20" y="146"/>
                  </a:cubicBezTo>
                  <a:cubicBezTo>
                    <a:pt x="11" y="148"/>
                    <a:pt x="0" y="156"/>
                    <a:pt x="0" y="167"/>
                  </a:cubicBezTo>
                  <a:cubicBezTo>
                    <a:pt x="0" y="171"/>
                    <a:pt x="6" y="173"/>
                    <a:pt x="13" y="176"/>
                  </a:cubicBezTo>
                  <a:cubicBezTo>
                    <a:pt x="36" y="182"/>
                    <a:pt x="84" y="184"/>
                    <a:pt x="101" y="184"/>
                  </a:cubicBezTo>
                  <a:cubicBezTo>
                    <a:pt x="113" y="184"/>
                    <a:pt x="138" y="183"/>
                    <a:pt x="160" y="181"/>
                  </a:cubicBezTo>
                  <a:cubicBezTo>
                    <a:pt x="172" y="179"/>
                    <a:pt x="182" y="178"/>
                    <a:pt x="190" y="176"/>
                  </a:cubicBezTo>
                  <a:cubicBezTo>
                    <a:pt x="197" y="173"/>
                    <a:pt x="202" y="171"/>
                    <a:pt x="203" y="167"/>
                  </a:cubicBezTo>
                  <a:cubicBezTo>
                    <a:pt x="203" y="156"/>
                    <a:pt x="192" y="148"/>
                    <a:pt x="183" y="146"/>
                  </a:cubicBezTo>
                  <a:close/>
                  <a:moveTo>
                    <a:pt x="66" y="77"/>
                  </a:moveTo>
                  <a:cubicBezTo>
                    <a:pt x="66" y="77"/>
                    <a:pt x="66" y="77"/>
                    <a:pt x="66" y="77"/>
                  </a:cubicBezTo>
                  <a:cubicBezTo>
                    <a:pt x="65" y="69"/>
                    <a:pt x="122" y="41"/>
                    <a:pt x="124" y="39"/>
                  </a:cubicBezTo>
                  <a:cubicBezTo>
                    <a:pt x="134" y="47"/>
                    <a:pt x="138" y="69"/>
                    <a:pt x="137" y="77"/>
                  </a:cubicBezTo>
                  <a:cubicBezTo>
                    <a:pt x="137" y="77"/>
                    <a:pt x="137" y="77"/>
                    <a:pt x="137" y="77"/>
                  </a:cubicBezTo>
                  <a:cubicBezTo>
                    <a:pt x="136" y="81"/>
                    <a:pt x="135" y="85"/>
                    <a:pt x="134" y="88"/>
                  </a:cubicBezTo>
                  <a:cubicBezTo>
                    <a:pt x="133" y="94"/>
                    <a:pt x="129" y="100"/>
                    <a:pt x="124" y="105"/>
                  </a:cubicBezTo>
                  <a:cubicBezTo>
                    <a:pt x="124" y="105"/>
                    <a:pt x="124" y="105"/>
                    <a:pt x="124" y="105"/>
                  </a:cubicBezTo>
                  <a:cubicBezTo>
                    <a:pt x="118" y="113"/>
                    <a:pt x="109" y="118"/>
                    <a:pt x="101" y="118"/>
                  </a:cubicBezTo>
                  <a:cubicBezTo>
                    <a:pt x="94" y="118"/>
                    <a:pt x="85" y="113"/>
                    <a:pt x="79" y="105"/>
                  </a:cubicBezTo>
                  <a:cubicBezTo>
                    <a:pt x="78" y="105"/>
                    <a:pt x="78" y="105"/>
                    <a:pt x="78" y="105"/>
                  </a:cubicBezTo>
                  <a:cubicBezTo>
                    <a:pt x="74" y="100"/>
                    <a:pt x="70" y="94"/>
                    <a:pt x="68" y="88"/>
                  </a:cubicBezTo>
                  <a:cubicBezTo>
                    <a:pt x="67" y="85"/>
                    <a:pt x="67" y="81"/>
                    <a:pt x="66" y="77"/>
                  </a:cubicBezTo>
                  <a:close/>
                  <a:moveTo>
                    <a:pt x="29" y="177"/>
                  </a:moveTo>
                  <a:cubicBezTo>
                    <a:pt x="24" y="176"/>
                    <a:pt x="18" y="175"/>
                    <a:pt x="14" y="174"/>
                  </a:cubicBezTo>
                  <a:cubicBezTo>
                    <a:pt x="6" y="172"/>
                    <a:pt x="2" y="169"/>
                    <a:pt x="2" y="167"/>
                  </a:cubicBezTo>
                  <a:cubicBezTo>
                    <a:pt x="2" y="157"/>
                    <a:pt x="12" y="150"/>
                    <a:pt x="21" y="148"/>
                  </a:cubicBezTo>
                  <a:cubicBezTo>
                    <a:pt x="26" y="147"/>
                    <a:pt x="30" y="146"/>
                    <a:pt x="35" y="144"/>
                  </a:cubicBezTo>
                  <a:cubicBezTo>
                    <a:pt x="33" y="152"/>
                    <a:pt x="30" y="166"/>
                    <a:pt x="29" y="177"/>
                  </a:cubicBezTo>
                  <a:close/>
                  <a:moveTo>
                    <a:pt x="101" y="173"/>
                  </a:moveTo>
                  <a:cubicBezTo>
                    <a:pt x="90" y="173"/>
                    <a:pt x="50" y="173"/>
                    <a:pt x="50" y="167"/>
                  </a:cubicBezTo>
                  <a:cubicBezTo>
                    <a:pt x="50" y="162"/>
                    <a:pt x="52" y="147"/>
                    <a:pt x="53" y="138"/>
                  </a:cubicBezTo>
                  <a:cubicBezTo>
                    <a:pt x="60" y="136"/>
                    <a:pt x="67" y="133"/>
                    <a:pt x="75" y="130"/>
                  </a:cubicBezTo>
                  <a:cubicBezTo>
                    <a:pt x="75" y="130"/>
                    <a:pt x="75" y="130"/>
                    <a:pt x="75" y="130"/>
                  </a:cubicBezTo>
                  <a:cubicBezTo>
                    <a:pt x="75" y="129"/>
                    <a:pt x="75" y="129"/>
                    <a:pt x="75" y="129"/>
                  </a:cubicBezTo>
                  <a:cubicBezTo>
                    <a:pt x="77" y="126"/>
                    <a:pt x="78" y="121"/>
                    <a:pt x="78" y="117"/>
                  </a:cubicBezTo>
                  <a:cubicBezTo>
                    <a:pt x="78" y="117"/>
                    <a:pt x="78" y="117"/>
                    <a:pt x="78" y="117"/>
                  </a:cubicBezTo>
                  <a:cubicBezTo>
                    <a:pt x="78" y="116"/>
                    <a:pt x="78" y="116"/>
                    <a:pt x="78" y="116"/>
                  </a:cubicBezTo>
                  <a:cubicBezTo>
                    <a:pt x="78" y="116"/>
                    <a:pt x="78" y="116"/>
                    <a:pt x="78" y="116"/>
                  </a:cubicBezTo>
                  <a:cubicBezTo>
                    <a:pt x="78" y="115"/>
                    <a:pt x="78" y="114"/>
                    <a:pt x="79" y="113"/>
                  </a:cubicBezTo>
                  <a:cubicBezTo>
                    <a:pt x="79" y="113"/>
                    <a:pt x="79" y="113"/>
                    <a:pt x="79" y="113"/>
                  </a:cubicBezTo>
                  <a:cubicBezTo>
                    <a:pt x="79" y="112"/>
                    <a:pt x="79" y="112"/>
                    <a:pt x="79" y="111"/>
                  </a:cubicBezTo>
                  <a:cubicBezTo>
                    <a:pt x="79" y="110"/>
                    <a:pt x="79" y="109"/>
                    <a:pt x="79" y="109"/>
                  </a:cubicBezTo>
                  <a:cubicBezTo>
                    <a:pt x="79" y="109"/>
                    <a:pt x="79" y="109"/>
                    <a:pt x="79" y="109"/>
                  </a:cubicBezTo>
                  <a:cubicBezTo>
                    <a:pt x="85" y="115"/>
                    <a:pt x="93" y="120"/>
                    <a:pt x="101" y="120"/>
                  </a:cubicBezTo>
                  <a:cubicBezTo>
                    <a:pt x="109" y="120"/>
                    <a:pt x="117" y="115"/>
                    <a:pt x="124" y="109"/>
                  </a:cubicBezTo>
                  <a:cubicBezTo>
                    <a:pt x="124" y="110"/>
                    <a:pt x="124" y="111"/>
                    <a:pt x="124" y="113"/>
                  </a:cubicBezTo>
                  <a:cubicBezTo>
                    <a:pt x="124" y="113"/>
                    <a:pt x="124" y="113"/>
                    <a:pt x="124" y="113"/>
                  </a:cubicBezTo>
                  <a:cubicBezTo>
                    <a:pt x="124" y="113"/>
                    <a:pt x="124" y="114"/>
                    <a:pt x="124" y="114"/>
                  </a:cubicBezTo>
                  <a:cubicBezTo>
                    <a:pt x="124" y="115"/>
                    <a:pt x="124" y="115"/>
                    <a:pt x="125" y="116"/>
                  </a:cubicBezTo>
                  <a:cubicBezTo>
                    <a:pt x="125" y="116"/>
                    <a:pt x="125" y="116"/>
                    <a:pt x="125" y="116"/>
                  </a:cubicBezTo>
                  <a:cubicBezTo>
                    <a:pt x="125" y="117"/>
                    <a:pt x="125" y="117"/>
                    <a:pt x="125" y="117"/>
                  </a:cubicBezTo>
                  <a:cubicBezTo>
                    <a:pt x="125" y="117"/>
                    <a:pt x="125" y="117"/>
                    <a:pt x="125" y="117"/>
                  </a:cubicBezTo>
                  <a:cubicBezTo>
                    <a:pt x="125" y="121"/>
                    <a:pt x="126" y="126"/>
                    <a:pt x="127" y="129"/>
                  </a:cubicBezTo>
                  <a:cubicBezTo>
                    <a:pt x="128" y="130"/>
                    <a:pt x="128" y="130"/>
                    <a:pt x="128" y="130"/>
                  </a:cubicBezTo>
                  <a:cubicBezTo>
                    <a:pt x="128" y="130"/>
                    <a:pt x="128" y="130"/>
                    <a:pt x="128" y="130"/>
                  </a:cubicBezTo>
                  <a:cubicBezTo>
                    <a:pt x="136" y="133"/>
                    <a:pt x="143" y="136"/>
                    <a:pt x="149" y="138"/>
                  </a:cubicBezTo>
                  <a:cubicBezTo>
                    <a:pt x="151" y="147"/>
                    <a:pt x="153" y="162"/>
                    <a:pt x="153" y="167"/>
                  </a:cubicBezTo>
                  <a:cubicBezTo>
                    <a:pt x="153" y="173"/>
                    <a:pt x="112" y="173"/>
                    <a:pt x="101" y="173"/>
                  </a:cubicBezTo>
                  <a:close/>
                  <a:moveTo>
                    <a:pt x="189" y="174"/>
                  </a:moveTo>
                  <a:cubicBezTo>
                    <a:pt x="185" y="175"/>
                    <a:pt x="179" y="176"/>
                    <a:pt x="173" y="177"/>
                  </a:cubicBezTo>
                  <a:cubicBezTo>
                    <a:pt x="173" y="166"/>
                    <a:pt x="170" y="152"/>
                    <a:pt x="168" y="144"/>
                  </a:cubicBezTo>
                  <a:cubicBezTo>
                    <a:pt x="172" y="146"/>
                    <a:pt x="177" y="147"/>
                    <a:pt x="182" y="148"/>
                  </a:cubicBezTo>
                  <a:cubicBezTo>
                    <a:pt x="191" y="150"/>
                    <a:pt x="201" y="157"/>
                    <a:pt x="201" y="167"/>
                  </a:cubicBezTo>
                  <a:cubicBezTo>
                    <a:pt x="201" y="169"/>
                    <a:pt x="197" y="172"/>
                    <a:pt x="189" y="174"/>
                  </a:cubicBezTo>
                  <a:close/>
                </a:path>
              </a:pathLst>
            </a:custGeom>
            <a:solidFill>
              <a:srgbClr val="007EE5"/>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63A36"/>
                </a:solidFill>
                <a:effectLst/>
                <a:uLnTx/>
                <a:uFillTx/>
              </a:endParaRPr>
            </a:p>
          </p:txBody>
        </p:sp>
        <p:sp>
          <p:nvSpPr>
            <p:cNvPr id="111" name="Freeform 27"/>
            <p:cNvSpPr>
              <a:spLocks noChangeAspect="1" noEditPoints="1"/>
            </p:cNvSpPr>
            <p:nvPr/>
          </p:nvSpPr>
          <p:spPr bwMode="auto">
            <a:xfrm>
              <a:off x="5516767" y="1223113"/>
              <a:ext cx="420624" cy="398311"/>
            </a:xfrm>
            <a:custGeom>
              <a:avLst/>
              <a:gdLst>
                <a:gd name="T0" fmla="*/ 128 w 199"/>
                <a:gd name="T1" fmla="*/ 129 h 185"/>
                <a:gd name="T2" fmla="*/ 126 w 199"/>
                <a:gd name="T3" fmla="*/ 108 h 185"/>
                <a:gd name="T4" fmla="*/ 145 w 199"/>
                <a:gd name="T5" fmla="*/ 65 h 185"/>
                <a:gd name="T6" fmla="*/ 143 w 199"/>
                <a:gd name="T7" fmla="*/ 47 h 185"/>
                <a:gd name="T8" fmla="*/ 143 w 199"/>
                <a:gd name="T9" fmla="*/ 39 h 185"/>
                <a:gd name="T10" fmla="*/ 126 w 199"/>
                <a:gd name="T11" fmla="*/ 10 h 185"/>
                <a:gd name="T12" fmla="*/ 103 w 199"/>
                <a:gd name="T13" fmla="*/ 0 h 185"/>
                <a:gd name="T14" fmla="*/ 56 w 199"/>
                <a:gd name="T15" fmla="*/ 47 h 185"/>
                <a:gd name="T16" fmla="*/ 58 w 199"/>
                <a:gd name="T17" fmla="*/ 56 h 185"/>
                <a:gd name="T18" fmla="*/ 61 w 199"/>
                <a:gd name="T19" fmla="*/ 81 h 185"/>
                <a:gd name="T20" fmla="*/ 70 w 199"/>
                <a:gd name="T21" fmla="*/ 129 h 185"/>
                <a:gd name="T22" fmla="*/ 0 w 199"/>
                <a:gd name="T23" fmla="*/ 168 h 185"/>
                <a:gd name="T24" fmla="*/ 99 w 199"/>
                <a:gd name="T25" fmla="*/ 185 h 185"/>
                <a:gd name="T26" fmla="*/ 186 w 199"/>
                <a:gd name="T27" fmla="*/ 177 h 185"/>
                <a:gd name="T28" fmla="*/ 175 w 199"/>
                <a:gd name="T29" fmla="*/ 143 h 185"/>
                <a:gd name="T30" fmla="*/ 143 w 199"/>
                <a:gd name="T31" fmla="*/ 65 h 185"/>
                <a:gd name="T32" fmla="*/ 140 w 199"/>
                <a:gd name="T33" fmla="*/ 59 h 185"/>
                <a:gd name="T34" fmla="*/ 142 w 199"/>
                <a:gd name="T35" fmla="*/ 59 h 185"/>
                <a:gd name="T36" fmla="*/ 105 w 199"/>
                <a:gd name="T37" fmla="*/ 40 h 185"/>
                <a:gd name="T38" fmla="*/ 129 w 199"/>
                <a:gd name="T39" fmla="*/ 43 h 185"/>
                <a:gd name="T40" fmla="*/ 137 w 199"/>
                <a:gd name="T41" fmla="*/ 79 h 185"/>
                <a:gd name="T42" fmla="*/ 136 w 199"/>
                <a:gd name="T43" fmla="*/ 83 h 185"/>
                <a:gd name="T44" fmla="*/ 125 w 199"/>
                <a:gd name="T45" fmla="*/ 106 h 185"/>
                <a:gd name="T46" fmla="*/ 123 w 199"/>
                <a:gd name="T47" fmla="*/ 109 h 185"/>
                <a:gd name="T48" fmla="*/ 100 w 199"/>
                <a:gd name="T49" fmla="*/ 122 h 185"/>
                <a:gd name="T50" fmla="*/ 76 w 199"/>
                <a:gd name="T51" fmla="*/ 109 h 185"/>
                <a:gd name="T52" fmla="*/ 74 w 199"/>
                <a:gd name="T53" fmla="*/ 106 h 185"/>
                <a:gd name="T54" fmla="*/ 63 w 199"/>
                <a:gd name="T55" fmla="*/ 83 h 185"/>
                <a:gd name="T56" fmla="*/ 62 w 199"/>
                <a:gd name="T57" fmla="*/ 79 h 185"/>
                <a:gd name="T58" fmla="*/ 81 w 199"/>
                <a:gd name="T59" fmla="*/ 39 h 185"/>
                <a:gd name="T60" fmla="*/ 57 w 199"/>
                <a:gd name="T61" fmla="*/ 59 h 185"/>
                <a:gd name="T62" fmla="*/ 59 w 199"/>
                <a:gd name="T63" fmla="*/ 59 h 185"/>
                <a:gd name="T64" fmla="*/ 56 w 199"/>
                <a:gd name="T65" fmla="*/ 65 h 185"/>
                <a:gd name="T66" fmla="*/ 72 w 199"/>
                <a:gd name="T67" fmla="*/ 131 h 185"/>
                <a:gd name="T68" fmla="*/ 75 w 199"/>
                <a:gd name="T69" fmla="*/ 110 h 185"/>
                <a:gd name="T70" fmla="*/ 100 w 199"/>
                <a:gd name="T71" fmla="*/ 124 h 185"/>
                <a:gd name="T72" fmla="*/ 126 w 199"/>
                <a:gd name="T73" fmla="*/ 130 h 185"/>
                <a:gd name="T74" fmla="*/ 127 w 199"/>
                <a:gd name="T75" fmla="*/ 131 h 185"/>
                <a:gd name="T76" fmla="*/ 100 w 199"/>
                <a:gd name="T77" fmla="*/ 165 h 185"/>
                <a:gd name="T78" fmla="*/ 72 w 199"/>
                <a:gd name="T79" fmla="*/ 13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9" h="185">
                  <a:moveTo>
                    <a:pt x="175" y="143"/>
                  </a:moveTo>
                  <a:cubicBezTo>
                    <a:pt x="154" y="140"/>
                    <a:pt x="148" y="137"/>
                    <a:pt x="128" y="129"/>
                  </a:cubicBezTo>
                  <a:cubicBezTo>
                    <a:pt x="127" y="123"/>
                    <a:pt x="126" y="115"/>
                    <a:pt x="126" y="108"/>
                  </a:cubicBezTo>
                  <a:cubicBezTo>
                    <a:pt x="126" y="108"/>
                    <a:pt x="126" y="108"/>
                    <a:pt x="126" y="108"/>
                  </a:cubicBezTo>
                  <a:cubicBezTo>
                    <a:pt x="133" y="101"/>
                    <a:pt x="137" y="92"/>
                    <a:pt x="138" y="81"/>
                  </a:cubicBezTo>
                  <a:cubicBezTo>
                    <a:pt x="143" y="76"/>
                    <a:pt x="145" y="70"/>
                    <a:pt x="145" y="65"/>
                  </a:cubicBezTo>
                  <a:cubicBezTo>
                    <a:pt x="145" y="60"/>
                    <a:pt x="144" y="56"/>
                    <a:pt x="141" y="56"/>
                  </a:cubicBezTo>
                  <a:cubicBezTo>
                    <a:pt x="143" y="47"/>
                    <a:pt x="143" y="47"/>
                    <a:pt x="143" y="47"/>
                  </a:cubicBezTo>
                  <a:cubicBezTo>
                    <a:pt x="143" y="47"/>
                    <a:pt x="143" y="47"/>
                    <a:pt x="143" y="47"/>
                  </a:cubicBezTo>
                  <a:cubicBezTo>
                    <a:pt x="143" y="44"/>
                    <a:pt x="143" y="42"/>
                    <a:pt x="143" y="39"/>
                  </a:cubicBezTo>
                  <a:cubicBezTo>
                    <a:pt x="143" y="32"/>
                    <a:pt x="142" y="25"/>
                    <a:pt x="140" y="19"/>
                  </a:cubicBezTo>
                  <a:cubicBezTo>
                    <a:pt x="137" y="14"/>
                    <a:pt x="133" y="10"/>
                    <a:pt x="126" y="10"/>
                  </a:cubicBezTo>
                  <a:cubicBezTo>
                    <a:pt x="126" y="10"/>
                    <a:pt x="126" y="10"/>
                    <a:pt x="125" y="10"/>
                  </a:cubicBezTo>
                  <a:cubicBezTo>
                    <a:pt x="122" y="3"/>
                    <a:pt x="113" y="0"/>
                    <a:pt x="103" y="0"/>
                  </a:cubicBezTo>
                  <a:cubicBezTo>
                    <a:pt x="93" y="0"/>
                    <a:pt x="82" y="3"/>
                    <a:pt x="73" y="8"/>
                  </a:cubicBezTo>
                  <a:cubicBezTo>
                    <a:pt x="57" y="16"/>
                    <a:pt x="56" y="38"/>
                    <a:pt x="56" y="47"/>
                  </a:cubicBezTo>
                  <a:cubicBezTo>
                    <a:pt x="56" y="47"/>
                    <a:pt x="56" y="47"/>
                    <a:pt x="56" y="47"/>
                  </a:cubicBezTo>
                  <a:cubicBezTo>
                    <a:pt x="58" y="56"/>
                    <a:pt x="58" y="56"/>
                    <a:pt x="58" y="56"/>
                  </a:cubicBezTo>
                  <a:cubicBezTo>
                    <a:pt x="55" y="56"/>
                    <a:pt x="54" y="60"/>
                    <a:pt x="54" y="65"/>
                  </a:cubicBezTo>
                  <a:cubicBezTo>
                    <a:pt x="54" y="70"/>
                    <a:pt x="56" y="76"/>
                    <a:pt x="61" y="81"/>
                  </a:cubicBezTo>
                  <a:cubicBezTo>
                    <a:pt x="62" y="92"/>
                    <a:pt x="66" y="101"/>
                    <a:pt x="73" y="108"/>
                  </a:cubicBezTo>
                  <a:cubicBezTo>
                    <a:pt x="73" y="115"/>
                    <a:pt x="72" y="123"/>
                    <a:pt x="70" y="129"/>
                  </a:cubicBezTo>
                  <a:cubicBezTo>
                    <a:pt x="51" y="137"/>
                    <a:pt x="44" y="140"/>
                    <a:pt x="23" y="143"/>
                  </a:cubicBezTo>
                  <a:cubicBezTo>
                    <a:pt x="9" y="146"/>
                    <a:pt x="0" y="157"/>
                    <a:pt x="0" y="168"/>
                  </a:cubicBezTo>
                  <a:cubicBezTo>
                    <a:pt x="0" y="173"/>
                    <a:pt x="5" y="175"/>
                    <a:pt x="13" y="177"/>
                  </a:cubicBezTo>
                  <a:cubicBezTo>
                    <a:pt x="36" y="184"/>
                    <a:pt x="84" y="185"/>
                    <a:pt x="99" y="185"/>
                  </a:cubicBezTo>
                  <a:cubicBezTo>
                    <a:pt x="109" y="185"/>
                    <a:pt x="134" y="184"/>
                    <a:pt x="156" y="182"/>
                  </a:cubicBezTo>
                  <a:cubicBezTo>
                    <a:pt x="167" y="181"/>
                    <a:pt x="178" y="179"/>
                    <a:pt x="186" y="177"/>
                  </a:cubicBezTo>
                  <a:cubicBezTo>
                    <a:pt x="193" y="175"/>
                    <a:pt x="199" y="173"/>
                    <a:pt x="199" y="168"/>
                  </a:cubicBezTo>
                  <a:cubicBezTo>
                    <a:pt x="199" y="157"/>
                    <a:pt x="189" y="146"/>
                    <a:pt x="175" y="143"/>
                  </a:cubicBezTo>
                  <a:close/>
                  <a:moveTo>
                    <a:pt x="142" y="59"/>
                  </a:moveTo>
                  <a:cubicBezTo>
                    <a:pt x="143" y="61"/>
                    <a:pt x="143" y="63"/>
                    <a:pt x="143" y="65"/>
                  </a:cubicBezTo>
                  <a:cubicBezTo>
                    <a:pt x="143" y="69"/>
                    <a:pt x="142" y="73"/>
                    <a:pt x="139" y="77"/>
                  </a:cubicBezTo>
                  <a:cubicBezTo>
                    <a:pt x="140" y="72"/>
                    <a:pt x="140" y="66"/>
                    <a:pt x="140" y="59"/>
                  </a:cubicBezTo>
                  <a:cubicBezTo>
                    <a:pt x="140" y="58"/>
                    <a:pt x="140" y="58"/>
                    <a:pt x="140" y="58"/>
                  </a:cubicBezTo>
                  <a:cubicBezTo>
                    <a:pt x="141" y="58"/>
                    <a:pt x="142" y="58"/>
                    <a:pt x="142" y="59"/>
                  </a:cubicBezTo>
                  <a:close/>
                  <a:moveTo>
                    <a:pt x="81" y="39"/>
                  </a:moveTo>
                  <a:cubicBezTo>
                    <a:pt x="91" y="38"/>
                    <a:pt x="99" y="40"/>
                    <a:pt x="105" y="40"/>
                  </a:cubicBezTo>
                  <a:cubicBezTo>
                    <a:pt x="111" y="40"/>
                    <a:pt x="116" y="38"/>
                    <a:pt x="120" y="30"/>
                  </a:cubicBezTo>
                  <a:cubicBezTo>
                    <a:pt x="122" y="39"/>
                    <a:pt x="125" y="41"/>
                    <a:pt x="129" y="43"/>
                  </a:cubicBezTo>
                  <a:cubicBezTo>
                    <a:pt x="132" y="45"/>
                    <a:pt x="136" y="47"/>
                    <a:pt x="138" y="59"/>
                  </a:cubicBezTo>
                  <a:cubicBezTo>
                    <a:pt x="138" y="66"/>
                    <a:pt x="137" y="73"/>
                    <a:pt x="137" y="79"/>
                  </a:cubicBezTo>
                  <a:cubicBezTo>
                    <a:pt x="136" y="80"/>
                    <a:pt x="136" y="82"/>
                    <a:pt x="136" y="83"/>
                  </a:cubicBezTo>
                  <a:cubicBezTo>
                    <a:pt x="136" y="83"/>
                    <a:pt x="136" y="83"/>
                    <a:pt x="136" y="83"/>
                  </a:cubicBezTo>
                  <a:cubicBezTo>
                    <a:pt x="134" y="92"/>
                    <a:pt x="131" y="100"/>
                    <a:pt x="125" y="106"/>
                  </a:cubicBezTo>
                  <a:cubicBezTo>
                    <a:pt x="125" y="106"/>
                    <a:pt x="125" y="106"/>
                    <a:pt x="125" y="106"/>
                  </a:cubicBezTo>
                  <a:cubicBezTo>
                    <a:pt x="125" y="107"/>
                    <a:pt x="125" y="107"/>
                    <a:pt x="125" y="107"/>
                  </a:cubicBezTo>
                  <a:cubicBezTo>
                    <a:pt x="124" y="107"/>
                    <a:pt x="123" y="108"/>
                    <a:pt x="123" y="109"/>
                  </a:cubicBezTo>
                  <a:cubicBezTo>
                    <a:pt x="123" y="109"/>
                    <a:pt x="123" y="109"/>
                    <a:pt x="123" y="109"/>
                  </a:cubicBezTo>
                  <a:cubicBezTo>
                    <a:pt x="110" y="121"/>
                    <a:pt x="108" y="122"/>
                    <a:pt x="100" y="122"/>
                  </a:cubicBezTo>
                  <a:cubicBezTo>
                    <a:pt x="91" y="122"/>
                    <a:pt x="89" y="121"/>
                    <a:pt x="76" y="109"/>
                  </a:cubicBezTo>
                  <a:cubicBezTo>
                    <a:pt x="76" y="109"/>
                    <a:pt x="76" y="109"/>
                    <a:pt x="76" y="109"/>
                  </a:cubicBezTo>
                  <a:cubicBezTo>
                    <a:pt x="76" y="108"/>
                    <a:pt x="75" y="107"/>
                    <a:pt x="74" y="107"/>
                  </a:cubicBezTo>
                  <a:cubicBezTo>
                    <a:pt x="74" y="107"/>
                    <a:pt x="74" y="107"/>
                    <a:pt x="74" y="106"/>
                  </a:cubicBezTo>
                  <a:cubicBezTo>
                    <a:pt x="74" y="106"/>
                    <a:pt x="74" y="106"/>
                    <a:pt x="74" y="106"/>
                  </a:cubicBezTo>
                  <a:cubicBezTo>
                    <a:pt x="68" y="100"/>
                    <a:pt x="65" y="92"/>
                    <a:pt x="63" y="83"/>
                  </a:cubicBezTo>
                  <a:cubicBezTo>
                    <a:pt x="63" y="83"/>
                    <a:pt x="63" y="83"/>
                    <a:pt x="63" y="83"/>
                  </a:cubicBezTo>
                  <a:cubicBezTo>
                    <a:pt x="63" y="82"/>
                    <a:pt x="63" y="80"/>
                    <a:pt x="62" y="79"/>
                  </a:cubicBezTo>
                  <a:cubicBezTo>
                    <a:pt x="62" y="73"/>
                    <a:pt x="61" y="66"/>
                    <a:pt x="61" y="59"/>
                  </a:cubicBezTo>
                  <a:cubicBezTo>
                    <a:pt x="64" y="49"/>
                    <a:pt x="67" y="39"/>
                    <a:pt x="81" y="39"/>
                  </a:cubicBezTo>
                  <a:close/>
                  <a:moveTo>
                    <a:pt x="56" y="65"/>
                  </a:moveTo>
                  <a:cubicBezTo>
                    <a:pt x="56" y="63"/>
                    <a:pt x="56" y="61"/>
                    <a:pt x="57" y="59"/>
                  </a:cubicBezTo>
                  <a:cubicBezTo>
                    <a:pt x="57" y="58"/>
                    <a:pt x="58" y="58"/>
                    <a:pt x="59" y="58"/>
                  </a:cubicBezTo>
                  <a:cubicBezTo>
                    <a:pt x="59" y="59"/>
                    <a:pt x="59" y="59"/>
                    <a:pt x="59" y="59"/>
                  </a:cubicBezTo>
                  <a:cubicBezTo>
                    <a:pt x="59" y="66"/>
                    <a:pt x="59" y="72"/>
                    <a:pt x="60" y="77"/>
                  </a:cubicBezTo>
                  <a:cubicBezTo>
                    <a:pt x="57" y="73"/>
                    <a:pt x="56" y="69"/>
                    <a:pt x="56" y="65"/>
                  </a:cubicBezTo>
                  <a:close/>
                  <a:moveTo>
                    <a:pt x="72" y="131"/>
                  </a:moveTo>
                  <a:cubicBezTo>
                    <a:pt x="72" y="131"/>
                    <a:pt x="72" y="131"/>
                    <a:pt x="72" y="131"/>
                  </a:cubicBezTo>
                  <a:cubicBezTo>
                    <a:pt x="72" y="130"/>
                    <a:pt x="72" y="130"/>
                    <a:pt x="72" y="130"/>
                  </a:cubicBezTo>
                  <a:cubicBezTo>
                    <a:pt x="74" y="125"/>
                    <a:pt x="75" y="117"/>
                    <a:pt x="75" y="110"/>
                  </a:cubicBezTo>
                  <a:cubicBezTo>
                    <a:pt x="87" y="122"/>
                    <a:pt x="90" y="124"/>
                    <a:pt x="100" y="124"/>
                  </a:cubicBezTo>
                  <a:cubicBezTo>
                    <a:pt x="100" y="124"/>
                    <a:pt x="100" y="124"/>
                    <a:pt x="100" y="124"/>
                  </a:cubicBezTo>
                  <a:cubicBezTo>
                    <a:pt x="109" y="124"/>
                    <a:pt x="112" y="122"/>
                    <a:pt x="124" y="110"/>
                  </a:cubicBezTo>
                  <a:cubicBezTo>
                    <a:pt x="124" y="117"/>
                    <a:pt x="125" y="125"/>
                    <a:pt x="126" y="130"/>
                  </a:cubicBezTo>
                  <a:cubicBezTo>
                    <a:pt x="126" y="131"/>
                    <a:pt x="126" y="131"/>
                    <a:pt x="126" y="131"/>
                  </a:cubicBezTo>
                  <a:cubicBezTo>
                    <a:pt x="127" y="131"/>
                    <a:pt x="127" y="131"/>
                    <a:pt x="127" y="131"/>
                  </a:cubicBezTo>
                  <a:cubicBezTo>
                    <a:pt x="130" y="132"/>
                    <a:pt x="132" y="133"/>
                    <a:pt x="135" y="134"/>
                  </a:cubicBezTo>
                  <a:cubicBezTo>
                    <a:pt x="147" y="148"/>
                    <a:pt x="128" y="165"/>
                    <a:pt x="100" y="165"/>
                  </a:cubicBezTo>
                  <a:cubicBezTo>
                    <a:pt x="71" y="165"/>
                    <a:pt x="51" y="148"/>
                    <a:pt x="65" y="134"/>
                  </a:cubicBezTo>
                  <a:cubicBezTo>
                    <a:pt x="67" y="133"/>
                    <a:pt x="69" y="132"/>
                    <a:pt x="72" y="131"/>
                  </a:cubicBezTo>
                  <a:close/>
                </a:path>
              </a:pathLst>
            </a:custGeom>
            <a:solidFill>
              <a:srgbClr val="0F5C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63A36"/>
                </a:solidFill>
                <a:effectLst/>
                <a:uLnTx/>
                <a:uFillTx/>
              </a:endParaRPr>
            </a:p>
          </p:txBody>
        </p:sp>
      </p:grpSp>
      <p:sp>
        <p:nvSpPr>
          <p:cNvPr id="112" name="Slide Number Placeholder 3"/>
          <p:cNvSpPr>
            <a:spLocks noGrp="1"/>
          </p:cNvSpPr>
          <p:nvPr>
            <p:ph type="sldNum" sz="quarter" idx="4"/>
          </p:nvPr>
        </p:nvSpPr>
        <p:spPr>
          <a:xfrm>
            <a:off x="342756" y="6428752"/>
            <a:ext cx="531628" cy="272085"/>
          </a:xfrm>
        </p:spPr>
        <p:txBody>
          <a:bodyPr/>
          <a:lstStyle/>
          <a:p>
            <a:pPr>
              <a:defRPr/>
            </a:pPr>
            <a:fld id="{08B78B02-1957-4068-B692-CE3F5FFE3F7B}" type="slidenum">
              <a:rPr lang="en-US" smtClean="0"/>
              <a:pPr>
                <a:defRPr/>
              </a:pPr>
              <a:t>11</a:t>
            </a:fld>
            <a:endParaRPr lang="en-US" dirty="0"/>
          </a:p>
        </p:txBody>
      </p:sp>
    </p:spTree>
    <p:extLst>
      <p:ext uri="{BB962C8B-B14F-4D97-AF65-F5344CB8AC3E}">
        <p14:creationId xmlns:p14="http://schemas.microsoft.com/office/powerpoint/2010/main" val="2488965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750"/>
                                        <p:tgtEl>
                                          <p:spTgt spid="9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
                                            <p:txEl>
                                              <p:pRg st="0" end="0"/>
                                            </p:txEl>
                                          </p:spTgt>
                                        </p:tgtEl>
                                        <p:attrNameLst>
                                          <p:attrName>style.visibility</p:attrName>
                                        </p:attrNameLst>
                                      </p:cBhvr>
                                      <p:to>
                                        <p:strVal val="visible"/>
                                      </p:to>
                                    </p:set>
                                    <p:animEffect transition="in" filter="fade">
                                      <p:cBhvr>
                                        <p:cTn id="36" dur="500"/>
                                        <p:tgtEl>
                                          <p:spTgt spid="16">
                                            <p:txEl>
                                              <p:pRg st="0" end="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6">
                                            <p:txEl>
                                              <p:pRg st="1" end="1"/>
                                            </p:txEl>
                                          </p:spTgt>
                                        </p:tgtEl>
                                        <p:attrNameLst>
                                          <p:attrName>style.visibility</p:attrName>
                                        </p:attrNameLst>
                                      </p:cBhvr>
                                      <p:to>
                                        <p:strVal val="visible"/>
                                      </p:to>
                                    </p:set>
                                    <p:animEffect transition="in" filter="fade">
                                      <p:cBhvr>
                                        <p:cTn id="39" dur="500"/>
                                        <p:tgtEl>
                                          <p:spTgt spid="16">
                                            <p:txEl>
                                              <p:pRg st="1" end="1"/>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6">
                                            <p:txEl>
                                              <p:pRg st="2" end="2"/>
                                            </p:txEl>
                                          </p:spTgt>
                                        </p:tgtEl>
                                        <p:attrNameLst>
                                          <p:attrName>style.visibility</p:attrName>
                                        </p:attrNameLst>
                                      </p:cBhvr>
                                      <p:to>
                                        <p:strVal val="visible"/>
                                      </p:to>
                                    </p:set>
                                    <p:animEffect transition="in" filter="fade">
                                      <p:cBhvr>
                                        <p:cTn id="42" dur="500"/>
                                        <p:tgtEl>
                                          <p:spTgt spid="16">
                                            <p:txEl>
                                              <p:pRg st="2" end="2"/>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6">
                                            <p:txEl>
                                              <p:pRg st="3" end="3"/>
                                            </p:txEl>
                                          </p:spTgt>
                                        </p:tgtEl>
                                        <p:attrNameLst>
                                          <p:attrName>style.visibility</p:attrName>
                                        </p:attrNameLst>
                                      </p:cBhvr>
                                      <p:to>
                                        <p:strVal val="visible"/>
                                      </p:to>
                                    </p:set>
                                    <p:animEffect transition="in" filter="fade">
                                      <p:cBhvr>
                                        <p:cTn id="45" dur="500"/>
                                        <p:tgtEl>
                                          <p:spTgt spid="16">
                                            <p:txEl>
                                              <p:pRg st="3" end="3"/>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par>
                                <p:cTn id="49" presetID="10"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par>
                                <p:cTn id="55" presetID="10" presetClass="entr" presetSubtype="0" fill="hold" nodeType="withEffect">
                                  <p:stCondLst>
                                    <p:cond delay="0"/>
                                  </p:stCondLst>
                                  <p:childTnLst>
                                    <p:set>
                                      <p:cBhvr>
                                        <p:cTn id="56" dur="1" fill="hold">
                                          <p:stCondLst>
                                            <p:cond delay="0"/>
                                          </p:stCondLst>
                                        </p:cTn>
                                        <p:tgtEl>
                                          <p:spTgt spid="108"/>
                                        </p:tgtEl>
                                        <p:attrNameLst>
                                          <p:attrName>style.visibility</p:attrName>
                                        </p:attrNameLst>
                                      </p:cBhvr>
                                      <p:to>
                                        <p:strVal val="visible"/>
                                      </p:to>
                                    </p:set>
                                    <p:animEffect transition="in" filter="fade">
                                      <p:cBhvr>
                                        <p:cTn id="57" dur="500"/>
                                        <p:tgtEl>
                                          <p:spTgt spid="10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
                                            <p:txEl>
                                              <p:pRg st="4" end="4"/>
                                            </p:txEl>
                                          </p:spTgt>
                                        </p:tgtEl>
                                        <p:attrNameLst>
                                          <p:attrName>style.visibility</p:attrName>
                                        </p:attrNameLst>
                                      </p:cBhvr>
                                      <p:to>
                                        <p:strVal val="visible"/>
                                      </p:to>
                                    </p:set>
                                    <p:animEffect transition="in" filter="fade">
                                      <p:cBhvr>
                                        <p:cTn id="62" dur="500"/>
                                        <p:tgtEl>
                                          <p:spTgt spid="16">
                                            <p:txEl>
                                              <p:pRg st="4" end="4"/>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16">
                                            <p:txEl>
                                              <p:pRg st="5" end="5"/>
                                            </p:txEl>
                                          </p:spTgt>
                                        </p:tgtEl>
                                        <p:attrNameLst>
                                          <p:attrName>style.visibility</p:attrName>
                                        </p:attrNameLst>
                                      </p:cBhvr>
                                      <p:to>
                                        <p:strVal val="visible"/>
                                      </p:to>
                                    </p:set>
                                    <p:animEffect transition="in" filter="fade">
                                      <p:cBhvr>
                                        <p:cTn id="65" dur="500"/>
                                        <p:tgtEl>
                                          <p:spTgt spid="16">
                                            <p:txEl>
                                              <p:pRg st="5" end="5"/>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16">
                                            <p:txEl>
                                              <p:pRg st="6" end="6"/>
                                            </p:txEl>
                                          </p:spTgt>
                                        </p:tgtEl>
                                        <p:attrNameLst>
                                          <p:attrName>style.visibility</p:attrName>
                                        </p:attrNameLst>
                                      </p:cBhvr>
                                      <p:to>
                                        <p:strVal val="visible"/>
                                      </p:to>
                                    </p:set>
                                    <p:animEffect transition="in" filter="fade">
                                      <p:cBhvr>
                                        <p:cTn id="68" dur="500"/>
                                        <p:tgtEl>
                                          <p:spTgt spid="16">
                                            <p:txEl>
                                              <p:pRg st="6" end="6"/>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500"/>
                                        <p:tgtEl>
                                          <p:spTgt spid="10"/>
                                        </p:tgtEl>
                                      </p:cBhvr>
                                    </p:animEffect>
                                  </p:childTnLst>
                                </p:cTn>
                              </p:par>
                              <p:par>
                                <p:cTn id="72" presetID="10" presetClass="entr" presetSubtype="0" fill="hold" nodeType="withEffect">
                                  <p:stCondLst>
                                    <p:cond delay="0"/>
                                  </p:stCondLst>
                                  <p:childTnLst>
                                    <p:set>
                                      <p:cBhvr>
                                        <p:cTn id="73" dur="1" fill="hold">
                                          <p:stCondLst>
                                            <p:cond delay="0"/>
                                          </p:stCondLst>
                                        </p:cTn>
                                        <p:tgtEl>
                                          <p:spTgt spid="64"/>
                                        </p:tgtEl>
                                        <p:attrNameLst>
                                          <p:attrName>style.visibility</p:attrName>
                                        </p:attrNameLst>
                                      </p:cBhvr>
                                      <p:to>
                                        <p:strVal val="visible"/>
                                      </p:to>
                                    </p:set>
                                    <p:animEffect transition="in" filter="fade">
                                      <p:cBhvr>
                                        <p:cTn id="74" dur="500"/>
                                        <p:tgtEl>
                                          <p:spTgt spid="6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500"/>
                                        <p:tgtEl>
                                          <p:spTgt spid="1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500"/>
                                        <p:tgtEl>
                                          <p:spTgt spid="14"/>
                                        </p:tgtEl>
                                      </p:cBhvr>
                                    </p:animEffect>
                                  </p:childTnLst>
                                </p:cTn>
                              </p:par>
                              <p:par>
                                <p:cTn id="83" presetID="10" presetClass="entr" presetSubtype="0" fill="hold" nodeType="with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fade">
                                      <p:cBhvr>
                                        <p:cTn id="85" dur="500"/>
                                        <p:tgtEl>
                                          <p:spTgt spid="13"/>
                                        </p:tgtEl>
                                      </p:cBhvr>
                                    </p:animEffect>
                                  </p:childTnLst>
                                </p:cTn>
                              </p:par>
                              <p:par>
                                <p:cTn id="86" presetID="10" presetClass="entr" presetSubtype="0" fill="hold" nodeType="withEffect">
                                  <p:stCondLst>
                                    <p:cond delay="0"/>
                                  </p:stCondLst>
                                  <p:childTnLst>
                                    <p:set>
                                      <p:cBhvr>
                                        <p:cTn id="87" dur="1" fill="hold">
                                          <p:stCondLst>
                                            <p:cond delay="0"/>
                                          </p:stCondLst>
                                        </p:cTn>
                                        <p:tgtEl>
                                          <p:spTgt spid="57"/>
                                        </p:tgtEl>
                                        <p:attrNameLst>
                                          <p:attrName>style.visibility</p:attrName>
                                        </p:attrNameLst>
                                      </p:cBhvr>
                                      <p:to>
                                        <p:strVal val="visible"/>
                                      </p:to>
                                    </p:set>
                                    <p:animEffect transition="in" filter="fade">
                                      <p:cBhvr>
                                        <p:cTn id="88" dur="750"/>
                                        <p:tgtEl>
                                          <p:spTgt spid="57"/>
                                        </p:tgtEl>
                                      </p:cBhvr>
                                    </p:animEffect>
                                  </p:childTnLst>
                                </p:cTn>
                              </p:par>
                              <p:par>
                                <p:cTn id="89" presetID="10" presetClass="entr" presetSubtype="0" fill="hold" nodeType="withEffect">
                                  <p:stCondLst>
                                    <p:cond delay="0"/>
                                  </p:stCondLst>
                                  <p:childTnLst>
                                    <p:set>
                                      <p:cBhvr>
                                        <p:cTn id="90" dur="1" fill="hold">
                                          <p:stCondLst>
                                            <p:cond delay="0"/>
                                          </p:stCondLst>
                                        </p:cTn>
                                        <p:tgtEl>
                                          <p:spTgt spid="16">
                                            <p:txEl>
                                              <p:pRg st="7" end="7"/>
                                            </p:txEl>
                                          </p:spTgt>
                                        </p:tgtEl>
                                        <p:attrNameLst>
                                          <p:attrName>style.visibility</p:attrName>
                                        </p:attrNameLst>
                                      </p:cBhvr>
                                      <p:to>
                                        <p:strVal val="visible"/>
                                      </p:to>
                                    </p:set>
                                    <p:animEffect transition="in" filter="fade">
                                      <p:cBhvr>
                                        <p:cTn id="91" dur="500"/>
                                        <p:tgtEl>
                                          <p:spTgt spid="16">
                                            <p:txEl>
                                              <p:pRg st="7" end="7"/>
                                            </p:txEl>
                                          </p:spTgt>
                                        </p:tgtEl>
                                      </p:cBhvr>
                                    </p:animEffect>
                                  </p:childTnLst>
                                </p:cTn>
                              </p:par>
                              <p:par>
                                <p:cTn id="92" presetID="10" presetClass="entr" presetSubtype="0" fill="hold" nodeType="withEffect">
                                  <p:stCondLst>
                                    <p:cond delay="0"/>
                                  </p:stCondLst>
                                  <p:childTnLst>
                                    <p:set>
                                      <p:cBhvr>
                                        <p:cTn id="93" dur="1" fill="hold">
                                          <p:stCondLst>
                                            <p:cond delay="0"/>
                                          </p:stCondLst>
                                        </p:cTn>
                                        <p:tgtEl>
                                          <p:spTgt spid="16">
                                            <p:txEl>
                                              <p:pRg st="8" end="8"/>
                                            </p:txEl>
                                          </p:spTgt>
                                        </p:tgtEl>
                                        <p:attrNameLst>
                                          <p:attrName>style.visibility</p:attrName>
                                        </p:attrNameLst>
                                      </p:cBhvr>
                                      <p:to>
                                        <p:strVal val="visible"/>
                                      </p:to>
                                    </p:set>
                                    <p:animEffect transition="in" filter="fade">
                                      <p:cBhvr>
                                        <p:cTn id="94" dur="500"/>
                                        <p:tgtEl>
                                          <p:spTgt spid="16">
                                            <p:txEl>
                                              <p:pRg st="8" end="8"/>
                                            </p:txEl>
                                          </p:spTgt>
                                        </p:tgtEl>
                                      </p:cBhvr>
                                    </p:animEffect>
                                  </p:childTnLst>
                                </p:cTn>
                              </p:par>
                              <p:par>
                                <p:cTn id="95" presetID="10" presetClass="entr" presetSubtype="0" fill="hold" nodeType="withEffect">
                                  <p:stCondLst>
                                    <p:cond delay="0"/>
                                  </p:stCondLst>
                                  <p:childTnLst>
                                    <p:set>
                                      <p:cBhvr>
                                        <p:cTn id="96" dur="1" fill="hold">
                                          <p:stCondLst>
                                            <p:cond delay="0"/>
                                          </p:stCondLst>
                                        </p:cTn>
                                        <p:tgtEl>
                                          <p:spTgt spid="16">
                                            <p:txEl>
                                              <p:pRg st="9" end="9"/>
                                            </p:txEl>
                                          </p:spTgt>
                                        </p:tgtEl>
                                        <p:attrNameLst>
                                          <p:attrName>style.visibility</p:attrName>
                                        </p:attrNameLst>
                                      </p:cBhvr>
                                      <p:to>
                                        <p:strVal val="visible"/>
                                      </p:to>
                                    </p:set>
                                    <p:animEffect transition="in" filter="fade">
                                      <p:cBhvr>
                                        <p:cTn id="97" dur="500"/>
                                        <p:tgtEl>
                                          <p:spTgt spid="16">
                                            <p:txEl>
                                              <p:pRg st="9" end="9"/>
                                            </p:txEl>
                                          </p:spTgt>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5"/>
                                        </p:tgtEl>
                                        <p:attrNameLst>
                                          <p:attrName>style.visibility</p:attrName>
                                        </p:attrNameLst>
                                      </p:cBhvr>
                                      <p:to>
                                        <p:strVal val="visible"/>
                                      </p:to>
                                    </p:set>
                                    <p:animEffect transition="in" filter="fade">
                                      <p:cBhvr>
                                        <p:cTn id="100" dur="500"/>
                                        <p:tgtEl>
                                          <p:spTgt spid="55"/>
                                        </p:tgtEl>
                                      </p:cBhvr>
                                    </p:animEffect>
                                  </p:childTnLst>
                                </p:cTn>
                              </p:par>
                              <p:par>
                                <p:cTn id="101" presetID="10" presetClass="exit" presetSubtype="0" fill="hold" grpId="0" nodeType="withEffect">
                                  <p:stCondLst>
                                    <p:cond delay="0"/>
                                  </p:stCondLst>
                                  <p:childTnLst>
                                    <p:animEffect transition="out" filter="fade">
                                      <p:cBhvr>
                                        <p:cTn id="102" dur="500"/>
                                        <p:tgtEl>
                                          <p:spTgt spid="56"/>
                                        </p:tgtEl>
                                      </p:cBhvr>
                                    </p:animEffect>
                                    <p:set>
                                      <p:cBhvr>
                                        <p:cTn id="103" dur="1" fill="hold">
                                          <p:stCondLst>
                                            <p:cond delay="499"/>
                                          </p:stCondLst>
                                        </p:cTn>
                                        <p:tgtEl>
                                          <p:spTgt spid="56"/>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16">
                                            <p:txEl>
                                              <p:pRg st="10" end="10"/>
                                            </p:txEl>
                                          </p:spTgt>
                                        </p:tgtEl>
                                        <p:attrNameLst>
                                          <p:attrName>style.visibility</p:attrName>
                                        </p:attrNameLst>
                                      </p:cBhvr>
                                      <p:to>
                                        <p:strVal val="visible"/>
                                      </p:to>
                                    </p:set>
                                    <p:animEffect transition="in" filter="fade">
                                      <p:cBhvr>
                                        <p:cTn id="108" dur="500"/>
                                        <p:tgtEl>
                                          <p:spTgt spid="16">
                                            <p:txEl>
                                              <p:pRg st="10" end="10"/>
                                            </p:txEl>
                                          </p:spTgt>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9"/>
                                        </p:tgtEl>
                                        <p:attrNameLst>
                                          <p:attrName>style.visibility</p:attrName>
                                        </p:attrNameLst>
                                      </p:cBhvr>
                                      <p:to>
                                        <p:strVal val="visible"/>
                                      </p:to>
                                    </p:set>
                                    <p:animEffect transition="in" filter="fade">
                                      <p:cBhvr>
                                        <p:cTn id="111" dur="500"/>
                                        <p:tgtEl>
                                          <p:spTgt spid="19"/>
                                        </p:tgtEl>
                                      </p:cBhvr>
                                    </p:animEffect>
                                  </p:childTnLst>
                                </p:cTn>
                              </p:par>
                              <p:par>
                                <p:cTn id="112" presetID="10" presetClass="entr" presetSubtype="0" fill="hold" nodeType="withEffect">
                                  <p:stCondLst>
                                    <p:cond delay="0"/>
                                  </p:stCondLst>
                                  <p:childTnLst>
                                    <p:set>
                                      <p:cBhvr>
                                        <p:cTn id="113" dur="1" fill="hold">
                                          <p:stCondLst>
                                            <p:cond delay="0"/>
                                          </p:stCondLst>
                                        </p:cTn>
                                        <p:tgtEl>
                                          <p:spTgt spid="16">
                                            <p:txEl>
                                              <p:pRg st="11" end="11"/>
                                            </p:txEl>
                                          </p:spTgt>
                                        </p:tgtEl>
                                        <p:attrNameLst>
                                          <p:attrName>style.visibility</p:attrName>
                                        </p:attrNameLst>
                                      </p:cBhvr>
                                      <p:to>
                                        <p:strVal val="visible"/>
                                      </p:to>
                                    </p:set>
                                    <p:animEffect transition="in" filter="fade">
                                      <p:cBhvr>
                                        <p:cTn id="114" dur="500"/>
                                        <p:tgtEl>
                                          <p:spTgt spid="16">
                                            <p:txEl>
                                              <p:pRg st="11" end="11"/>
                                            </p:txEl>
                                          </p:spTgt>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fade">
                                      <p:cBhvr>
                                        <p:cTn id="11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P spid="14" grpId="0" animBg="1"/>
      <p:bldP spid="15" grpId="0"/>
      <p:bldP spid="18" grpId="0"/>
      <p:bldP spid="19" grpId="0"/>
      <p:bldP spid="54" grpId="0" animBg="1"/>
      <p:bldP spid="55" grpId="0" animBg="1"/>
      <p:bldP spid="56" grpId="0" animBg="1"/>
      <p:bldP spid="5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Content Placeholder 60"/>
          <p:cNvSpPr>
            <a:spLocks noGrp="1"/>
          </p:cNvSpPr>
          <p:nvPr>
            <p:ph idx="1"/>
          </p:nvPr>
        </p:nvSpPr>
        <p:spPr>
          <a:xfrm>
            <a:off x="334300" y="2040210"/>
            <a:ext cx="4308038" cy="5096080"/>
          </a:xfrm>
        </p:spPr>
        <p:txBody>
          <a:bodyPr/>
          <a:lstStyle/>
          <a:p>
            <a:r>
              <a:rPr lang="en-US" sz="1800" dirty="0" smtClean="0"/>
              <a:t>Assign entitlements (access rights)  </a:t>
            </a:r>
            <a:r>
              <a:rPr lang="en-US" sz="1800" dirty="0"/>
              <a:t>to a user, group of users, or </a:t>
            </a:r>
            <a:r>
              <a:rPr lang="en-US" sz="1800" dirty="0" smtClean="0"/>
              <a:t>administrators</a:t>
            </a:r>
          </a:p>
          <a:p>
            <a:r>
              <a:rPr lang="en-US" sz="1800" dirty="0" smtClean="0"/>
              <a:t>Defines </a:t>
            </a:r>
            <a:r>
              <a:rPr lang="en-US" sz="1800" dirty="0"/>
              <a:t>all the </a:t>
            </a:r>
            <a:r>
              <a:rPr lang="en-US" sz="1800" dirty="0" smtClean="0"/>
              <a:t>permitted entitlements</a:t>
            </a:r>
          </a:p>
          <a:p>
            <a:r>
              <a:rPr lang="en-US" sz="1800" dirty="0" smtClean="0"/>
              <a:t>The </a:t>
            </a:r>
            <a:r>
              <a:rPr lang="en-US" sz="1800" dirty="0"/>
              <a:t>Controller </a:t>
            </a:r>
            <a:r>
              <a:rPr lang="en-US" sz="1800" dirty="0" smtClean="0"/>
              <a:t>applies </a:t>
            </a:r>
            <a:r>
              <a:rPr lang="en-US" sz="1800" b="1" dirty="0" smtClean="0"/>
              <a:t>filters</a:t>
            </a:r>
            <a:r>
              <a:rPr lang="en-US" sz="1800" dirty="0" smtClean="0"/>
              <a:t> to determine entitlements at authentication time</a:t>
            </a:r>
          </a:p>
          <a:p>
            <a:r>
              <a:rPr lang="en-US" sz="1800" dirty="0" smtClean="0"/>
              <a:t>The</a:t>
            </a:r>
            <a:r>
              <a:rPr lang="en-US" sz="1800" b="1" dirty="0" smtClean="0"/>
              <a:t> </a:t>
            </a:r>
            <a:r>
              <a:rPr lang="en-US" sz="1800" dirty="0" smtClean="0"/>
              <a:t>Gateway evaluates </a:t>
            </a:r>
            <a:r>
              <a:rPr lang="en-US" sz="1800" b="1" dirty="0" smtClean="0"/>
              <a:t>conditions</a:t>
            </a:r>
            <a:r>
              <a:rPr lang="en-US" sz="1800" dirty="0" smtClean="0"/>
              <a:t> to determine whether and how each  entitlement </a:t>
            </a:r>
            <a:r>
              <a:rPr lang="en-US" sz="1800" dirty="0"/>
              <a:t>is </a:t>
            </a:r>
            <a:r>
              <a:rPr lang="en-US" sz="1800" dirty="0" smtClean="0"/>
              <a:t>permitted at access time</a:t>
            </a:r>
            <a:endParaRPr lang="en-US" sz="1800" dirty="0"/>
          </a:p>
          <a:p>
            <a:r>
              <a:rPr lang="en-US" sz="1800" dirty="0" smtClean="0"/>
              <a:t>Entitlements and policies are embedded in the encrypted token</a:t>
            </a:r>
            <a:endParaRPr lang="en-US" sz="1800" dirty="0"/>
          </a:p>
        </p:txBody>
      </p:sp>
      <p:grpSp>
        <p:nvGrpSpPr>
          <p:cNvPr id="58" name="Group 57"/>
          <p:cNvGrpSpPr/>
          <p:nvPr/>
        </p:nvGrpSpPr>
        <p:grpSpPr>
          <a:xfrm>
            <a:off x="2733911" y="158490"/>
            <a:ext cx="830528" cy="951627"/>
            <a:chOff x="4824363" y="3075468"/>
            <a:chExt cx="362747" cy="407233"/>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4363" y="3075468"/>
              <a:ext cx="362747" cy="407233"/>
            </a:xfrm>
            <a:prstGeom prst="rect">
              <a:avLst/>
            </a:prstGeom>
          </p:spPr>
        </p:pic>
        <p:pic>
          <p:nvPicPr>
            <p:cNvPr id="60" name="Picture 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5664" y="3194928"/>
              <a:ext cx="182701" cy="182701"/>
            </a:xfrm>
            <a:prstGeom prst="rect">
              <a:avLst/>
            </a:prstGeom>
          </p:spPr>
        </p:pic>
      </p:grpSp>
      <p:pic>
        <p:nvPicPr>
          <p:cNvPr id="64" name="Picture 6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263014"/>
            <a:ext cx="1699959" cy="594986"/>
          </a:xfrm>
          <a:prstGeom prst="rect">
            <a:avLst/>
          </a:prstGeom>
        </p:spPr>
      </p:pic>
      <p:grpSp>
        <p:nvGrpSpPr>
          <p:cNvPr id="29" name="Group 28"/>
          <p:cNvGrpSpPr/>
          <p:nvPr/>
        </p:nvGrpSpPr>
        <p:grpSpPr>
          <a:xfrm>
            <a:off x="4756286" y="1275810"/>
            <a:ext cx="6639012" cy="4918542"/>
            <a:chOff x="5042882" y="1275810"/>
            <a:chExt cx="6386134" cy="4918542"/>
          </a:xfrm>
        </p:grpSpPr>
        <p:sp>
          <p:nvSpPr>
            <p:cNvPr id="65" name="Oval 64"/>
            <p:cNvSpPr/>
            <p:nvPr/>
          </p:nvSpPr>
          <p:spPr>
            <a:xfrm>
              <a:off x="5989425" y="2367263"/>
              <a:ext cx="629131" cy="1466799"/>
            </a:xfrm>
            <a:prstGeom prst="ellipse">
              <a:avLst/>
            </a:prstGeom>
            <a:ln>
              <a:prstDash val="sysDot"/>
            </a:ln>
            <a:effectLst/>
          </p:spPr>
          <p:style>
            <a:lnRef idx="2">
              <a:schemeClr val="accent5"/>
            </a:lnRef>
            <a:fillRef idx="1">
              <a:schemeClr val="lt1"/>
            </a:fillRef>
            <a:effectRef idx="0">
              <a:schemeClr val="accent5"/>
            </a:effectRef>
            <a:fontRef idx="minor">
              <a:schemeClr val="dk1"/>
            </a:fontRef>
          </p:style>
          <p:txBody>
            <a:bodyPr rtlCol="0" anchor="ctr"/>
            <a:lstStyle/>
            <a:p>
              <a:pPr algn="ctr">
                <a:lnSpc>
                  <a:spcPct val="90000"/>
                </a:lnSpc>
                <a:spcAft>
                  <a:spcPts val="600"/>
                </a:spcAft>
              </a:pPr>
              <a:endParaRPr lang="en-US" dirty="0" smtClean="0">
                <a:latin typeface="Calibri Light" panose="020F0302020204030204" pitchFamily="34" charset="0"/>
              </a:endParaRPr>
            </a:p>
          </p:txBody>
        </p:sp>
        <p:sp>
          <p:nvSpPr>
            <p:cNvPr id="6" name="Cloud 5"/>
            <p:cNvSpPr/>
            <p:nvPr/>
          </p:nvSpPr>
          <p:spPr>
            <a:xfrm>
              <a:off x="8106193" y="4459926"/>
              <a:ext cx="2797575" cy="1734426"/>
            </a:xfrm>
            <a:prstGeom prst="cloud">
              <a:avLst/>
            </a:prstGeom>
            <a:noFill/>
            <a:ln w="28575">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TextBox 12"/>
            <p:cNvSpPr txBox="1"/>
            <p:nvPr/>
          </p:nvSpPr>
          <p:spPr>
            <a:xfrm>
              <a:off x="9755764" y="2809823"/>
              <a:ext cx="1673252" cy="286232"/>
            </a:xfrm>
            <a:prstGeom prst="rect">
              <a:avLst/>
            </a:prstGeom>
            <a:noFill/>
          </p:spPr>
          <p:txBody>
            <a:bodyPr wrap="square" rtlCol="0">
              <a:spAutoFit/>
            </a:bodyPr>
            <a:lstStyle/>
            <a:p>
              <a:pPr>
                <a:lnSpc>
                  <a:spcPct val="90000"/>
                </a:lnSpc>
                <a:spcAft>
                  <a:spcPts val="600"/>
                </a:spcAft>
              </a:pPr>
              <a:r>
                <a:rPr lang="en-US" sz="1400" dirty="0" smtClean="0">
                  <a:latin typeface="Calibri Light" panose="020F0302020204030204" pitchFamily="34" charset="0"/>
                </a:rPr>
                <a:t>Site 2</a:t>
              </a:r>
            </a:p>
          </p:txBody>
        </p:sp>
        <p:sp>
          <p:nvSpPr>
            <p:cNvPr id="4" name="Rounded Rectangle 3"/>
            <p:cNvSpPr/>
            <p:nvPr/>
          </p:nvSpPr>
          <p:spPr>
            <a:xfrm>
              <a:off x="8075440" y="1626963"/>
              <a:ext cx="2060205" cy="1040288"/>
            </a:xfrm>
            <a:prstGeom prst="roundRect">
              <a:avLst/>
            </a:prstGeom>
            <a:solidFill>
              <a:schemeClr val="bg1"/>
            </a:solidFill>
            <a:ln>
              <a:solidFill>
                <a:schemeClr val="bg1">
                  <a:lumMod val="50000"/>
                </a:schemeClr>
              </a:solidFill>
              <a:prstDash val="dash"/>
            </a:ln>
            <a:effectLst>
              <a:glow rad="101600">
                <a:schemeClr val="accent2">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600"/>
                </a:spcAft>
              </a:pPr>
              <a:endParaRPr lang="en-US" dirty="0" smtClean="0">
                <a:latin typeface="Calibri Light" panose="020F0302020204030204" pitchFamily="34" charset="0"/>
              </a:endParaRPr>
            </a:p>
          </p:txBody>
        </p:sp>
        <p:sp>
          <p:nvSpPr>
            <p:cNvPr id="5" name="Rounded Rectangle 4"/>
            <p:cNvSpPr/>
            <p:nvPr/>
          </p:nvSpPr>
          <p:spPr>
            <a:xfrm>
              <a:off x="8139343" y="3103703"/>
              <a:ext cx="2103048" cy="1033844"/>
            </a:xfrm>
            <a:prstGeom prst="roundRect">
              <a:avLst/>
            </a:prstGeom>
            <a:solidFill>
              <a:schemeClr val="bg1"/>
            </a:solidFill>
            <a:ln>
              <a:solidFill>
                <a:schemeClr val="bg1">
                  <a:lumMod val="50000"/>
                </a:schemeClr>
              </a:solidFill>
              <a:prstDash val="dash"/>
            </a:ln>
            <a:effectLst>
              <a:glow rad="101600">
                <a:schemeClr val="accent2">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600"/>
                </a:spcAft>
              </a:pPr>
              <a:endParaRPr lang="en-US" dirty="0" smtClean="0">
                <a:latin typeface="Calibri Light" panose="020F0302020204030204" pitchFamily="34" charset="0"/>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1284" y="5056181"/>
              <a:ext cx="358166" cy="36544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92079" y="3468619"/>
              <a:ext cx="360140" cy="365443"/>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868" y="2194560"/>
              <a:ext cx="347767" cy="351062"/>
            </a:xfrm>
            <a:prstGeom prst="rect">
              <a:avLst/>
            </a:prstGeom>
          </p:spPr>
        </p:pic>
        <p:pic>
          <p:nvPicPr>
            <p:cNvPr id="10" name="Picture 9" descr="C:\Users\jason.garbis\Desktop\internal\marketing\templates and images\icons\LogServer.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21606" y="1529789"/>
              <a:ext cx="345930" cy="359683"/>
            </a:xfrm>
            <a:prstGeom prst="rect">
              <a:avLst/>
            </a:prstGeom>
            <a:noFill/>
            <a:ln>
              <a:noFill/>
            </a:ln>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71272" y="3648283"/>
              <a:ext cx="525988" cy="394542"/>
            </a:xfrm>
            <a:prstGeom prst="rect">
              <a:avLst/>
            </a:prstGeom>
          </p:spPr>
        </p:pic>
        <p:sp>
          <p:nvSpPr>
            <p:cNvPr id="12" name="TextBox 11"/>
            <p:cNvSpPr txBox="1"/>
            <p:nvPr/>
          </p:nvSpPr>
          <p:spPr>
            <a:xfrm>
              <a:off x="9747903" y="1275810"/>
              <a:ext cx="724735" cy="252339"/>
            </a:xfrm>
            <a:prstGeom prst="rect">
              <a:avLst/>
            </a:prstGeom>
            <a:noFill/>
          </p:spPr>
          <p:txBody>
            <a:bodyPr wrap="square" rtlCol="0">
              <a:spAutoFit/>
            </a:bodyPr>
            <a:lstStyle/>
            <a:p>
              <a:pPr>
                <a:lnSpc>
                  <a:spcPct val="90000"/>
                </a:lnSpc>
                <a:spcAft>
                  <a:spcPts val="600"/>
                </a:spcAft>
              </a:pPr>
              <a:r>
                <a:rPr lang="en-US" sz="1400" dirty="0" smtClean="0">
                  <a:latin typeface="Calibri Light" panose="020F0302020204030204" pitchFamily="34" charset="0"/>
                </a:rPr>
                <a:t>Site 1</a:t>
              </a:r>
            </a:p>
          </p:txBody>
        </p:sp>
        <p:sp>
          <p:nvSpPr>
            <p:cNvPr id="14" name="TextBox 13"/>
            <p:cNvSpPr txBox="1"/>
            <p:nvPr/>
          </p:nvSpPr>
          <p:spPr>
            <a:xfrm>
              <a:off x="9886775" y="4229641"/>
              <a:ext cx="724735" cy="252339"/>
            </a:xfrm>
            <a:prstGeom prst="rect">
              <a:avLst/>
            </a:prstGeom>
            <a:noFill/>
          </p:spPr>
          <p:txBody>
            <a:bodyPr wrap="square" rtlCol="0">
              <a:spAutoFit/>
            </a:bodyPr>
            <a:lstStyle/>
            <a:p>
              <a:pPr>
                <a:lnSpc>
                  <a:spcPct val="90000"/>
                </a:lnSpc>
                <a:spcAft>
                  <a:spcPts val="600"/>
                </a:spcAft>
              </a:pPr>
              <a:r>
                <a:rPr lang="en-US" sz="1400" dirty="0" smtClean="0">
                  <a:latin typeface="Calibri Light" panose="020F0302020204030204" pitchFamily="34" charset="0"/>
                </a:rPr>
                <a:t>Site 3</a:t>
              </a:r>
            </a:p>
          </p:txBody>
        </p:sp>
        <p:pic>
          <p:nvPicPr>
            <p:cNvPr id="15" name="Picture 14"/>
            <p:cNvPicPr>
              <a:picLocks noChangeAspect="1"/>
            </p:cNvPicPr>
            <p:nvPr/>
          </p:nvPicPr>
          <p:blipFill rotWithShape="1">
            <a:blip r:embed="rId10">
              <a:extLst>
                <a:ext uri="{28A0092B-C50C-407E-A947-70E740481C1C}">
                  <a14:useLocalDpi xmlns:a14="http://schemas.microsoft.com/office/drawing/2010/main" val="0"/>
                </a:ext>
              </a:extLst>
            </a:blip>
            <a:srcRect b="22544"/>
            <a:stretch/>
          </p:blipFill>
          <p:spPr>
            <a:xfrm>
              <a:off x="8355293" y="1627587"/>
              <a:ext cx="559195" cy="382958"/>
            </a:xfrm>
            <a:prstGeom prst="rect">
              <a:avLst/>
            </a:prstGeom>
          </p:spPr>
        </p:pic>
        <p:pic>
          <p:nvPicPr>
            <p:cNvPr id="16" name="Picture 15"/>
            <p:cNvPicPr>
              <a:picLocks noChangeAspect="1"/>
            </p:cNvPicPr>
            <p:nvPr/>
          </p:nvPicPr>
          <p:blipFill rotWithShape="1">
            <a:blip r:embed="rId10">
              <a:extLst>
                <a:ext uri="{28A0092B-C50C-407E-A947-70E740481C1C}">
                  <a14:useLocalDpi xmlns:a14="http://schemas.microsoft.com/office/drawing/2010/main" val="0"/>
                </a:ext>
              </a:extLst>
            </a:blip>
            <a:srcRect b="22544"/>
            <a:stretch/>
          </p:blipFill>
          <p:spPr>
            <a:xfrm>
              <a:off x="8317570" y="3187811"/>
              <a:ext cx="559195" cy="382958"/>
            </a:xfrm>
            <a:prstGeom prst="rect">
              <a:avLst/>
            </a:prstGeom>
          </p:spPr>
        </p:pic>
        <p:grpSp>
          <p:nvGrpSpPr>
            <p:cNvPr id="18" name="Group 17"/>
            <p:cNvGrpSpPr/>
            <p:nvPr/>
          </p:nvGrpSpPr>
          <p:grpSpPr>
            <a:xfrm>
              <a:off x="8779313" y="3637801"/>
              <a:ext cx="630488" cy="475376"/>
              <a:chOff x="2554127" y="2900111"/>
              <a:chExt cx="769548" cy="539227"/>
            </a:xfrm>
          </p:grpSpPr>
          <p:pic>
            <p:nvPicPr>
              <p:cNvPr id="56" name="Picture 55"/>
              <p:cNvPicPr>
                <a:picLocks noChangeAspect="1"/>
              </p:cNvPicPr>
              <p:nvPr/>
            </p:nvPicPr>
            <p:blipFill rotWithShape="1">
              <a:blip r:embed="rId11">
                <a:extLst>
                  <a:ext uri="{28A0092B-C50C-407E-A947-70E740481C1C}">
                    <a14:useLocalDpi xmlns:a14="http://schemas.microsoft.com/office/drawing/2010/main" val="0"/>
                  </a:ext>
                </a:extLst>
              </a:blip>
              <a:srcRect b="25221"/>
              <a:stretch/>
            </p:blipFill>
            <p:spPr>
              <a:xfrm>
                <a:off x="2554127" y="2900111"/>
                <a:ext cx="682399" cy="363089"/>
              </a:xfrm>
              <a:prstGeom prst="rect">
                <a:avLst/>
              </a:prstGeom>
              <a:noFill/>
              <a:ln>
                <a:noFill/>
              </a:ln>
            </p:spPr>
          </p:pic>
          <p:sp>
            <p:nvSpPr>
              <p:cNvPr id="57" name="Rectangle 56"/>
              <p:cNvSpPr/>
              <p:nvPr/>
            </p:nvSpPr>
            <p:spPr>
              <a:xfrm>
                <a:off x="2613224" y="3201837"/>
                <a:ext cx="710451" cy="237501"/>
              </a:xfrm>
              <a:prstGeom prst="rect">
                <a:avLst/>
              </a:prstGeom>
            </p:spPr>
            <p:txBody>
              <a:bodyPr wrap="none">
                <a:spAutoFit/>
              </a:bodyPr>
              <a:lstStyle/>
              <a:p>
                <a:pPr algn="ctr">
                  <a:lnSpc>
                    <a:spcPct val="85000"/>
                  </a:lnSpc>
                </a:pPr>
                <a:r>
                  <a:rPr lang="en-US" sz="1100" dirty="0" smtClean="0">
                    <a:solidFill>
                      <a:prstClr val="black"/>
                    </a:solidFill>
                    <a:latin typeface="Calibri Light" panose="020F0302020204030204" pitchFamily="34" charset="0"/>
                  </a:rPr>
                  <a:t>Database</a:t>
                </a:r>
                <a:endParaRPr lang="en-US" sz="1100" dirty="0">
                  <a:solidFill>
                    <a:prstClr val="black"/>
                  </a:solidFill>
                  <a:latin typeface="Calibri Light" panose="020F0302020204030204" pitchFamily="34" charset="0"/>
                </a:endParaRPr>
              </a:p>
            </p:txBody>
          </p:sp>
        </p:grpSp>
        <p:grpSp>
          <p:nvGrpSpPr>
            <p:cNvPr id="19" name="Group 18"/>
            <p:cNvGrpSpPr/>
            <p:nvPr/>
          </p:nvGrpSpPr>
          <p:grpSpPr>
            <a:xfrm>
              <a:off x="9387854" y="3326801"/>
              <a:ext cx="624068" cy="497160"/>
              <a:chOff x="2525704" y="2839249"/>
              <a:chExt cx="761712" cy="563937"/>
            </a:xfrm>
          </p:grpSpPr>
          <p:pic>
            <p:nvPicPr>
              <p:cNvPr id="54" name="Picture 53"/>
              <p:cNvPicPr>
                <a:picLocks noChangeAspect="1"/>
              </p:cNvPicPr>
              <p:nvPr/>
            </p:nvPicPr>
            <p:blipFill rotWithShape="1">
              <a:blip r:embed="rId11">
                <a:extLst>
                  <a:ext uri="{28A0092B-C50C-407E-A947-70E740481C1C}">
                    <a14:useLocalDpi xmlns:a14="http://schemas.microsoft.com/office/drawing/2010/main" val="0"/>
                  </a:ext>
                </a:extLst>
              </a:blip>
              <a:srcRect b="25221"/>
              <a:stretch/>
            </p:blipFill>
            <p:spPr>
              <a:xfrm>
                <a:off x="2525704" y="2839249"/>
                <a:ext cx="682399" cy="363089"/>
              </a:xfrm>
              <a:prstGeom prst="rect">
                <a:avLst/>
              </a:prstGeom>
              <a:noFill/>
              <a:ln>
                <a:noFill/>
              </a:ln>
            </p:spPr>
          </p:pic>
          <p:sp>
            <p:nvSpPr>
              <p:cNvPr id="55" name="Rectangle 54"/>
              <p:cNvSpPr/>
              <p:nvPr/>
            </p:nvSpPr>
            <p:spPr>
              <a:xfrm>
                <a:off x="2576965" y="3165685"/>
                <a:ext cx="710451" cy="237501"/>
              </a:xfrm>
              <a:prstGeom prst="rect">
                <a:avLst/>
              </a:prstGeom>
            </p:spPr>
            <p:txBody>
              <a:bodyPr wrap="none">
                <a:spAutoFit/>
              </a:bodyPr>
              <a:lstStyle/>
              <a:p>
                <a:pPr algn="ctr">
                  <a:lnSpc>
                    <a:spcPct val="85000"/>
                  </a:lnSpc>
                </a:pPr>
                <a:r>
                  <a:rPr lang="en-US" sz="1100" dirty="0" smtClean="0">
                    <a:solidFill>
                      <a:prstClr val="black"/>
                    </a:solidFill>
                    <a:latin typeface="Calibri Light" panose="020F0302020204030204" pitchFamily="34" charset="0"/>
                  </a:rPr>
                  <a:t>Database</a:t>
                </a:r>
                <a:endParaRPr lang="en-US" sz="1100" dirty="0">
                  <a:solidFill>
                    <a:prstClr val="black"/>
                  </a:solidFill>
                  <a:latin typeface="Calibri Light" panose="020F0302020204030204" pitchFamily="34" charset="0"/>
                </a:endParaRPr>
              </a:p>
            </p:txBody>
          </p:sp>
        </p:grpSp>
        <p:grpSp>
          <p:nvGrpSpPr>
            <p:cNvPr id="20" name="Group 19"/>
            <p:cNvGrpSpPr/>
            <p:nvPr/>
          </p:nvGrpSpPr>
          <p:grpSpPr>
            <a:xfrm>
              <a:off x="8561990" y="2214857"/>
              <a:ext cx="620521" cy="465511"/>
              <a:chOff x="2066119" y="2912002"/>
              <a:chExt cx="757383" cy="528036"/>
            </a:xfrm>
          </p:grpSpPr>
          <p:pic>
            <p:nvPicPr>
              <p:cNvPr id="52" name="Picture 51"/>
              <p:cNvPicPr>
                <a:picLocks noChangeAspect="1"/>
              </p:cNvPicPr>
              <p:nvPr/>
            </p:nvPicPr>
            <p:blipFill rotWithShape="1">
              <a:blip r:embed="rId11">
                <a:extLst>
                  <a:ext uri="{28A0092B-C50C-407E-A947-70E740481C1C}">
                    <a14:useLocalDpi xmlns:a14="http://schemas.microsoft.com/office/drawing/2010/main" val="0"/>
                  </a:ext>
                </a:extLst>
              </a:blip>
              <a:srcRect b="25221"/>
              <a:stretch/>
            </p:blipFill>
            <p:spPr>
              <a:xfrm>
                <a:off x="2066119" y="2912002"/>
                <a:ext cx="682399" cy="363089"/>
              </a:xfrm>
              <a:prstGeom prst="rect">
                <a:avLst/>
              </a:prstGeom>
              <a:noFill/>
              <a:ln>
                <a:noFill/>
              </a:ln>
            </p:spPr>
          </p:pic>
          <p:sp>
            <p:nvSpPr>
              <p:cNvPr id="53" name="Rectangle 52"/>
              <p:cNvSpPr/>
              <p:nvPr/>
            </p:nvSpPr>
            <p:spPr>
              <a:xfrm>
                <a:off x="2113051" y="3202537"/>
                <a:ext cx="710451" cy="237501"/>
              </a:xfrm>
              <a:prstGeom prst="rect">
                <a:avLst/>
              </a:prstGeom>
            </p:spPr>
            <p:txBody>
              <a:bodyPr wrap="none">
                <a:spAutoFit/>
              </a:bodyPr>
              <a:lstStyle/>
              <a:p>
                <a:pPr algn="ctr">
                  <a:lnSpc>
                    <a:spcPct val="85000"/>
                  </a:lnSpc>
                </a:pPr>
                <a:r>
                  <a:rPr lang="en-US" sz="1100" dirty="0" smtClean="0">
                    <a:solidFill>
                      <a:prstClr val="black"/>
                    </a:solidFill>
                    <a:latin typeface="Calibri Light" panose="020F0302020204030204" pitchFamily="34" charset="0"/>
                  </a:rPr>
                  <a:t>Database</a:t>
                </a:r>
                <a:endParaRPr lang="en-US" sz="1100" dirty="0">
                  <a:solidFill>
                    <a:prstClr val="black"/>
                  </a:solidFill>
                  <a:latin typeface="Calibri Light" panose="020F0302020204030204" pitchFamily="34" charset="0"/>
                </a:endParaRPr>
              </a:p>
            </p:txBody>
          </p:sp>
        </p:grpSp>
        <p:pic>
          <p:nvPicPr>
            <p:cNvPr id="21" name="Picture 20" descr="rdc_icon.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55174" y="5092520"/>
              <a:ext cx="366037" cy="376080"/>
            </a:xfrm>
            <a:prstGeom prst="rect">
              <a:avLst/>
            </a:prstGeom>
            <a:ln w="3175">
              <a:solidFill>
                <a:schemeClr val="bg1">
                  <a:lumMod val="75000"/>
                </a:schemeClr>
              </a:solidFill>
            </a:ln>
          </p:spPr>
        </p:pic>
        <p:pic>
          <p:nvPicPr>
            <p:cNvPr id="22" name="Picture 21"/>
            <p:cNvPicPr>
              <a:picLocks noChangeAspect="1"/>
            </p:cNvPicPr>
            <p:nvPr/>
          </p:nvPicPr>
          <p:blipFill rotWithShape="1">
            <a:blip r:embed="rId10">
              <a:duotone>
                <a:schemeClr val="accent4">
                  <a:shade val="45000"/>
                  <a:satMod val="135000"/>
                </a:schemeClr>
                <a:prstClr val="white"/>
              </a:duotone>
              <a:extLst>
                <a:ext uri="{28A0092B-C50C-407E-A947-70E740481C1C}">
                  <a14:useLocalDpi xmlns:a14="http://schemas.microsoft.com/office/drawing/2010/main" val="0"/>
                </a:ext>
              </a:extLst>
            </a:blip>
            <a:srcRect b="22544"/>
            <a:stretch/>
          </p:blipFill>
          <p:spPr>
            <a:xfrm>
              <a:off x="8506554" y="4983567"/>
              <a:ext cx="501685" cy="343572"/>
            </a:xfrm>
            <a:prstGeom prst="rect">
              <a:avLst/>
            </a:prstGeom>
          </p:spPr>
        </p:pic>
        <p:sp>
          <p:nvSpPr>
            <p:cNvPr id="24" name="TextBox 23"/>
            <p:cNvSpPr txBox="1"/>
            <p:nvPr/>
          </p:nvSpPr>
          <p:spPr>
            <a:xfrm>
              <a:off x="6410444" y="2509129"/>
              <a:ext cx="777763" cy="260586"/>
            </a:xfrm>
            <a:prstGeom prst="rect">
              <a:avLst/>
            </a:prstGeom>
            <a:noFill/>
          </p:spPr>
          <p:txBody>
            <a:bodyPr wrap="square" lIns="90427" tIns="45213" rIns="90427" bIns="45213" rtlCol="0">
              <a:spAutoFit/>
            </a:bodyPr>
            <a:lstStyle/>
            <a:p>
              <a:pPr algn="ctr"/>
              <a:r>
                <a:rPr lang="en-US" sz="1100" dirty="0" smtClean="0"/>
                <a:t>Controller</a:t>
              </a:r>
              <a:endParaRPr lang="en-US" sz="1100" dirty="0"/>
            </a:p>
          </p:txBody>
        </p:sp>
        <p:sp>
          <p:nvSpPr>
            <p:cNvPr id="25" name="TextBox 24"/>
            <p:cNvSpPr txBox="1"/>
            <p:nvPr/>
          </p:nvSpPr>
          <p:spPr>
            <a:xfrm>
              <a:off x="7026560" y="1871096"/>
              <a:ext cx="796156" cy="244682"/>
            </a:xfrm>
            <a:prstGeom prst="rect">
              <a:avLst/>
            </a:prstGeom>
            <a:noFill/>
          </p:spPr>
          <p:txBody>
            <a:bodyPr wrap="square" rtlCol="0">
              <a:spAutoFit/>
            </a:bodyPr>
            <a:lstStyle/>
            <a:p>
              <a:pPr>
                <a:lnSpc>
                  <a:spcPct val="90000"/>
                </a:lnSpc>
                <a:spcAft>
                  <a:spcPts val="600"/>
                </a:spcAft>
              </a:pPr>
              <a:r>
                <a:rPr lang="en-US" sz="1100" dirty="0" smtClean="0">
                  <a:latin typeface="Calibri Light" panose="020F0302020204030204" pitchFamily="34" charset="0"/>
                </a:rPr>
                <a:t>LogServer</a:t>
              </a:r>
            </a:p>
          </p:txBody>
        </p:sp>
        <p:pic>
          <p:nvPicPr>
            <p:cNvPr id="26" name="Picture 25"/>
            <p:cNvPicPr>
              <a:picLocks noChangeAspect="1"/>
            </p:cNvPicPr>
            <p:nvPr/>
          </p:nvPicPr>
          <p:blipFill rotWithShape="1">
            <a:blip r:embed="rId13">
              <a:extLst>
                <a:ext uri="{28A0092B-C50C-407E-A947-70E740481C1C}">
                  <a14:useLocalDpi xmlns:a14="http://schemas.microsoft.com/office/drawing/2010/main" val="0"/>
                </a:ext>
              </a:extLst>
            </a:blip>
            <a:srcRect b="24331"/>
            <a:stretch/>
          </p:blipFill>
          <p:spPr>
            <a:xfrm>
              <a:off x="9525312" y="1877283"/>
              <a:ext cx="530046" cy="258370"/>
            </a:xfrm>
            <a:prstGeom prst="rect">
              <a:avLst/>
            </a:prstGeom>
          </p:spPr>
        </p:pic>
        <p:cxnSp>
          <p:nvCxnSpPr>
            <p:cNvPr id="30" name="Straight Connector 29"/>
            <p:cNvCxnSpPr/>
            <p:nvPr/>
          </p:nvCxnSpPr>
          <p:spPr>
            <a:xfrm flipH="1">
              <a:off x="5825785" y="2509129"/>
              <a:ext cx="831194" cy="1039421"/>
            </a:xfrm>
            <a:prstGeom prst="line">
              <a:avLst/>
            </a:prstGeom>
            <a:ln>
              <a:prstDash val="lgDash"/>
            </a:ln>
          </p:spPr>
          <p:style>
            <a:lnRef idx="1">
              <a:schemeClr val="accent2"/>
            </a:lnRef>
            <a:fillRef idx="0">
              <a:schemeClr val="accent2"/>
            </a:fillRef>
            <a:effectRef idx="0">
              <a:schemeClr val="accent2"/>
            </a:effectRef>
            <a:fontRef idx="minor">
              <a:schemeClr val="tx1"/>
            </a:fontRef>
          </p:style>
        </p:cxnSp>
        <p:cxnSp>
          <p:nvCxnSpPr>
            <p:cNvPr id="31" name="Straight Connector 30"/>
            <p:cNvCxnSpPr/>
            <p:nvPr/>
          </p:nvCxnSpPr>
          <p:spPr>
            <a:xfrm flipH="1">
              <a:off x="6008449" y="3733350"/>
              <a:ext cx="1952993" cy="56020"/>
            </a:xfrm>
            <a:prstGeom prst="line">
              <a:avLst/>
            </a:prstGeom>
            <a:ln>
              <a:prstDash val="lgDash"/>
            </a:ln>
          </p:spPr>
          <p:style>
            <a:lnRef idx="1">
              <a:schemeClr val="accent6"/>
            </a:lnRef>
            <a:fillRef idx="0">
              <a:schemeClr val="accent6"/>
            </a:fillRef>
            <a:effectRef idx="0">
              <a:schemeClr val="accent6"/>
            </a:effectRef>
            <a:fontRef idx="minor">
              <a:schemeClr val="tx1"/>
            </a:fontRef>
          </p:style>
        </p:cxnSp>
        <p:cxnSp>
          <p:nvCxnSpPr>
            <p:cNvPr id="32" name="Straight Connector 31"/>
            <p:cNvCxnSpPr>
              <a:stCxn id="41" idx="1"/>
            </p:cNvCxnSpPr>
            <p:nvPr/>
          </p:nvCxnSpPr>
          <p:spPr>
            <a:xfrm flipH="1">
              <a:off x="5935710" y="2184542"/>
              <a:ext cx="1887294" cy="149378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6857852" y="1839576"/>
              <a:ext cx="367814" cy="364959"/>
            </a:xfrm>
            <a:prstGeom prst="line">
              <a:avLst/>
            </a:prstGeom>
            <a:ln>
              <a:prstDash val="dashDot"/>
            </a:ln>
          </p:spPr>
          <p:style>
            <a:lnRef idx="1">
              <a:schemeClr val="accent3"/>
            </a:lnRef>
            <a:fillRef idx="0">
              <a:schemeClr val="accent3"/>
            </a:fillRef>
            <a:effectRef idx="0">
              <a:schemeClr val="accent3"/>
            </a:effectRef>
            <a:fontRef idx="minor">
              <a:schemeClr val="tx1"/>
            </a:fontRef>
          </p:style>
        </p:cxnSp>
        <p:cxnSp>
          <p:nvCxnSpPr>
            <p:cNvPr id="34" name="Straight Connector 33"/>
            <p:cNvCxnSpPr>
              <a:stCxn id="7" idx="1"/>
            </p:cNvCxnSpPr>
            <p:nvPr/>
          </p:nvCxnSpPr>
          <p:spPr>
            <a:xfrm flipH="1" flipV="1">
              <a:off x="6008450" y="3935677"/>
              <a:ext cx="2002834" cy="1303226"/>
            </a:xfrm>
            <a:prstGeom prst="line">
              <a:avLst/>
            </a:prstGeom>
            <a:ln>
              <a:prstDash val="dash"/>
            </a:ln>
          </p:spPr>
          <p:style>
            <a:lnRef idx="1">
              <a:schemeClr val="accent6"/>
            </a:lnRef>
            <a:fillRef idx="0">
              <a:schemeClr val="accent6"/>
            </a:fillRef>
            <a:effectRef idx="0">
              <a:schemeClr val="accent6"/>
            </a:effectRef>
            <a:fontRef idx="minor">
              <a:schemeClr val="tx1"/>
            </a:fontRef>
          </p:style>
        </p:cxnSp>
        <p:cxnSp>
          <p:nvCxnSpPr>
            <p:cNvPr id="35" name="Straight Connector 34"/>
            <p:cNvCxnSpPr>
              <a:endCxn id="10" idx="3"/>
            </p:cNvCxnSpPr>
            <p:nvPr/>
          </p:nvCxnSpPr>
          <p:spPr>
            <a:xfrm flipH="1" flipV="1">
              <a:off x="7567536" y="1709631"/>
              <a:ext cx="303333" cy="371464"/>
            </a:xfrm>
            <a:prstGeom prst="line">
              <a:avLst/>
            </a:prstGeom>
            <a:ln>
              <a:prstDash val="dashDot"/>
            </a:ln>
          </p:spPr>
          <p:style>
            <a:lnRef idx="1">
              <a:schemeClr val="accent3"/>
            </a:lnRef>
            <a:fillRef idx="0">
              <a:schemeClr val="accent3"/>
            </a:fillRef>
            <a:effectRef idx="0">
              <a:schemeClr val="accent3"/>
            </a:effectRef>
            <a:fontRef idx="minor">
              <a:schemeClr val="tx1"/>
            </a:fontRef>
          </p:style>
        </p:cxnSp>
        <p:grpSp>
          <p:nvGrpSpPr>
            <p:cNvPr id="36" name="Group 35"/>
            <p:cNvGrpSpPr/>
            <p:nvPr/>
          </p:nvGrpSpPr>
          <p:grpSpPr>
            <a:xfrm>
              <a:off x="6125115" y="2699730"/>
              <a:ext cx="286650" cy="285151"/>
              <a:chOff x="4824363" y="3075468"/>
              <a:chExt cx="362747" cy="407233"/>
            </a:xfrm>
          </p:grpSpPr>
          <p:pic>
            <p:nvPicPr>
              <p:cNvPr id="50" name="Picture 4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824363" y="3075468"/>
                <a:ext cx="362747" cy="407233"/>
              </a:xfrm>
              <a:prstGeom prst="rect">
                <a:avLst/>
              </a:prstGeom>
            </p:spPr>
          </p:pic>
          <p:pic>
            <p:nvPicPr>
              <p:cNvPr id="51" name="Picture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5668" y="3194929"/>
                <a:ext cx="182701" cy="182701"/>
              </a:xfrm>
              <a:prstGeom prst="rect">
                <a:avLst/>
              </a:prstGeom>
            </p:spPr>
          </p:pic>
        </p:grpSp>
        <p:pic>
          <p:nvPicPr>
            <p:cNvPr id="37" name="Picture 36"/>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flipH="1">
              <a:off x="5042882" y="3648283"/>
              <a:ext cx="361599" cy="397713"/>
            </a:xfrm>
            <a:prstGeom prst="rect">
              <a:avLst/>
            </a:prstGeom>
          </p:spPr>
        </p:pic>
        <p:sp>
          <p:nvSpPr>
            <p:cNvPr id="38" name="TextBox 37"/>
            <p:cNvSpPr txBox="1"/>
            <p:nvPr/>
          </p:nvSpPr>
          <p:spPr>
            <a:xfrm>
              <a:off x="8452005" y="1944071"/>
              <a:ext cx="713006" cy="149233"/>
            </a:xfrm>
            <a:prstGeom prst="rect">
              <a:avLst/>
            </a:prstGeom>
            <a:noFill/>
          </p:spPr>
          <p:txBody>
            <a:bodyPr wrap="square" lIns="0" tIns="0" rIns="0" bIns="0" rtlCol="0">
              <a:spAutoFit/>
            </a:bodyPr>
            <a:lstStyle/>
            <a:p>
              <a:pPr algn="ctr"/>
              <a:r>
                <a:rPr lang="en-US" sz="1100" dirty="0" smtClean="0">
                  <a:solidFill>
                    <a:prstClr val="black"/>
                  </a:solidFill>
                </a:rPr>
                <a:t>FinanceApp</a:t>
              </a:r>
              <a:endParaRPr lang="en-US" sz="1100" dirty="0">
                <a:solidFill>
                  <a:prstClr val="black"/>
                </a:solidFill>
              </a:endParaRPr>
            </a:p>
          </p:txBody>
        </p:sp>
        <p:grpSp>
          <p:nvGrpSpPr>
            <p:cNvPr id="40" name="Group 39"/>
            <p:cNvGrpSpPr/>
            <p:nvPr/>
          </p:nvGrpSpPr>
          <p:grpSpPr>
            <a:xfrm>
              <a:off x="6264125" y="3187811"/>
              <a:ext cx="327743" cy="341802"/>
              <a:chOff x="4824363" y="3075468"/>
              <a:chExt cx="362747" cy="407233"/>
            </a:xfrm>
          </p:grpSpPr>
          <p:pic>
            <p:nvPicPr>
              <p:cNvPr id="48" name="Picture 4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824363" y="3075468"/>
                <a:ext cx="362747" cy="407233"/>
              </a:xfrm>
              <a:prstGeom prst="rect">
                <a:avLst/>
              </a:prstGeom>
            </p:spPr>
          </p:pic>
          <p:pic>
            <p:nvPicPr>
              <p:cNvPr id="49" name="Picture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5664" y="3194928"/>
                <a:ext cx="182701" cy="182701"/>
              </a:xfrm>
              <a:prstGeom prst="rect">
                <a:avLst/>
              </a:prstGeom>
            </p:spPr>
          </p:pic>
        </p:grpSp>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23004" y="2001820"/>
              <a:ext cx="358877" cy="365443"/>
            </a:xfrm>
            <a:prstGeom prst="rect">
              <a:avLst/>
            </a:prstGeom>
          </p:spPr>
        </p:pic>
        <p:grpSp>
          <p:nvGrpSpPr>
            <p:cNvPr id="42" name="Group 41"/>
            <p:cNvGrpSpPr/>
            <p:nvPr/>
          </p:nvGrpSpPr>
          <p:grpSpPr>
            <a:xfrm>
              <a:off x="9631188" y="4756373"/>
              <a:ext cx="559087" cy="580140"/>
              <a:chOff x="1935975" y="4374945"/>
              <a:chExt cx="682399" cy="658063"/>
            </a:xfrm>
          </p:grpSpPr>
          <p:pic>
            <p:nvPicPr>
              <p:cNvPr id="46" name="Picture 45"/>
              <p:cNvPicPr>
                <a:picLocks noChangeAspect="1"/>
              </p:cNvPicPr>
              <p:nvPr/>
            </p:nvPicPr>
            <p:blipFill rotWithShape="1">
              <a:blip r:embed="rId11">
                <a:extLst>
                  <a:ext uri="{28A0092B-C50C-407E-A947-70E740481C1C}">
                    <a14:useLocalDpi xmlns:a14="http://schemas.microsoft.com/office/drawing/2010/main" val="0"/>
                  </a:ext>
                </a:extLst>
              </a:blip>
              <a:srcRect b="25221"/>
              <a:stretch/>
            </p:blipFill>
            <p:spPr>
              <a:xfrm>
                <a:off x="1935975" y="4374945"/>
                <a:ext cx="682399" cy="363089"/>
              </a:xfrm>
              <a:prstGeom prst="rect">
                <a:avLst/>
              </a:prstGeom>
              <a:noFill/>
              <a:ln>
                <a:noFill/>
              </a:ln>
            </p:spPr>
          </p:pic>
          <p:sp>
            <p:nvSpPr>
              <p:cNvPr id="47" name="Rectangle 46"/>
              <p:cNvSpPr/>
              <p:nvPr/>
            </p:nvSpPr>
            <p:spPr>
              <a:xfrm>
                <a:off x="1946102" y="4651453"/>
                <a:ext cx="649968" cy="381555"/>
              </a:xfrm>
              <a:prstGeom prst="rect">
                <a:avLst/>
              </a:prstGeom>
            </p:spPr>
            <p:txBody>
              <a:bodyPr wrap="none">
                <a:spAutoFit/>
              </a:bodyPr>
              <a:lstStyle/>
              <a:p>
                <a:pPr algn="ctr">
                  <a:lnSpc>
                    <a:spcPct val="85000"/>
                  </a:lnSpc>
                </a:pPr>
                <a:r>
                  <a:rPr lang="en-US" sz="933" dirty="0" smtClean="0">
                    <a:solidFill>
                      <a:prstClr val="black"/>
                    </a:solidFill>
                    <a:latin typeface="Calibri Light" panose="020F0302020204030204" pitchFamily="34" charset="0"/>
                  </a:rPr>
                  <a:t>Sales</a:t>
                </a:r>
                <a:r>
                  <a:rPr lang="en-US" sz="933" dirty="0">
                    <a:solidFill>
                      <a:prstClr val="black"/>
                    </a:solidFill>
                    <a:latin typeface="Calibri Light" panose="020F0302020204030204" pitchFamily="34" charset="0"/>
                  </a:rPr>
                  <a:t/>
                </a:r>
                <a:br>
                  <a:rPr lang="en-US" sz="933" dirty="0">
                    <a:solidFill>
                      <a:prstClr val="black"/>
                    </a:solidFill>
                    <a:latin typeface="Calibri Light" panose="020F0302020204030204" pitchFamily="34" charset="0"/>
                  </a:rPr>
                </a:br>
                <a:r>
                  <a:rPr lang="en-US" sz="933" dirty="0">
                    <a:solidFill>
                      <a:prstClr val="black"/>
                    </a:solidFill>
                    <a:latin typeface="Calibri Light" panose="020F0302020204030204" pitchFamily="34" charset="0"/>
                  </a:rPr>
                  <a:t>System</a:t>
                </a:r>
              </a:p>
            </p:txBody>
          </p:sp>
        </p:grpSp>
        <p:sp>
          <p:nvSpPr>
            <p:cNvPr id="43" name="TextBox 42"/>
            <p:cNvSpPr txBox="1"/>
            <p:nvPr/>
          </p:nvSpPr>
          <p:spPr>
            <a:xfrm>
              <a:off x="8282877" y="3491179"/>
              <a:ext cx="723466" cy="149233"/>
            </a:xfrm>
            <a:prstGeom prst="rect">
              <a:avLst/>
            </a:prstGeom>
            <a:noFill/>
          </p:spPr>
          <p:txBody>
            <a:bodyPr wrap="square" lIns="0" tIns="0" rIns="0" bIns="0" rtlCol="0">
              <a:spAutoFit/>
            </a:bodyPr>
            <a:lstStyle/>
            <a:p>
              <a:pPr algn="ctr"/>
              <a:r>
                <a:rPr lang="en-US" sz="1100" dirty="0" smtClean="0">
                  <a:solidFill>
                    <a:prstClr val="black"/>
                  </a:solidFill>
                </a:rPr>
                <a:t>FinanceApp</a:t>
              </a:r>
              <a:endParaRPr lang="en-US" sz="1100" dirty="0">
                <a:solidFill>
                  <a:prstClr val="black"/>
                </a:solidFill>
              </a:endParaRPr>
            </a:p>
          </p:txBody>
        </p:sp>
        <p:sp>
          <p:nvSpPr>
            <p:cNvPr id="44" name="TextBox 43"/>
            <p:cNvSpPr txBox="1"/>
            <p:nvPr/>
          </p:nvSpPr>
          <p:spPr>
            <a:xfrm>
              <a:off x="9269686" y="5502620"/>
              <a:ext cx="379418" cy="85536"/>
            </a:xfrm>
            <a:prstGeom prst="rect">
              <a:avLst/>
            </a:prstGeom>
            <a:noFill/>
          </p:spPr>
          <p:txBody>
            <a:bodyPr wrap="square" lIns="0" tIns="0" rIns="0" bIns="0" rtlCol="0">
              <a:spAutoFit/>
            </a:bodyPr>
            <a:lstStyle/>
            <a:p>
              <a:pPr algn="ctr"/>
              <a:r>
                <a:rPr lang="en-US" sz="556" dirty="0" smtClean="0"/>
                <a:t>RDP Access</a:t>
              </a:r>
              <a:endParaRPr lang="en-US" sz="556" dirty="0"/>
            </a:p>
          </p:txBody>
        </p:sp>
        <p:sp>
          <p:nvSpPr>
            <p:cNvPr id="45" name="Rectangle 44"/>
            <p:cNvSpPr/>
            <p:nvPr/>
          </p:nvSpPr>
          <p:spPr>
            <a:xfrm>
              <a:off x="8506554" y="5318992"/>
              <a:ext cx="593890" cy="189933"/>
            </a:xfrm>
            <a:prstGeom prst="rect">
              <a:avLst/>
            </a:prstGeom>
          </p:spPr>
          <p:txBody>
            <a:bodyPr wrap="none">
              <a:spAutoFit/>
            </a:bodyPr>
            <a:lstStyle/>
            <a:p>
              <a:pPr algn="ctr"/>
              <a:r>
                <a:rPr lang="en-US" sz="800" dirty="0"/>
                <a:t>Web staging </a:t>
              </a:r>
            </a:p>
          </p:txBody>
        </p:sp>
        <p:sp>
          <p:nvSpPr>
            <p:cNvPr id="66" name="TextBox 65"/>
            <p:cNvSpPr txBox="1"/>
            <p:nvPr/>
          </p:nvSpPr>
          <p:spPr>
            <a:xfrm>
              <a:off x="9613302" y="2113972"/>
              <a:ext cx="546945" cy="230832"/>
            </a:xfrm>
            <a:prstGeom prst="rect">
              <a:avLst/>
            </a:prstGeom>
            <a:noFill/>
          </p:spPr>
          <p:txBody>
            <a:bodyPr wrap="square" rtlCol="0">
              <a:spAutoFit/>
            </a:bodyPr>
            <a:lstStyle/>
            <a:p>
              <a:pPr>
                <a:lnSpc>
                  <a:spcPct val="90000"/>
                </a:lnSpc>
                <a:spcAft>
                  <a:spcPts val="600"/>
                </a:spcAft>
              </a:pPr>
              <a:r>
                <a:rPr lang="en-US" sz="1000" dirty="0" smtClean="0">
                  <a:latin typeface="Calibri Light" panose="020F0302020204030204" pitchFamily="34" charset="0"/>
                </a:rPr>
                <a:t>SSH</a:t>
              </a:r>
            </a:p>
          </p:txBody>
        </p:sp>
      </p:grpSp>
      <p:sp>
        <p:nvSpPr>
          <p:cNvPr id="3" name="Title 2"/>
          <p:cNvSpPr>
            <a:spLocks noGrp="1"/>
          </p:cNvSpPr>
          <p:nvPr>
            <p:ph type="title"/>
          </p:nvPr>
        </p:nvSpPr>
        <p:spPr/>
        <p:txBody>
          <a:bodyPr/>
          <a:lstStyle/>
          <a:p>
            <a:r>
              <a:rPr lang="en-US" sz="4400" dirty="0" smtClean="0">
                <a:latin typeface="+mj-lt"/>
              </a:rPr>
              <a:t>Policies</a:t>
            </a:r>
            <a:endParaRPr lang="en-US" dirty="0">
              <a:latin typeface="+mj-lt"/>
            </a:endParaRPr>
          </a:p>
        </p:txBody>
      </p:sp>
      <p:pic>
        <p:nvPicPr>
          <p:cNvPr id="63" name="Picture 6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753240" y="5671521"/>
            <a:ext cx="828620" cy="302117"/>
          </a:xfrm>
          <a:prstGeom prst="rect">
            <a:avLst/>
          </a:prstGeom>
        </p:spPr>
      </p:pic>
    </p:spTree>
    <p:extLst>
      <p:ext uri="{BB962C8B-B14F-4D97-AF65-F5344CB8AC3E}">
        <p14:creationId xmlns:p14="http://schemas.microsoft.com/office/powerpoint/2010/main" val="280974832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1872051" y="5035133"/>
            <a:ext cx="3611063" cy="959002"/>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738560" y="4563941"/>
            <a:ext cx="1345240" cy="369332"/>
          </a:xfrm>
          <a:prstGeom prst="rect">
            <a:avLst/>
          </a:prstGeom>
          <a:noFill/>
        </p:spPr>
        <p:txBody>
          <a:bodyPr wrap="none" rtlCol="0">
            <a:spAutoFit/>
          </a:bodyPr>
          <a:lstStyle/>
          <a:p>
            <a:r>
              <a:rPr lang="en-US" dirty="0" smtClean="0"/>
              <a:t>Public Cloud</a:t>
            </a:r>
            <a:endParaRPr lang="en-US" dirty="0"/>
          </a:p>
        </p:txBody>
      </p:sp>
      <p:sp>
        <p:nvSpPr>
          <p:cNvPr id="29" name="Rectangle 28"/>
          <p:cNvSpPr/>
          <p:nvPr/>
        </p:nvSpPr>
        <p:spPr>
          <a:xfrm>
            <a:off x="1504532" y="5536333"/>
            <a:ext cx="999460" cy="658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Security</a:t>
            </a:r>
            <a:br>
              <a:rPr lang="en-US" sz="1600" dirty="0" smtClean="0">
                <a:solidFill>
                  <a:schemeClr val="tx1"/>
                </a:solidFill>
              </a:rPr>
            </a:br>
            <a:r>
              <a:rPr lang="en-US" sz="1600" dirty="0" smtClean="0">
                <a:solidFill>
                  <a:schemeClr val="tx1"/>
                </a:solidFill>
              </a:rPr>
              <a:t>Group</a:t>
            </a:r>
          </a:p>
        </p:txBody>
      </p:sp>
      <p:sp>
        <p:nvSpPr>
          <p:cNvPr id="33" name="Cloud 32"/>
          <p:cNvSpPr/>
          <p:nvPr/>
        </p:nvSpPr>
        <p:spPr>
          <a:xfrm>
            <a:off x="408892" y="4277401"/>
            <a:ext cx="5814927" cy="2558844"/>
          </a:xfrm>
          <a:prstGeom prst="cloud">
            <a:avLst/>
          </a:prstGeom>
          <a:noFill/>
          <a:ln w="28575">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6" name="Picture 35" descr="medina-capital_cryptzone_ppt-assets-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1360" y="5265036"/>
            <a:ext cx="457200" cy="457200"/>
          </a:xfrm>
          <a:prstGeom prst="rect">
            <a:avLst/>
          </a:prstGeom>
        </p:spPr>
      </p:pic>
      <p:pic>
        <p:nvPicPr>
          <p:cNvPr id="37" name="Picture 36" descr="medina-capital_cryptzone_ppt-assets-2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3332" y="5265036"/>
            <a:ext cx="524027" cy="524027"/>
          </a:xfrm>
          <a:prstGeom prst="rect">
            <a:avLst/>
          </a:prstGeom>
        </p:spPr>
      </p:pic>
      <p:pic>
        <p:nvPicPr>
          <p:cNvPr id="38" name="Picture 37" descr="medina-capital_cryptzone_ppt-assets-2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4861" y="5228706"/>
            <a:ext cx="524027" cy="524027"/>
          </a:xfrm>
          <a:prstGeom prst="rect">
            <a:avLst/>
          </a:prstGeom>
        </p:spPr>
      </p:pic>
      <p:pic>
        <p:nvPicPr>
          <p:cNvPr id="39" name="Picture 38" descr="medina-capital_cryptzone_ppt-assets-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9995" y="5292115"/>
            <a:ext cx="457200" cy="457200"/>
          </a:xfrm>
          <a:prstGeom prst="rect">
            <a:avLst/>
          </a:prstGeom>
        </p:spPr>
      </p:pic>
      <p:cxnSp>
        <p:nvCxnSpPr>
          <p:cNvPr id="40" name="Straight Connector 39"/>
          <p:cNvCxnSpPr/>
          <p:nvPr/>
        </p:nvCxnSpPr>
        <p:spPr>
          <a:xfrm>
            <a:off x="2503992" y="5730547"/>
            <a:ext cx="2470792" cy="0"/>
          </a:xfrm>
          <a:prstGeom prst="line">
            <a:avLst/>
          </a:prstGeom>
          <a:ln>
            <a:solidFill>
              <a:srgbClr val="3679BC"/>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flipV="1">
            <a:off x="2974682" y="5619422"/>
            <a:ext cx="1744" cy="102814"/>
          </a:xfrm>
          <a:prstGeom prst="line">
            <a:avLst/>
          </a:prstGeom>
          <a:ln>
            <a:solidFill>
              <a:srgbClr val="3679BC"/>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flipV="1">
            <a:off x="3517030" y="5619422"/>
            <a:ext cx="1744" cy="102814"/>
          </a:xfrm>
          <a:prstGeom prst="line">
            <a:avLst/>
          </a:prstGeom>
          <a:ln>
            <a:solidFill>
              <a:srgbClr val="3679BC"/>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flipV="1">
            <a:off x="4828913" y="5619422"/>
            <a:ext cx="1744" cy="102814"/>
          </a:xfrm>
          <a:prstGeom prst="line">
            <a:avLst/>
          </a:prstGeom>
          <a:ln>
            <a:solidFill>
              <a:srgbClr val="3679BC"/>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V="1">
            <a:off x="4252093" y="5652874"/>
            <a:ext cx="0" cy="69362"/>
          </a:xfrm>
          <a:prstGeom prst="line">
            <a:avLst/>
          </a:prstGeom>
          <a:ln>
            <a:solidFill>
              <a:srgbClr val="3679BC"/>
            </a:solidFill>
          </a:ln>
        </p:spPr>
        <p:style>
          <a:lnRef idx="2">
            <a:schemeClr val="accent1"/>
          </a:lnRef>
          <a:fillRef idx="0">
            <a:schemeClr val="accent1"/>
          </a:fillRef>
          <a:effectRef idx="1">
            <a:schemeClr val="accent1"/>
          </a:effectRef>
          <a:fontRef idx="minor">
            <a:schemeClr val="tx1"/>
          </a:fontRef>
        </p:style>
      </p:cxnSp>
      <p:sp>
        <p:nvSpPr>
          <p:cNvPr id="86" name="Rounded Rectangle 85"/>
          <p:cNvSpPr/>
          <p:nvPr/>
        </p:nvSpPr>
        <p:spPr>
          <a:xfrm>
            <a:off x="3248528" y="2714286"/>
            <a:ext cx="1269612" cy="791727"/>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descr="medina-capital_cryptzone_ppt-assets-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108" y="2776915"/>
            <a:ext cx="457200" cy="457200"/>
          </a:xfrm>
          <a:prstGeom prst="rect">
            <a:avLst/>
          </a:prstGeom>
        </p:spPr>
      </p:pic>
      <p:pic>
        <p:nvPicPr>
          <p:cNvPr id="88" name="Picture 87" descr="medina-capital_cryptzone_ppt-assets-2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9609" y="2740585"/>
            <a:ext cx="524027" cy="524027"/>
          </a:xfrm>
          <a:prstGeom prst="rect">
            <a:avLst/>
          </a:prstGeom>
        </p:spPr>
      </p:pic>
      <p:cxnSp>
        <p:nvCxnSpPr>
          <p:cNvPr id="91" name="Straight Connector 90"/>
          <p:cNvCxnSpPr/>
          <p:nvPr/>
        </p:nvCxnSpPr>
        <p:spPr>
          <a:xfrm>
            <a:off x="3466255" y="3242426"/>
            <a:ext cx="877053" cy="0"/>
          </a:xfrm>
          <a:prstGeom prst="line">
            <a:avLst/>
          </a:prstGeom>
          <a:ln>
            <a:solidFill>
              <a:srgbClr val="3679BC"/>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H="1" flipV="1">
            <a:off x="3579430" y="3131301"/>
            <a:ext cx="1744" cy="102814"/>
          </a:xfrm>
          <a:prstGeom prst="line">
            <a:avLst/>
          </a:prstGeom>
          <a:ln>
            <a:solidFill>
              <a:srgbClr val="3679BC"/>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flipH="1" flipV="1">
            <a:off x="4121778" y="3131301"/>
            <a:ext cx="1744" cy="102814"/>
          </a:xfrm>
          <a:prstGeom prst="line">
            <a:avLst/>
          </a:prstGeom>
          <a:ln>
            <a:solidFill>
              <a:srgbClr val="3679BC"/>
            </a:solidFill>
          </a:ln>
        </p:spPr>
        <p:style>
          <a:lnRef idx="2">
            <a:schemeClr val="accent1"/>
          </a:lnRef>
          <a:fillRef idx="0">
            <a:schemeClr val="accent1"/>
          </a:fillRef>
          <a:effectRef idx="1">
            <a:schemeClr val="accent1"/>
          </a:effectRef>
          <a:fontRef idx="minor">
            <a:schemeClr val="tx1"/>
          </a:fontRef>
        </p:style>
      </p:cxnSp>
      <p:pic>
        <p:nvPicPr>
          <p:cNvPr id="114" name="Picture 1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1033145" y="1179989"/>
            <a:ext cx="441353" cy="451133"/>
          </a:xfrm>
          <a:prstGeom prst="rect">
            <a:avLst/>
          </a:prstGeom>
        </p:spPr>
      </p:pic>
      <p:sp>
        <p:nvSpPr>
          <p:cNvPr id="115" name="Rectangle 114"/>
          <p:cNvSpPr/>
          <p:nvPr/>
        </p:nvSpPr>
        <p:spPr>
          <a:xfrm>
            <a:off x="595057" y="913182"/>
            <a:ext cx="5540272" cy="31980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p:cNvSpPr txBox="1"/>
          <p:nvPr/>
        </p:nvSpPr>
        <p:spPr>
          <a:xfrm>
            <a:off x="977144" y="1600913"/>
            <a:ext cx="553357" cy="369332"/>
          </a:xfrm>
          <a:prstGeom prst="rect">
            <a:avLst/>
          </a:prstGeom>
          <a:noFill/>
        </p:spPr>
        <p:txBody>
          <a:bodyPr wrap="none" rtlCol="0">
            <a:spAutoFit/>
          </a:bodyPr>
          <a:lstStyle/>
          <a:p>
            <a:r>
              <a:rPr lang="en-US" dirty="0" smtClean="0"/>
              <a:t>Bob</a:t>
            </a:r>
            <a:endParaRPr lang="en-US" dirty="0"/>
          </a:p>
        </p:txBody>
      </p:sp>
      <p:pic>
        <p:nvPicPr>
          <p:cNvPr id="117" name="Picture 2" descr="http://icons.iconarchive.com/icons/awicons/vista-artistic/256/office-building-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450" y="1439522"/>
            <a:ext cx="1000094" cy="1000094"/>
          </a:xfrm>
          <a:prstGeom prst="rect">
            <a:avLst/>
          </a:prstGeom>
          <a:noFill/>
          <a:extLst>
            <a:ext uri="{909E8E84-426E-40dd-AFC4-6F175D3DCCD1}">
              <a14:hiddenFill xmlns:a14="http://schemas.microsoft.com/office/drawing/2010/main">
                <a:solidFill>
                  <a:srgbClr val="FFFFFF"/>
                </a:solidFill>
              </a14:hiddenFill>
            </a:ext>
          </a:extLst>
        </p:spPr>
      </p:pic>
      <p:sp>
        <p:nvSpPr>
          <p:cNvPr id="118" name="Cloud 117"/>
          <p:cNvSpPr/>
          <p:nvPr/>
        </p:nvSpPr>
        <p:spPr>
          <a:xfrm>
            <a:off x="2503992" y="2395534"/>
            <a:ext cx="2906962" cy="1386876"/>
          </a:xfrm>
          <a:prstGeom prst="cloud">
            <a:avLst/>
          </a:prstGeom>
          <a:noFill/>
          <a:ln w="28575">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9" name="Picture 118" descr="medina-capital_cryptzone_ppt-assets-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1360" y="1058520"/>
            <a:ext cx="457200" cy="457200"/>
          </a:xfrm>
          <a:prstGeom prst="rect">
            <a:avLst/>
          </a:prstGeom>
        </p:spPr>
      </p:pic>
      <p:pic>
        <p:nvPicPr>
          <p:cNvPr id="120" name="Picture 119" descr="medina-capital_cryptzone_ppt-assets-2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3332" y="1058520"/>
            <a:ext cx="524027" cy="524027"/>
          </a:xfrm>
          <a:prstGeom prst="rect">
            <a:avLst/>
          </a:prstGeom>
        </p:spPr>
      </p:pic>
      <p:pic>
        <p:nvPicPr>
          <p:cNvPr id="121" name="Picture 120" descr="medina-capital_cryptzone_ppt-assets-2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4861" y="1022190"/>
            <a:ext cx="524027" cy="524027"/>
          </a:xfrm>
          <a:prstGeom prst="rect">
            <a:avLst/>
          </a:prstGeom>
        </p:spPr>
      </p:pic>
      <p:pic>
        <p:nvPicPr>
          <p:cNvPr id="122" name="Picture 121" descr="medina-capital_cryptzone_ppt-assets-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9995" y="1085599"/>
            <a:ext cx="457200" cy="457200"/>
          </a:xfrm>
          <a:prstGeom prst="rect">
            <a:avLst/>
          </a:prstGeom>
        </p:spPr>
      </p:pic>
      <p:cxnSp>
        <p:nvCxnSpPr>
          <p:cNvPr id="123" name="Straight Connector 122"/>
          <p:cNvCxnSpPr/>
          <p:nvPr/>
        </p:nvCxnSpPr>
        <p:spPr>
          <a:xfrm>
            <a:off x="2861507" y="1524031"/>
            <a:ext cx="2113277" cy="0"/>
          </a:xfrm>
          <a:prstGeom prst="line">
            <a:avLst/>
          </a:prstGeom>
          <a:ln>
            <a:solidFill>
              <a:srgbClr val="3679BC"/>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flipH="1" flipV="1">
            <a:off x="2974682" y="1412906"/>
            <a:ext cx="1744" cy="102814"/>
          </a:xfrm>
          <a:prstGeom prst="line">
            <a:avLst/>
          </a:prstGeom>
          <a:ln>
            <a:solidFill>
              <a:srgbClr val="3679BC"/>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flipH="1" flipV="1">
            <a:off x="3517030" y="1412906"/>
            <a:ext cx="1744" cy="102814"/>
          </a:xfrm>
          <a:prstGeom prst="line">
            <a:avLst/>
          </a:prstGeom>
          <a:ln>
            <a:solidFill>
              <a:srgbClr val="3679BC"/>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flipH="1" flipV="1">
            <a:off x="4828913" y="1412906"/>
            <a:ext cx="1744" cy="102814"/>
          </a:xfrm>
          <a:prstGeom prst="line">
            <a:avLst/>
          </a:prstGeom>
          <a:ln>
            <a:solidFill>
              <a:srgbClr val="3679BC"/>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flipV="1">
            <a:off x="4252093" y="1446358"/>
            <a:ext cx="0" cy="69362"/>
          </a:xfrm>
          <a:prstGeom prst="line">
            <a:avLst/>
          </a:prstGeom>
          <a:ln>
            <a:solidFill>
              <a:srgbClr val="3679BC"/>
            </a:solidFill>
          </a:ln>
        </p:spPr>
        <p:style>
          <a:lnRef idx="2">
            <a:schemeClr val="accent1"/>
          </a:lnRef>
          <a:fillRef idx="0">
            <a:schemeClr val="accent1"/>
          </a:fillRef>
          <a:effectRef idx="1">
            <a:schemeClr val="accent1"/>
          </a:effectRef>
          <a:fontRef idx="minor">
            <a:schemeClr val="tx1"/>
          </a:fontRef>
        </p:style>
      </p:cxnSp>
      <p:sp>
        <p:nvSpPr>
          <p:cNvPr id="128" name="TextBox 127"/>
          <p:cNvSpPr txBox="1"/>
          <p:nvPr/>
        </p:nvSpPr>
        <p:spPr>
          <a:xfrm>
            <a:off x="2724861" y="1631122"/>
            <a:ext cx="2421240" cy="646331"/>
          </a:xfrm>
          <a:prstGeom prst="rect">
            <a:avLst/>
          </a:prstGeom>
          <a:noFill/>
        </p:spPr>
        <p:txBody>
          <a:bodyPr wrap="none" rtlCol="0">
            <a:spAutoFit/>
          </a:bodyPr>
          <a:lstStyle/>
          <a:p>
            <a:pPr algn="ctr"/>
            <a:r>
              <a:rPr lang="en-US" dirty="0" smtClean="0"/>
              <a:t>Traditional On-Premises</a:t>
            </a:r>
            <a:br>
              <a:rPr lang="en-US" dirty="0" smtClean="0"/>
            </a:br>
            <a:r>
              <a:rPr lang="en-US" dirty="0" smtClean="0"/>
              <a:t>Network</a:t>
            </a:r>
            <a:endParaRPr lang="en-US" dirty="0"/>
          </a:p>
        </p:txBody>
      </p:sp>
      <p:sp>
        <p:nvSpPr>
          <p:cNvPr id="129" name="TextBox 128"/>
          <p:cNvSpPr txBox="1"/>
          <p:nvPr/>
        </p:nvSpPr>
        <p:spPr>
          <a:xfrm>
            <a:off x="3065971" y="3680816"/>
            <a:ext cx="1430200" cy="369332"/>
          </a:xfrm>
          <a:prstGeom prst="rect">
            <a:avLst/>
          </a:prstGeom>
          <a:noFill/>
        </p:spPr>
        <p:txBody>
          <a:bodyPr wrap="none" rtlCol="0">
            <a:spAutoFit/>
          </a:bodyPr>
          <a:lstStyle/>
          <a:p>
            <a:pPr algn="ctr"/>
            <a:r>
              <a:rPr lang="en-US" dirty="0" smtClean="0"/>
              <a:t>Private Cloud</a:t>
            </a:r>
            <a:endParaRPr lang="en-US" dirty="0"/>
          </a:p>
        </p:txBody>
      </p:sp>
      <p:cxnSp>
        <p:nvCxnSpPr>
          <p:cNvPr id="7" name="Straight Connector 6"/>
          <p:cNvCxnSpPr/>
          <p:nvPr/>
        </p:nvCxnSpPr>
        <p:spPr>
          <a:xfrm>
            <a:off x="1474498" y="1481039"/>
            <a:ext cx="151482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530501" y="1600913"/>
            <a:ext cx="1444181" cy="148805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116" idx="2"/>
          </p:cNvCxnSpPr>
          <p:nvPr/>
        </p:nvCxnSpPr>
        <p:spPr>
          <a:xfrm>
            <a:off x="1253823" y="1970245"/>
            <a:ext cx="511843" cy="358071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813755" y="1348201"/>
            <a:ext cx="4670322" cy="2062103"/>
          </a:xfrm>
          <a:prstGeom prst="rect">
            <a:avLst/>
          </a:prstGeom>
          <a:noFill/>
        </p:spPr>
        <p:txBody>
          <a:bodyPr wrap="square" rtlCol="0">
            <a:spAutoFit/>
          </a:bodyPr>
          <a:lstStyle/>
          <a:p>
            <a:r>
              <a:rPr lang="en-US" sz="2000" b="1" dirty="0" smtClean="0"/>
              <a:t>Challenges</a:t>
            </a:r>
            <a:endParaRPr lang="en-US" b="1" dirty="0" smtClean="0"/>
          </a:p>
          <a:p>
            <a:pPr marL="285750" indent="-285750">
              <a:buFont typeface="Arial" panose="020B0604020202020204" pitchFamily="34" charset="0"/>
              <a:buChar char="•"/>
            </a:pPr>
            <a:r>
              <a:rPr lang="en-US" dirty="0" smtClean="0"/>
              <a:t>Multiple Authentication Steps</a:t>
            </a:r>
          </a:p>
          <a:p>
            <a:pPr marL="285750" indent="-285750">
              <a:buFont typeface="Arial" panose="020B0604020202020204" pitchFamily="34" charset="0"/>
              <a:buChar char="•"/>
            </a:pPr>
            <a:r>
              <a:rPr lang="en-US" dirty="0" smtClean="0"/>
              <a:t>Multiple Credentials</a:t>
            </a:r>
          </a:p>
          <a:p>
            <a:pPr marL="285750" indent="-285750">
              <a:buFont typeface="Arial" panose="020B0604020202020204" pitchFamily="34" charset="0"/>
              <a:buChar char="•"/>
            </a:pPr>
            <a:r>
              <a:rPr lang="en-US" dirty="0" smtClean="0"/>
              <a:t>No built-in support for secure remote access</a:t>
            </a:r>
          </a:p>
          <a:p>
            <a:pPr marL="742950" lvl="1" indent="-285750">
              <a:buFont typeface="Arial" panose="020B0604020202020204" pitchFamily="34" charset="0"/>
              <a:buChar char="•"/>
            </a:pPr>
            <a:r>
              <a:rPr lang="en-US" dirty="0" smtClean="0"/>
              <a:t>VPN yet another layer of complexity</a:t>
            </a:r>
          </a:p>
          <a:p>
            <a:pPr marL="285750" indent="-285750">
              <a:buFont typeface="Arial" panose="020B0604020202020204" pitchFamily="34" charset="0"/>
              <a:buChar char="•"/>
            </a:pPr>
            <a:r>
              <a:rPr lang="en-US" dirty="0" smtClean="0"/>
              <a:t>All-or-Nothing network access</a:t>
            </a:r>
          </a:p>
          <a:p>
            <a:pPr marL="285750" indent="-285750">
              <a:buFont typeface="Arial" panose="020B0604020202020204" pitchFamily="34" charset="0"/>
              <a:buChar char="•"/>
            </a:pPr>
            <a:endParaRPr lang="en-US" dirty="0"/>
          </a:p>
        </p:txBody>
      </p:sp>
      <p:sp>
        <p:nvSpPr>
          <p:cNvPr id="45" name="Title 2"/>
          <p:cNvSpPr txBox="1">
            <a:spLocks/>
          </p:cNvSpPr>
          <p:nvPr/>
        </p:nvSpPr>
        <p:spPr>
          <a:xfrm>
            <a:off x="334299" y="1"/>
            <a:ext cx="11024435" cy="1170039"/>
          </a:xfrm>
          <a:prstGeom prst="rect">
            <a:avLst/>
          </a:prstGeom>
        </p:spPr>
        <p:txBody>
          <a:bodyPr/>
          <a:lstStyle>
            <a:lvl1pPr algn="l" defTabSz="609585" rtl="0" eaLnBrk="1" latinLnBrk="0" hangingPunct="1">
              <a:spcBef>
                <a:spcPct val="0"/>
              </a:spcBef>
              <a:buNone/>
              <a:defRPr sz="3733" kern="1200">
                <a:solidFill>
                  <a:srgbClr val="187ED6"/>
                </a:solidFill>
                <a:latin typeface="Calibri Light"/>
                <a:ea typeface="+mj-ea"/>
                <a:cs typeface="Calibri Light"/>
              </a:defRPr>
            </a:lvl1pPr>
          </a:lstStyle>
          <a:p>
            <a:r>
              <a:rPr lang="en-US" sz="4400" dirty="0" smtClean="0">
                <a:latin typeface="+mj-lt"/>
              </a:rPr>
              <a:t>Accessing Control Without SDP </a:t>
            </a:r>
            <a:endParaRPr lang="en-US" dirty="0">
              <a:latin typeface="+mj-lt"/>
            </a:endParaRPr>
          </a:p>
        </p:txBody>
      </p:sp>
    </p:spTree>
    <p:extLst>
      <p:ext uri="{BB962C8B-B14F-4D97-AF65-F5344CB8AC3E}">
        <p14:creationId xmlns:p14="http://schemas.microsoft.com/office/powerpoint/2010/main" val="16596543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1872051" y="5049646"/>
            <a:ext cx="3611063" cy="959002"/>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738560" y="4578454"/>
            <a:ext cx="1345240" cy="369332"/>
          </a:xfrm>
          <a:prstGeom prst="rect">
            <a:avLst/>
          </a:prstGeom>
          <a:noFill/>
        </p:spPr>
        <p:txBody>
          <a:bodyPr wrap="none" rtlCol="0">
            <a:spAutoFit/>
          </a:bodyPr>
          <a:lstStyle/>
          <a:p>
            <a:r>
              <a:rPr lang="en-US" dirty="0" smtClean="0"/>
              <a:t>Public Cloud</a:t>
            </a:r>
            <a:endParaRPr lang="en-US" dirty="0"/>
          </a:p>
        </p:txBody>
      </p:sp>
      <p:sp>
        <p:nvSpPr>
          <p:cNvPr id="33" name="Cloud 32"/>
          <p:cNvSpPr/>
          <p:nvPr/>
        </p:nvSpPr>
        <p:spPr>
          <a:xfrm>
            <a:off x="408892" y="4291914"/>
            <a:ext cx="5814927" cy="2547124"/>
          </a:xfrm>
          <a:prstGeom prst="cloud">
            <a:avLst/>
          </a:prstGeom>
          <a:noFill/>
          <a:ln w="28575">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6" name="Picture 35" descr="medina-capital_cryptzone_ppt-assets-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1360" y="5279549"/>
            <a:ext cx="457200" cy="457200"/>
          </a:xfrm>
          <a:prstGeom prst="rect">
            <a:avLst/>
          </a:prstGeom>
        </p:spPr>
      </p:pic>
      <p:pic>
        <p:nvPicPr>
          <p:cNvPr id="37" name="Picture 36" descr="medina-capital_cryptzone_ppt-assets-2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3332" y="5279549"/>
            <a:ext cx="524027" cy="524027"/>
          </a:xfrm>
          <a:prstGeom prst="rect">
            <a:avLst/>
          </a:prstGeom>
        </p:spPr>
      </p:pic>
      <p:pic>
        <p:nvPicPr>
          <p:cNvPr id="38" name="Picture 37" descr="medina-capital_cryptzone_ppt-assets-2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4861" y="5243219"/>
            <a:ext cx="524027" cy="524027"/>
          </a:xfrm>
          <a:prstGeom prst="rect">
            <a:avLst/>
          </a:prstGeom>
        </p:spPr>
      </p:pic>
      <p:pic>
        <p:nvPicPr>
          <p:cNvPr id="39" name="Picture 38" descr="medina-capital_cryptzone_ppt-assets-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9995" y="5306628"/>
            <a:ext cx="457200" cy="457200"/>
          </a:xfrm>
          <a:prstGeom prst="rect">
            <a:avLst/>
          </a:prstGeom>
        </p:spPr>
      </p:pic>
      <p:cxnSp>
        <p:nvCxnSpPr>
          <p:cNvPr id="40" name="Straight Connector 39"/>
          <p:cNvCxnSpPr/>
          <p:nvPr/>
        </p:nvCxnSpPr>
        <p:spPr>
          <a:xfrm>
            <a:off x="2503992" y="5745060"/>
            <a:ext cx="2470792" cy="0"/>
          </a:xfrm>
          <a:prstGeom prst="line">
            <a:avLst/>
          </a:prstGeom>
          <a:ln>
            <a:solidFill>
              <a:srgbClr val="3679BC"/>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flipV="1">
            <a:off x="2974682" y="5633935"/>
            <a:ext cx="1744" cy="102814"/>
          </a:xfrm>
          <a:prstGeom prst="line">
            <a:avLst/>
          </a:prstGeom>
          <a:ln>
            <a:solidFill>
              <a:srgbClr val="3679BC"/>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flipV="1">
            <a:off x="3517030" y="5633935"/>
            <a:ext cx="1744" cy="102814"/>
          </a:xfrm>
          <a:prstGeom prst="line">
            <a:avLst/>
          </a:prstGeom>
          <a:ln>
            <a:solidFill>
              <a:srgbClr val="3679BC"/>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flipV="1">
            <a:off x="4828913" y="5633935"/>
            <a:ext cx="1744" cy="102814"/>
          </a:xfrm>
          <a:prstGeom prst="line">
            <a:avLst/>
          </a:prstGeom>
          <a:ln>
            <a:solidFill>
              <a:srgbClr val="3679BC"/>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V="1">
            <a:off x="4252093" y="5667387"/>
            <a:ext cx="0" cy="69362"/>
          </a:xfrm>
          <a:prstGeom prst="line">
            <a:avLst/>
          </a:prstGeom>
          <a:ln>
            <a:solidFill>
              <a:srgbClr val="3679BC"/>
            </a:solidFill>
          </a:ln>
        </p:spPr>
        <p:style>
          <a:lnRef idx="2">
            <a:schemeClr val="accent1"/>
          </a:lnRef>
          <a:fillRef idx="0">
            <a:schemeClr val="accent1"/>
          </a:fillRef>
          <a:effectRef idx="1">
            <a:schemeClr val="accent1"/>
          </a:effectRef>
          <a:fontRef idx="minor">
            <a:schemeClr val="tx1"/>
          </a:fontRef>
        </p:style>
      </p:cxnSp>
      <p:sp>
        <p:nvSpPr>
          <p:cNvPr id="86" name="Rounded Rectangle 85"/>
          <p:cNvSpPr/>
          <p:nvPr/>
        </p:nvSpPr>
        <p:spPr>
          <a:xfrm>
            <a:off x="3248528" y="2714298"/>
            <a:ext cx="1269612" cy="791727"/>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descr="medina-capital_cryptzone_ppt-assets-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108" y="2776927"/>
            <a:ext cx="457200" cy="457200"/>
          </a:xfrm>
          <a:prstGeom prst="rect">
            <a:avLst/>
          </a:prstGeom>
        </p:spPr>
      </p:pic>
      <p:pic>
        <p:nvPicPr>
          <p:cNvPr id="88" name="Picture 87" descr="medina-capital_cryptzone_ppt-assets-2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9609" y="2740597"/>
            <a:ext cx="524027" cy="524027"/>
          </a:xfrm>
          <a:prstGeom prst="rect">
            <a:avLst/>
          </a:prstGeom>
        </p:spPr>
      </p:pic>
      <p:cxnSp>
        <p:nvCxnSpPr>
          <p:cNvPr id="91" name="Straight Connector 90"/>
          <p:cNvCxnSpPr/>
          <p:nvPr/>
        </p:nvCxnSpPr>
        <p:spPr>
          <a:xfrm>
            <a:off x="3466255" y="3242438"/>
            <a:ext cx="877053" cy="0"/>
          </a:xfrm>
          <a:prstGeom prst="line">
            <a:avLst/>
          </a:prstGeom>
          <a:ln>
            <a:solidFill>
              <a:srgbClr val="3679BC"/>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H="1" flipV="1">
            <a:off x="3579430" y="3131313"/>
            <a:ext cx="1744" cy="102814"/>
          </a:xfrm>
          <a:prstGeom prst="line">
            <a:avLst/>
          </a:prstGeom>
          <a:ln>
            <a:solidFill>
              <a:srgbClr val="3679BC"/>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flipH="1" flipV="1">
            <a:off x="4121778" y="3131313"/>
            <a:ext cx="1744" cy="102814"/>
          </a:xfrm>
          <a:prstGeom prst="line">
            <a:avLst/>
          </a:prstGeom>
          <a:ln>
            <a:solidFill>
              <a:srgbClr val="3679BC"/>
            </a:solidFill>
          </a:ln>
        </p:spPr>
        <p:style>
          <a:lnRef idx="2">
            <a:schemeClr val="accent1"/>
          </a:lnRef>
          <a:fillRef idx="0">
            <a:schemeClr val="accent1"/>
          </a:fillRef>
          <a:effectRef idx="1">
            <a:schemeClr val="accent1"/>
          </a:effectRef>
          <a:fontRef idx="minor">
            <a:schemeClr val="tx1"/>
          </a:fontRef>
        </p:style>
      </p:cxnSp>
      <p:pic>
        <p:nvPicPr>
          <p:cNvPr id="114" name="Picture 1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1033145" y="1180001"/>
            <a:ext cx="441353" cy="451133"/>
          </a:xfrm>
          <a:prstGeom prst="rect">
            <a:avLst/>
          </a:prstGeom>
        </p:spPr>
      </p:pic>
      <p:sp>
        <p:nvSpPr>
          <p:cNvPr id="115" name="Rectangle 114"/>
          <p:cNvSpPr/>
          <p:nvPr/>
        </p:nvSpPr>
        <p:spPr>
          <a:xfrm>
            <a:off x="595057" y="913194"/>
            <a:ext cx="5540272" cy="31980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p:cNvSpPr txBox="1"/>
          <p:nvPr/>
        </p:nvSpPr>
        <p:spPr>
          <a:xfrm>
            <a:off x="977144" y="1600925"/>
            <a:ext cx="553357" cy="369332"/>
          </a:xfrm>
          <a:prstGeom prst="rect">
            <a:avLst/>
          </a:prstGeom>
          <a:noFill/>
        </p:spPr>
        <p:txBody>
          <a:bodyPr wrap="none" rtlCol="0">
            <a:spAutoFit/>
          </a:bodyPr>
          <a:lstStyle/>
          <a:p>
            <a:r>
              <a:rPr lang="en-US" dirty="0" smtClean="0"/>
              <a:t>Bob</a:t>
            </a:r>
            <a:endParaRPr lang="en-US" dirty="0"/>
          </a:p>
        </p:txBody>
      </p:sp>
      <p:sp>
        <p:nvSpPr>
          <p:cNvPr id="118" name="Cloud 117"/>
          <p:cNvSpPr/>
          <p:nvPr/>
        </p:nvSpPr>
        <p:spPr>
          <a:xfrm>
            <a:off x="2503992" y="2395546"/>
            <a:ext cx="2906962" cy="1386876"/>
          </a:xfrm>
          <a:prstGeom prst="cloud">
            <a:avLst/>
          </a:prstGeom>
          <a:noFill/>
          <a:ln w="28575">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9" name="Picture 118" descr="medina-capital_cryptzone_ppt-assets-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1360" y="1058532"/>
            <a:ext cx="457200" cy="457200"/>
          </a:xfrm>
          <a:prstGeom prst="rect">
            <a:avLst/>
          </a:prstGeom>
        </p:spPr>
      </p:pic>
      <p:pic>
        <p:nvPicPr>
          <p:cNvPr id="120" name="Picture 119" descr="medina-capital_cryptzone_ppt-assets-2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3332" y="1058532"/>
            <a:ext cx="524027" cy="524027"/>
          </a:xfrm>
          <a:prstGeom prst="rect">
            <a:avLst/>
          </a:prstGeom>
        </p:spPr>
      </p:pic>
      <p:pic>
        <p:nvPicPr>
          <p:cNvPr id="121" name="Picture 120" descr="medina-capital_cryptzone_ppt-assets-2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4861" y="1022202"/>
            <a:ext cx="524027" cy="524027"/>
          </a:xfrm>
          <a:prstGeom prst="rect">
            <a:avLst/>
          </a:prstGeom>
        </p:spPr>
      </p:pic>
      <p:pic>
        <p:nvPicPr>
          <p:cNvPr id="122" name="Picture 121" descr="medina-capital_cryptzone_ppt-assets-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9995" y="1085611"/>
            <a:ext cx="457200" cy="457200"/>
          </a:xfrm>
          <a:prstGeom prst="rect">
            <a:avLst/>
          </a:prstGeom>
        </p:spPr>
      </p:pic>
      <p:cxnSp>
        <p:nvCxnSpPr>
          <p:cNvPr id="123" name="Straight Connector 122"/>
          <p:cNvCxnSpPr/>
          <p:nvPr/>
        </p:nvCxnSpPr>
        <p:spPr>
          <a:xfrm>
            <a:off x="2861507" y="1524043"/>
            <a:ext cx="2113277" cy="0"/>
          </a:xfrm>
          <a:prstGeom prst="line">
            <a:avLst/>
          </a:prstGeom>
          <a:ln>
            <a:solidFill>
              <a:srgbClr val="3679BC"/>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flipH="1" flipV="1">
            <a:off x="2974682" y="1412918"/>
            <a:ext cx="1744" cy="102814"/>
          </a:xfrm>
          <a:prstGeom prst="line">
            <a:avLst/>
          </a:prstGeom>
          <a:ln>
            <a:solidFill>
              <a:srgbClr val="3679BC"/>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flipH="1" flipV="1">
            <a:off x="3517030" y="1412918"/>
            <a:ext cx="1744" cy="102814"/>
          </a:xfrm>
          <a:prstGeom prst="line">
            <a:avLst/>
          </a:prstGeom>
          <a:ln>
            <a:solidFill>
              <a:srgbClr val="3679BC"/>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flipH="1" flipV="1">
            <a:off x="4828913" y="1412918"/>
            <a:ext cx="1744" cy="102814"/>
          </a:xfrm>
          <a:prstGeom prst="line">
            <a:avLst/>
          </a:prstGeom>
          <a:ln>
            <a:solidFill>
              <a:srgbClr val="3679BC"/>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flipV="1">
            <a:off x="4252093" y="1446370"/>
            <a:ext cx="0" cy="69362"/>
          </a:xfrm>
          <a:prstGeom prst="line">
            <a:avLst/>
          </a:prstGeom>
          <a:ln>
            <a:solidFill>
              <a:srgbClr val="3679BC"/>
            </a:solidFill>
          </a:ln>
        </p:spPr>
        <p:style>
          <a:lnRef idx="2">
            <a:schemeClr val="accent1"/>
          </a:lnRef>
          <a:fillRef idx="0">
            <a:schemeClr val="accent1"/>
          </a:fillRef>
          <a:effectRef idx="1">
            <a:schemeClr val="accent1"/>
          </a:effectRef>
          <a:fontRef idx="minor">
            <a:schemeClr val="tx1"/>
          </a:fontRef>
        </p:style>
      </p:cxnSp>
      <p:sp>
        <p:nvSpPr>
          <p:cNvPr id="128" name="TextBox 127"/>
          <p:cNvSpPr txBox="1"/>
          <p:nvPr/>
        </p:nvSpPr>
        <p:spPr>
          <a:xfrm>
            <a:off x="2724861" y="1631134"/>
            <a:ext cx="2421240" cy="646331"/>
          </a:xfrm>
          <a:prstGeom prst="rect">
            <a:avLst/>
          </a:prstGeom>
          <a:noFill/>
        </p:spPr>
        <p:txBody>
          <a:bodyPr wrap="none" rtlCol="0">
            <a:spAutoFit/>
          </a:bodyPr>
          <a:lstStyle/>
          <a:p>
            <a:pPr algn="ctr"/>
            <a:r>
              <a:rPr lang="en-US" dirty="0" smtClean="0"/>
              <a:t>Traditional On-Premises</a:t>
            </a:r>
            <a:br>
              <a:rPr lang="en-US" dirty="0" smtClean="0"/>
            </a:br>
            <a:r>
              <a:rPr lang="en-US" dirty="0" smtClean="0"/>
              <a:t>Network</a:t>
            </a:r>
            <a:endParaRPr lang="en-US" dirty="0"/>
          </a:p>
        </p:txBody>
      </p:sp>
      <p:sp>
        <p:nvSpPr>
          <p:cNvPr id="129" name="TextBox 128"/>
          <p:cNvSpPr txBox="1"/>
          <p:nvPr/>
        </p:nvSpPr>
        <p:spPr>
          <a:xfrm>
            <a:off x="3065971" y="3680828"/>
            <a:ext cx="1430200" cy="369332"/>
          </a:xfrm>
          <a:prstGeom prst="rect">
            <a:avLst/>
          </a:prstGeom>
          <a:noFill/>
        </p:spPr>
        <p:txBody>
          <a:bodyPr wrap="none" rtlCol="0">
            <a:spAutoFit/>
          </a:bodyPr>
          <a:lstStyle/>
          <a:p>
            <a:pPr algn="ctr"/>
            <a:r>
              <a:rPr lang="en-US" dirty="0" smtClean="0"/>
              <a:t>Private Cloud</a:t>
            </a:r>
            <a:endParaRPr lang="en-US" dirty="0"/>
          </a:p>
        </p:txBody>
      </p:sp>
      <p:cxnSp>
        <p:nvCxnSpPr>
          <p:cNvPr id="7" name="Straight Connector 6"/>
          <p:cNvCxnSpPr/>
          <p:nvPr/>
        </p:nvCxnSpPr>
        <p:spPr>
          <a:xfrm>
            <a:off x="1474498" y="1481051"/>
            <a:ext cx="151482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530501" y="1600925"/>
            <a:ext cx="1444181" cy="148805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116" idx="2"/>
          </p:cNvCxnSpPr>
          <p:nvPr/>
        </p:nvCxnSpPr>
        <p:spPr>
          <a:xfrm>
            <a:off x="1253823" y="1970257"/>
            <a:ext cx="511843" cy="333396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813755" y="1329084"/>
            <a:ext cx="4670322" cy="2062103"/>
          </a:xfrm>
          <a:prstGeom prst="rect">
            <a:avLst/>
          </a:prstGeom>
          <a:noFill/>
        </p:spPr>
        <p:txBody>
          <a:bodyPr wrap="square" rtlCol="0">
            <a:spAutoFit/>
          </a:bodyPr>
          <a:lstStyle/>
          <a:p>
            <a:r>
              <a:rPr lang="en-US" sz="2000" b="1" dirty="0" smtClean="0"/>
              <a:t>Benefits of SDP</a:t>
            </a:r>
            <a:endParaRPr lang="en-US" b="1" dirty="0" smtClean="0"/>
          </a:p>
          <a:p>
            <a:pPr marL="285750" indent="-285750">
              <a:buFont typeface="Arial" panose="020B0604020202020204" pitchFamily="34" charset="0"/>
              <a:buChar char="•"/>
            </a:pPr>
            <a:r>
              <a:rPr lang="en-US" dirty="0" smtClean="0"/>
              <a:t>Single Authentication Step</a:t>
            </a:r>
          </a:p>
          <a:p>
            <a:pPr marL="285750" indent="-285750">
              <a:buFont typeface="Arial" panose="020B0604020202020204" pitchFamily="34" charset="0"/>
              <a:buChar char="•"/>
            </a:pPr>
            <a:r>
              <a:rPr lang="en-US" dirty="0" smtClean="0"/>
              <a:t>Single, Centralized Credentials</a:t>
            </a:r>
          </a:p>
          <a:p>
            <a:pPr marL="285750" indent="-285750">
              <a:buFont typeface="Arial" panose="020B0604020202020204" pitchFamily="34" charset="0"/>
              <a:buChar char="•"/>
            </a:pPr>
            <a:r>
              <a:rPr lang="en-US" dirty="0" smtClean="0"/>
              <a:t>Built-in support for secure remote access</a:t>
            </a:r>
          </a:p>
          <a:p>
            <a:pPr marL="742950" lvl="1" indent="-285750">
              <a:buFont typeface="Arial" panose="020B0604020202020204" pitchFamily="34" charset="0"/>
              <a:buChar char="•"/>
            </a:pPr>
            <a:r>
              <a:rPr lang="en-US" dirty="0" smtClean="0"/>
              <a:t>Eliminate VPN</a:t>
            </a:r>
          </a:p>
          <a:p>
            <a:pPr marL="285750" indent="-285750">
              <a:buFont typeface="Arial" panose="020B0604020202020204" pitchFamily="34" charset="0"/>
              <a:buChar char="•"/>
            </a:pPr>
            <a:r>
              <a:rPr lang="en-US" dirty="0" smtClean="0"/>
              <a:t>Fine-grained network access driven by policy</a:t>
            </a:r>
          </a:p>
          <a:p>
            <a:pPr marL="285750" indent="-285750">
              <a:buFont typeface="Arial" panose="020B0604020202020204" pitchFamily="34" charset="0"/>
              <a:buChar char="•"/>
            </a:pPr>
            <a:endParaRPr lang="en-US" dirty="0"/>
          </a:p>
        </p:txBody>
      </p:sp>
      <p:grpSp>
        <p:nvGrpSpPr>
          <p:cNvPr id="45" name="Group 44"/>
          <p:cNvGrpSpPr/>
          <p:nvPr/>
        </p:nvGrpSpPr>
        <p:grpSpPr>
          <a:xfrm>
            <a:off x="1450170" y="5279549"/>
            <a:ext cx="748727" cy="620950"/>
            <a:chOff x="3874055" y="5492548"/>
            <a:chExt cx="748727" cy="620950"/>
          </a:xfrm>
        </p:grpSpPr>
        <p:sp>
          <p:nvSpPr>
            <p:cNvPr id="46" name="TextBox 45"/>
            <p:cNvSpPr txBox="1"/>
            <p:nvPr/>
          </p:nvSpPr>
          <p:spPr>
            <a:xfrm>
              <a:off x="3874055" y="5852912"/>
              <a:ext cx="748727" cy="260586"/>
            </a:xfrm>
            <a:prstGeom prst="rect">
              <a:avLst/>
            </a:prstGeom>
            <a:noFill/>
          </p:spPr>
          <p:txBody>
            <a:bodyPr wrap="square" lIns="90427" tIns="45213" rIns="90427" bIns="45213" rtlCol="0">
              <a:spAutoFit/>
            </a:bodyPr>
            <a:lstStyle/>
            <a:p>
              <a:pPr algn="ctr"/>
              <a:r>
                <a:rPr lang="en-US" sz="1100" dirty="0">
                  <a:solidFill>
                    <a:prstClr val="black"/>
                  </a:solidFill>
                </a:rPr>
                <a:t>Gateway</a:t>
              </a:r>
            </a:p>
          </p:txBody>
        </p:sp>
        <p:pic>
          <p:nvPicPr>
            <p:cNvPr id="47" name="Picture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4997" y="5492548"/>
              <a:ext cx="406843" cy="414528"/>
            </a:xfrm>
            <a:prstGeom prst="rect">
              <a:avLst/>
            </a:prstGeom>
          </p:spPr>
        </p:pic>
      </p:grpSp>
      <p:grpSp>
        <p:nvGrpSpPr>
          <p:cNvPr id="2" name="Group 1"/>
          <p:cNvGrpSpPr/>
          <p:nvPr/>
        </p:nvGrpSpPr>
        <p:grpSpPr>
          <a:xfrm>
            <a:off x="637186" y="3270832"/>
            <a:ext cx="867346" cy="619098"/>
            <a:chOff x="6261309" y="3632736"/>
            <a:chExt cx="867346" cy="619098"/>
          </a:xfrm>
        </p:grpSpPr>
        <p:pic>
          <p:nvPicPr>
            <p:cNvPr id="48" name="Picture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90842" y="3632736"/>
              <a:ext cx="424470" cy="432487"/>
            </a:xfrm>
            <a:prstGeom prst="rect">
              <a:avLst/>
            </a:prstGeom>
          </p:spPr>
        </p:pic>
        <p:sp>
          <p:nvSpPr>
            <p:cNvPr id="49" name="TextBox 48"/>
            <p:cNvSpPr txBox="1"/>
            <p:nvPr/>
          </p:nvSpPr>
          <p:spPr>
            <a:xfrm>
              <a:off x="6261309" y="3991248"/>
              <a:ext cx="867346" cy="260586"/>
            </a:xfrm>
            <a:prstGeom prst="rect">
              <a:avLst/>
            </a:prstGeom>
            <a:noFill/>
          </p:spPr>
          <p:txBody>
            <a:bodyPr wrap="square" lIns="90427" tIns="45213" rIns="90427" bIns="45213" rtlCol="0">
              <a:spAutoFit/>
            </a:bodyPr>
            <a:lstStyle/>
            <a:p>
              <a:pPr algn="ctr"/>
              <a:r>
                <a:rPr lang="en-US" sz="1100" dirty="0" smtClean="0">
                  <a:solidFill>
                    <a:prstClr val="black"/>
                  </a:solidFill>
                </a:rPr>
                <a:t>Controller</a:t>
              </a:r>
              <a:endParaRPr lang="en-US" sz="1100" dirty="0">
                <a:solidFill>
                  <a:prstClr val="black"/>
                </a:solidFill>
              </a:endParaRPr>
            </a:p>
          </p:txBody>
        </p:sp>
      </p:grpSp>
      <p:grpSp>
        <p:nvGrpSpPr>
          <p:cNvPr id="50" name="Group 49"/>
          <p:cNvGrpSpPr/>
          <p:nvPr/>
        </p:nvGrpSpPr>
        <p:grpSpPr>
          <a:xfrm>
            <a:off x="2709047" y="2876188"/>
            <a:ext cx="748727" cy="620950"/>
            <a:chOff x="3874055" y="5492548"/>
            <a:chExt cx="748727" cy="620950"/>
          </a:xfrm>
        </p:grpSpPr>
        <p:sp>
          <p:nvSpPr>
            <p:cNvPr id="51" name="TextBox 50"/>
            <p:cNvSpPr txBox="1"/>
            <p:nvPr/>
          </p:nvSpPr>
          <p:spPr>
            <a:xfrm>
              <a:off x="3874055" y="5852912"/>
              <a:ext cx="748727" cy="260586"/>
            </a:xfrm>
            <a:prstGeom prst="rect">
              <a:avLst/>
            </a:prstGeom>
            <a:noFill/>
          </p:spPr>
          <p:txBody>
            <a:bodyPr wrap="square" lIns="90427" tIns="45213" rIns="90427" bIns="45213" rtlCol="0">
              <a:spAutoFit/>
            </a:bodyPr>
            <a:lstStyle/>
            <a:p>
              <a:pPr algn="ctr"/>
              <a:r>
                <a:rPr lang="en-US" sz="1100" dirty="0">
                  <a:solidFill>
                    <a:prstClr val="black"/>
                  </a:solidFill>
                </a:rPr>
                <a:t>Gateway</a:t>
              </a:r>
            </a:p>
          </p:txBody>
        </p:sp>
        <p:pic>
          <p:nvPicPr>
            <p:cNvPr id="52" name="Picture 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4997" y="5492548"/>
              <a:ext cx="406843" cy="414528"/>
            </a:xfrm>
            <a:prstGeom prst="rect">
              <a:avLst/>
            </a:prstGeom>
          </p:spPr>
        </p:pic>
      </p:grpSp>
      <p:grpSp>
        <p:nvGrpSpPr>
          <p:cNvPr id="53" name="Group 52"/>
          <p:cNvGrpSpPr/>
          <p:nvPr/>
        </p:nvGrpSpPr>
        <p:grpSpPr>
          <a:xfrm>
            <a:off x="1982084" y="1223873"/>
            <a:ext cx="748727" cy="620950"/>
            <a:chOff x="3874055" y="5492548"/>
            <a:chExt cx="748727" cy="620950"/>
          </a:xfrm>
        </p:grpSpPr>
        <p:sp>
          <p:nvSpPr>
            <p:cNvPr id="54" name="TextBox 53"/>
            <p:cNvSpPr txBox="1"/>
            <p:nvPr/>
          </p:nvSpPr>
          <p:spPr>
            <a:xfrm>
              <a:off x="3874055" y="5852912"/>
              <a:ext cx="748727" cy="260586"/>
            </a:xfrm>
            <a:prstGeom prst="rect">
              <a:avLst/>
            </a:prstGeom>
            <a:noFill/>
          </p:spPr>
          <p:txBody>
            <a:bodyPr wrap="square" lIns="90427" tIns="45213" rIns="90427" bIns="45213" rtlCol="0">
              <a:spAutoFit/>
            </a:bodyPr>
            <a:lstStyle/>
            <a:p>
              <a:pPr algn="ctr"/>
              <a:r>
                <a:rPr lang="en-US" sz="1100" dirty="0">
                  <a:solidFill>
                    <a:prstClr val="black"/>
                  </a:solidFill>
                </a:rPr>
                <a:t>Gateway</a:t>
              </a:r>
            </a:p>
          </p:txBody>
        </p:sp>
        <p:pic>
          <p:nvPicPr>
            <p:cNvPr id="55" name="Picture 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4997" y="5492548"/>
              <a:ext cx="406843" cy="414528"/>
            </a:xfrm>
            <a:prstGeom prst="rect">
              <a:avLst/>
            </a:prstGeom>
          </p:spPr>
        </p:pic>
      </p:grpSp>
      <p:cxnSp>
        <p:nvCxnSpPr>
          <p:cNvPr id="56" name="Straight Connector 55"/>
          <p:cNvCxnSpPr/>
          <p:nvPr/>
        </p:nvCxnSpPr>
        <p:spPr>
          <a:xfrm flipH="1">
            <a:off x="1038395" y="1954299"/>
            <a:ext cx="96143" cy="133641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57" name="Title 2"/>
          <p:cNvSpPr txBox="1">
            <a:spLocks/>
          </p:cNvSpPr>
          <p:nvPr/>
        </p:nvSpPr>
        <p:spPr>
          <a:xfrm>
            <a:off x="334299" y="1"/>
            <a:ext cx="11024435" cy="1170039"/>
          </a:xfrm>
          <a:prstGeom prst="rect">
            <a:avLst/>
          </a:prstGeom>
        </p:spPr>
        <p:txBody>
          <a:bodyPr/>
          <a:lstStyle>
            <a:lvl1pPr algn="l" defTabSz="609585" rtl="0" eaLnBrk="1" latinLnBrk="0" hangingPunct="1">
              <a:spcBef>
                <a:spcPct val="0"/>
              </a:spcBef>
              <a:buNone/>
              <a:defRPr sz="3733" kern="1200">
                <a:solidFill>
                  <a:srgbClr val="187ED6"/>
                </a:solidFill>
                <a:latin typeface="Calibri Light"/>
                <a:ea typeface="+mj-ea"/>
                <a:cs typeface="Calibri Light"/>
              </a:defRPr>
            </a:lvl1pPr>
          </a:lstStyle>
          <a:p>
            <a:r>
              <a:rPr lang="en-US" sz="4400" dirty="0" smtClean="0">
                <a:latin typeface="+mj-lt"/>
              </a:rPr>
              <a:t>Access Control With SDP </a:t>
            </a:r>
            <a:endParaRPr lang="en-US" dirty="0">
              <a:latin typeface="+mj-lt"/>
            </a:endParaRPr>
          </a:p>
        </p:txBody>
      </p:sp>
      <p:pic>
        <p:nvPicPr>
          <p:cNvPr id="58" name="Picture 2" descr="http://icons.iconarchive.com/icons/awicons/vista-artistic/256/office-building-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450" y="1439522"/>
            <a:ext cx="1000094" cy="1000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13676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Text Placeholder 2"/>
          <p:cNvSpPr>
            <a:spLocks noGrp="1"/>
          </p:cNvSpPr>
          <p:nvPr>
            <p:ph type="body" sz="quarter" idx="10"/>
          </p:nvPr>
        </p:nvSpPr>
        <p:spPr/>
        <p:txBody>
          <a:bodyPr/>
          <a:lstStyle/>
          <a:p>
            <a:r>
              <a:rPr lang="en-US" sz="2400" dirty="0"/>
              <a:t>SDP creates an Identity before connecting to applications, by the authenticate first approach</a:t>
            </a:r>
          </a:p>
          <a:p>
            <a:r>
              <a:rPr lang="en-US" sz="2400" dirty="0"/>
              <a:t>Removes typical attack vectors like zero day vulnerabilities, DDOS and lateral movement</a:t>
            </a:r>
          </a:p>
          <a:p>
            <a:r>
              <a:rPr lang="en-US" sz="2400" dirty="0"/>
              <a:t>It can be leveraged by legacy applications by extending the SDP Architecture</a:t>
            </a:r>
          </a:p>
          <a:p>
            <a:r>
              <a:rPr lang="en-US" sz="2400" dirty="0"/>
              <a:t>The Cloud Fabric can now be extended all the way to the user and device</a:t>
            </a:r>
          </a:p>
          <a:p>
            <a:pPr lvl="1"/>
            <a:r>
              <a:rPr lang="en-US" sz="2000" dirty="0"/>
              <a:t>Identity centric Security, where the network is secondary</a:t>
            </a:r>
          </a:p>
          <a:p>
            <a:pPr lvl="1"/>
            <a:r>
              <a:rPr lang="en-US" sz="2000" dirty="0"/>
              <a:t>Policies on user and cloud instances can now leverage same Identity Provider</a:t>
            </a:r>
          </a:p>
          <a:p>
            <a:r>
              <a:rPr lang="en-US" sz="2400" dirty="0"/>
              <a:t>No more need for traditional network defense equipment (Firewall, VLAN, VPN, …) and no need for a traditional Perimeter approach</a:t>
            </a:r>
          </a:p>
          <a:p>
            <a:endParaRPr lang="en-US" sz="2400" dirty="0"/>
          </a:p>
          <a:p>
            <a:pPr marL="0" indent="0" algn="ctr">
              <a:buNone/>
            </a:pPr>
            <a:r>
              <a:rPr lang="en-US" b="1" dirty="0"/>
              <a:t>The end of the internal network!</a:t>
            </a:r>
          </a:p>
          <a:p>
            <a:endParaRPr lang="en-US" sz="2400" dirty="0"/>
          </a:p>
          <a:p>
            <a:endParaRPr lang="en-US" sz="2400" dirty="0"/>
          </a:p>
          <a:p>
            <a:endParaRPr lang="en-US" sz="2400" dirty="0"/>
          </a:p>
        </p:txBody>
      </p:sp>
      <p:sp>
        <p:nvSpPr>
          <p:cNvPr id="4" name="Slide Number Placeholder 3"/>
          <p:cNvSpPr>
            <a:spLocks noGrp="1"/>
          </p:cNvSpPr>
          <p:nvPr>
            <p:ph type="sldNum" sz="quarter" idx="4"/>
          </p:nvPr>
        </p:nvSpPr>
        <p:spPr/>
        <p:txBody>
          <a:bodyPr/>
          <a:lstStyle/>
          <a:p>
            <a:pPr>
              <a:defRPr/>
            </a:pPr>
            <a:fld id="{08B78B02-1957-4068-B692-CE3F5FFE3F7B}" type="slidenum">
              <a:rPr lang="en-US" smtClean="0"/>
              <a:pPr>
                <a:defRPr/>
              </a:pPr>
              <a:t>15</a:t>
            </a:fld>
            <a:endParaRPr lang="en-US" dirty="0"/>
          </a:p>
        </p:txBody>
      </p:sp>
    </p:spTree>
    <p:extLst>
      <p:ext uri="{BB962C8B-B14F-4D97-AF65-F5344CB8AC3E}">
        <p14:creationId xmlns:p14="http://schemas.microsoft.com/office/powerpoint/2010/main" val="18750827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922833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mj-lt"/>
              </a:rPr>
              <a:t>Welcome</a:t>
            </a:r>
            <a:endParaRPr lang="en-US" sz="4400" dirty="0">
              <a:latin typeface="+mj-lt"/>
            </a:endParaRPr>
          </a:p>
        </p:txBody>
      </p:sp>
      <p:sp>
        <p:nvSpPr>
          <p:cNvPr id="6" name="Content Placeholder 2"/>
          <p:cNvSpPr txBox="1">
            <a:spLocks/>
          </p:cNvSpPr>
          <p:nvPr/>
        </p:nvSpPr>
        <p:spPr>
          <a:xfrm>
            <a:off x="508470" y="1170040"/>
            <a:ext cx="5847417" cy="4987968"/>
          </a:xfrm>
          <a:prstGeom prst="rect">
            <a:avLst/>
          </a:prstGeom>
          <a:noFill/>
        </p:spPr>
        <p:txBody>
          <a:bodyPr/>
          <a:lstStyle>
            <a:lvl1pPr marL="306910" indent="-306910" algn="l" defTabSz="609585" rtl="0" eaLnBrk="1" latinLnBrk="0" hangingPunct="1">
              <a:spcBef>
                <a:spcPct val="20000"/>
              </a:spcBef>
              <a:buClr>
                <a:schemeClr val="accent4"/>
              </a:buClr>
              <a:buFont typeface="Arial" panose="020B0604020202020204" pitchFamily="34" charset="0"/>
              <a:buChar char="•"/>
              <a:defRPr sz="2933" b="0" i="0" kern="1200">
                <a:solidFill>
                  <a:schemeClr val="tx1"/>
                </a:solidFill>
                <a:latin typeface="Calibri Light"/>
                <a:ea typeface="+mn-ea"/>
                <a:cs typeface="Calibri Light"/>
              </a:defRPr>
            </a:lvl1pPr>
            <a:lvl2pPr marL="613818" indent="-306910" algn="l" defTabSz="609585" rtl="0" eaLnBrk="1" latinLnBrk="0" hangingPunct="1">
              <a:spcBef>
                <a:spcPct val="20000"/>
              </a:spcBef>
              <a:buClr>
                <a:schemeClr val="accent4"/>
              </a:buClr>
              <a:buFont typeface="Arial"/>
              <a:buChar char="–"/>
              <a:defRPr sz="2400" b="0" i="0" kern="1200">
                <a:solidFill>
                  <a:schemeClr val="tx1"/>
                </a:solidFill>
                <a:latin typeface="Calibri Light"/>
                <a:ea typeface="+mn-ea"/>
                <a:cs typeface="Calibri Light"/>
              </a:defRPr>
            </a:lvl2pPr>
            <a:lvl3pPr marL="842412" indent="-228594" algn="l" defTabSz="609585" rtl="0" eaLnBrk="1" latinLnBrk="0" hangingPunct="1">
              <a:spcBef>
                <a:spcPct val="20000"/>
              </a:spcBef>
              <a:buClr>
                <a:schemeClr val="accent4"/>
              </a:buClr>
              <a:buFont typeface="Arial"/>
              <a:buChar char="•"/>
              <a:defRPr sz="2133" b="0" i="0" kern="1200">
                <a:solidFill>
                  <a:schemeClr val="tx1"/>
                </a:solidFill>
                <a:latin typeface="Calibri Light"/>
                <a:ea typeface="+mn-ea"/>
                <a:cs typeface="Calibri Light"/>
              </a:defRPr>
            </a:lvl3pPr>
            <a:lvl4pPr marL="2133547" indent="-304792" algn="l" defTabSz="609585" rtl="0" eaLnBrk="1" latinLnBrk="0" hangingPunct="1">
              <a:spcBef>
                <a:spcPct val="20000"/>
              </a:spcBef>
              <a:buFont typeface="Arial"/>
              <a:buChar char="–"/>
              <a:defRPr sz="1867" b="0" i="0" kern="1200">
                <a:solidFill>
                  <a:schemeClr val="tx1"/>
                </a:solidFill>
                <a:latin typeface="Calibri Light"/>
                <a:ea typeface="+mn-ea"/>
                <a:cs typeface="Calibri Light"/>
              </a:defRPr>
            </a:lvl4pPr>
            <a:lvl5pPr marL="2743131" indent="-304792" algn="l" defTabSz="609585" rtl="0" eaLnBrk="1" latinLnBrk="0" hangingPunct="1">
              <a:spcBef>
                <a:spcPct val="20000"/>
              </a:spcBef>
              <a:buFont typeface="Arial"/>
              <a:buChar char="»"/>
              <a:defRPr sz="1867" b="0" i="0" kern="1200">
                <a:solidFill>
                  <a:schemeClr val="tx1"/>
                </a:solidFill>
                <a:latin typeface="Calibri Light"/>
                <a:ea typeface="+mn-ea"/>
                <a:cs typeface="Calibri 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b="1" dirty="0" smtClean="0"/>
              <a:t>Topics</a:t>
            </a:r>
          </a:p>
          <a:p>
            <a:pPr lvl="1"/>
            <a:r>
              <a:rPr lang="en-US" dirty="0" smtClean="0"/>
              <a:t>Network Security: TCP/IP Design Flaws</a:t>
            </a:r>
          </a:p>
          <a:p>
            <a:pPr lvl="1"/>
            <a:r>
              <a:rPr lang="en-US" dirty="0" smtClean="0"/>
              <a:t>The Software-Defined </a:t>
            </a:r>
            <a:r>
              <a:rPr lang="en-US" dirty="0" smtClean="0"/>
              <a:t>Perimeter (SDP)</a:t>
            </a:r>
            <a:endParaRPr lang="en-US" dirty="0" smtClean="0"/>
          </a:p>
          <a:p>
            <a:pPr lvl="1"/>
            <a:r>
              <a:rPr lang="en-US" dirty="0" smtClean="0"/>
              <a:t>Identity</a:t>
            </a:r>
            <a:r>
              <a:rPr lang="en-US" dirty="0" smtClean="0"/>
              <a:t>-</a:t>
            </a:r>
            <a:r>
              <a:rPr lang="en-US" dirty="0" smtClean="0"/>
              <a:t>Centric Access Controls</a:t>
            </a:r>
          </a:p>
          <a:p>
            <a:pPr lvl="1"/>
            <a:r>
              <a:rPr lang="en-US" dirty="0" smtClean="0"/>
              <a:t>Descriptive and Context-Driven Entitlements</a:t>
            </a:r>
          </a:p>
          <a:p>
            <a:pPr lvl="1"/>
            <a:r>
              <a:rPr lang="en-US" dirty="0" smtClean="0"/>
              <a:t>Access Control Policies </a:t>
            </a:r>
          </a:p>
          <a:p>
            <a:pPr lvl="1"/>
            <a:r>
              <a:rPr lang="en-US" dirty="0" smtClean="0"/>
              <a:t>Usin</a:t>
            </a:r>
            <a:r>
              <a:rPr lang="en-US" dirty="0" smtClean="0"/>
              <a:t>g </a:t>
            </a:r>
            <a:r>
              <a:rPr lang="en-US" dirty="0" smtClean="0"/>
              <a:t>SDP Across Multiple Environments</a:t>
            </a:r>
            <a:endParaRPr lang="en-US" dirty="0" smtClean="0"/>
          </a:p>
          <a:p>
            <a:pPr lvl="1"/>
            <a:r>
              <a:rPr lang="en-US" dirty="0" smtClean="0"/>
              <a:t>Conclusion</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6502" y="3579342"/>
            <a:ext cx="5117467" cy="1953049"/>
          </a:xfrm>
          <a:prstGeom prst="rect">
            <a:avLst/>
          </a:prstGeom>
          <a:effectLst>
            <a:softEdge rad="50800"/>
          </a:effectLst>
        </p:spPr>
      </p:pic>
    </p:spTree>
    <p:extLst>
      <p:ext uri="{BB962C8B-B14F-4D97-AF65-F5344CB8AC3E}">
        <p14:creationId xmlns:p14="http://schemas.microsoft.com/office/powerpoint/2010/main" val="29638760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72607"/>
            <a:ext cx="10972800" cy="986319"/>
          </a:xfrm>
        </p:spPr>
        <p:txBody>
          <a:bodyPr>
            <a:normAutofit/>
          </a:bodyPr>
          <a:lstStyle/>
          <a:p>
            <a:r>
              <a:rPr lang="en-US" sz="4400" dirty="0" smtClean="0">
                <a:latin typeface="+mj-lt"/>
              </a:rPr>
              <a:t>Leo Taddeo</a:t>
            </a:r>
            <a:endParaRPr lang="en-US" sz="4400" dirty="0">
              <a:latin typeface="+mj-lt"/>
            </a:endParaRPr>
          </a:p>
        </p:txBody>
      </p:sp>
      <p:pic>
        <p:nvPicPr>
          <p:cNvPr id="9" name="Content Placeholder 8" descr="Leo CZ (9 of 1) (1).jpg"/>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t="4110" b="4110"/>
          <a:stretch>
            <a:fillRect/>
          </a:stretch>
        </p:blipFill>
        <p:spPr>
          <a:xfrm>
            <a:off x="609600" y="1295400"/>
            <a:ext cx="4717271" cy="5312938"/>
          </a:xfrm>
        </p:spPr>
      </p:pic>
      <p:sp>
        <p:nvSpPr>
          <p:cNvPr id="6" name="Content Placeholder 5"/>
          <p:cNvSpPr>
            <a:spLocks noGrp="1"/>
          </p:cNvSpPr>
          <p:nvPr>
            <p:ph sz="half" idx="4294967295"/>
          </p:nvPr>
        </p:nvSpPr>
        <p:spPr>
          <a:xfrm>
            <a:off x="5881754" y="1295400"/>
            <a:ext cx="5700646" cy="5436228"/>
          </a:xfrm>
          <a:prstGeom prst="rect">
            <a:avLst/>
          </a:prstGeom>
        </p:spPr>
        <p:txBody>
          <a:bodyPr>
            <a:noAutofit/>
          </a:bodyPr>
          <a:lstStyle/>
          <a:p>
            <a:pPr marL="0" indent="0">
              <a:buNone/>
            </a:pPr>
            <a:r>
              <a:rPr lang="en-US" sz="1400" dirty="0"/>
              <a:t>Leo Taddeo is the Chief Security Officer (CSO) for </a:t>
            </a:r>
            <a:r>
              <a:rPr lang="en-US" sz="1400" dirty="0" smtClean="0">
                <a:hlinkClick r:id="rId4"/>
              </a:rPr>
              <a:t>Cryptzone</a:t>
            </a:r>
            <a:r>
              <a:rPr lang="en-US" sz="1400" dirty="0" smtClean="0"/>
              <a:t>. </a:t>
            </a:r>
          </a:p>
          <a:p>
            <a:endParaRPr lang="en-US" sz="1400" dirty="0"/>
          </a:p>
          <a:p>
            <a:pPr marL="0" indent="0">
              <a:buNone/>
            </a:pPr>
            <a:r>
              <a:rPr lang="en-US" sz="1400" dirty="0" smtClean="0"/>
              <a:t>Mr. Taddeo</a:t>
            </a:r>
            <a:r>
              <a:rPr lang="en-US" sz="1400" dirty="0"/>
              <a:t>, former Special Agent in Charge of the Special Operations/Cyber Division of the FBI’s New York Office, is responsible for analyzing the cybersecurity market to help shape Cryptzone’s vision for security </a:t>
            </a:r>
            <a:r>
              <a:rPr lang="en-US" sz="1400" dirty="0" smtClean="0"/>
              <a:t>solutions. Mr.  </a:t>
            </a:r>
            <a:r>
              <a:rPr lang="en-US" sz="1400" dirty="0"/>
              <a:t>Taddeo provides deep domain insight into the techniques, tactics and procedures used by cybercriminals, to help Cryptzone continue to develop disruptive solutions that enable customers to defend against advanced threats and breaches</a:t>
            </a:r>
            <a:r>
              <a:rPr lang="en-US" sz="1400" dirty="0" smtClean="0"/>
              <a:t>.</a:t>
            </a:r>
          </a:p>
          <a:p>
            <a:pPr marL="0" indent="0">
              <a:buNone/>
            </a:pPr>
            <a:endParaRPr lang="en-US" sz="1400" dirty="0" smtClean="0"/>
          </a:p>
          <a:p>
            <a:pPr marL="0" indent="0">
              <a:buNone/>
            </a:pPr>
            <a:r>
              <a:rPr lang="en-US" sz="1400" dirty="0"/>
              <a:t>Mr. Taddeo received his degree in applied physics in 1987 from Rensselaer Polytechnic Institute.  After completing his studies at Rensselaer, Mr. Taddeo served as a tank officer in the US Marine Corps.  In 1991, he was awarded a Purple Heart and Bronze Star Medal for valor for his service in the Gulf War.  Following his service in the Marines, Mr. Taddeo earned a Juris Doctor from St. John</a:t>
            </a:r>
            <a:r>
              <a:rPr lang="fr-FR" sz="1400" dirty="0"/>
              <a:t>’</a:t>
            </a:r>
            <a:r>
              <a:rPr lang="en-US" sz="1400" dirty="0"/>
              <a:t>s University.  Upon graduation, he joined the law firm of Mound, Cotton &amp; Wollan in New York, where he practiced in the field of civil litigation until entering on duty with the FBI. </a:t>
            </a:r>
          </a:p>
          <a:p>
            <a:pPr marL="0" indent="0">
              <a:buNone/>
            </a:pPr>
            <a:endParaRPr lang="en-US" sz="1400" dirty="0" smtClean="0"/>
          </a:p>
          <a:p>
            <a:pPr marL="0" indent="0">
              <a:buNone/>
            </a:pPr>
            <a:r>
              <a:rPr lang="en-US" sz="1400" dirty="0" smtClean="0"/>
              <a:t>Mr. Taddeo is </a:t>
            </a:r>
            <a:r>
              <a:rPr lang="en-US" sz="1400" dirty="0"/>
              <a:t>a graduate of the CISO Executive Program at Carnegie Mellon University. He also maintains the Certified Information Systems Security Professional (CISSP) and GIAC Certified Incident Handler certifications</a:t>
            </a:r>
            <a:r>
              <a:rPr lang="en-US" sz="1400" dirty="0" smtClean="0"/>
              <a:t>.</a:t>
            </a:r>
          </a:p>
        </p:txBody>
      </p:sp>
    </p:spTree>
    <p:extLst>
      <p:ext uri="{BB962C8B-B14F-4D97-AF65-F5344CB8AC3E}">
        <p14:creationId xmlns:p14="http://schemas.microsoft.com/office/powerpoint/2010/main" val="21135704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29308" y="0"/>
            <a:ext cx="5417283" cy="678828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600"/>
              </a:spcAft>
            </a:pPr>
            <a:endParaRPr lang="en-US" dirty="0" smtClean="0">
              <a:solidFill>
                <a:srgbClr val="FFFFFF"/>
              </a:solidFill>
              <a:latin typeface="Calibri Light" panose="020F0302020204030204" pitchFamily="34" charset="0"/>
            </a:endParaRPr>
          </a:p>
        </p:txBody>
      </p:sp>
      <p:sp>
        <p:nvSpPr>
          <p:cNvPr id="36" name="Title 1"/>
          <p:cNvSpPr>
            <a:spLocks noGrp="1"/>
          </p:cNvSpPr>
          <p:nvPr>
            <p:ph type="title"/>
          </p:nvPr>
        </p:nvSpPr>
        <p:spPr>
          <a:xfrm>
            <a:off x="296446" y="-250335"/>
            <a:ext cx="4761332" cy="1170039"/>
          </a:xfrm>
        </p:spPr>
        <p:txBody>
          <a:bodyPr>
            <a:normAutofit/>
          </a:bodyPr>
          <a:lstStyle/>
          <a:p>
            <a:r>
              <a:rPr lang="en-US" sz="3200" b="1" dirty="0" smtClean="0"/>
              <a:t>Standard TCP/IP Access</a:t>
            </a:r>
            <a:endParaRPr lang="en-US" sz="3200" b="1" dirty="0"/>
          </a:p>
        </p:txBody>
      </p:sp>
      <p:grpSp>
        <p:nvGrpSpPr>
          <p:cNvPr id="8" name="Group 7"/>
          <p:cNvGrpSpPr/>
          <p:nvPr/>
        </p:nvGrpSpPr>
        <p:grpSpPr>
          <a:xfrm>
            <a:off x="4846742" y="540480"/>
            <a:ext cx="2841485" cy="2724508"/>
            <a:chOff x="6217959" y="1315712"/>
            <a:chExt cx="2841485" cy="2724508"/>
          </a:xfrm>
        </p:grpSpPr>
        <p:sp>
          <p:nvSpPr>
            <p:cNvPr id="2" name="Rounded Rectangle 1"/>
            <p:cNvSpPr/>
            <p:nvPr/>
          </p:nvSpPr>
          <p:spPr>
            <a:xfrm>
              <a:off x="6373945" y="1315712"/>
              <a:ext cx="2685499" cy="2410468"/>
            </a:xfrm>
            <a:prstGeom prst="roundRect">
              <a:avLst/>
            </a:prstGeom>
            <a:solidFill>
              <a:srgbClr val="D3E4F4"/>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600"/>
                </a:spcAft>
              </a:pPr>
              <a:endParaRPr lang="en-US" dirty="0" smtClean="0">
                <a:latin typeface="Calibri Light" panose="020F0302020204030204" pitchFamily="34" charset="0"/>
              </a:endParaRPr>
            </a:p>
          </p:txBody>
        </p:sp>
        <p:grpSp>
          <p:nvGrpSpPr>
            <p:cNvPr id="6" name="Group 5"/>
            <p:cNvGrpSpPr/>
            <p:nvPr/>
          </p:nvGrpSpPr>
          <p:grpSpPr>
            <a:xfrm>
              <a:off x="6217959" y="1700653"/>
              <a:ext cx="524704" cy="325230"/>
              <a:chOff x="6635668" y="1461281"/>
              <a:chExt cx="524704" cy="325230"/>
            </a:xfrm>
          </p:grpSpPr>
          <p:sp>
            <p:nvSpPr>
              <p:cNvPr id="3" name="Chord 2"/>
              <p:cNvSpPr/>
              <p:nvPr/>
            </p:nvSpPr>
            <p:spPr>
              <a:xfrm flipH="1">
                <a:off x="6635668" y="1461281"/>
                <a:ext cx="325230" cy="325230"/>
              </a:xfrm>
              <a:prstGeom prst="chord">
                <a:avLst>
                  <a:gd name="adj1" fmla="val 5433292"/>
                  <a:gd name="adj2" fmla="val 16200000"/>
                </a:avLst>
              </a:prstGeom>
              <a:solidFill>
                <a:srgbClr val="D3E4F4"/>
              </a:solidFill>
              <a:ln w="19050">
                <a:solidFill>
                  <a:srgbClr val="0F5C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600"/>
                  </a:spcAft>
                </a:pPr>
                <a:endParaRPr lang="en-US" dirty="0" smtClean="0">
                  <a:latin typeface="Calibri Light" panose="020F0302020204030204" pitchFamily="34" charset="0"/>
                </a:endParaRPr>
              </a:p>
            </p:txBody>
          </p:sp>
          <p:cxnSp>
            <p:nvCxnSpPr>
              <p:cNvPr id="5" name="Straight Connector 4"/>
              <p:cNvCxnSpPr/>
              <p:nvPr/>
            </p:nvCxnSpPr>
            <p:spPr>
              <a:xfrm>
                <a:off x="6970423" y="1622222"/>
                <a:ext cx="189949"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7" name="TextBox 6"/>
            <p:cNvSpPr txBox="1"/>
            <p:nvPr/>
          </p:nvSpPr>
          <p:spPr>
            <a:xfrm>
              <a:off x="6703627" y="1714761"/>
              <a:ext cx="1577340" cy="341632"/>
            </a:xfrm>
            <a:prstGeom prst="rect">
              <a:avLst/>
            </a:prstGeom>
            <a:noFill/>
          </p:spPr>
          <p:txBody>
            <a:bodyPr wrap="square" rtlCol="0">
              <a:spAutoFit/>
            </a:bodyPr>
            <a:lstStyle/>
            <a:p>
              <a:pPr>
                <a:lnSpc>
                  <a:spcPct val="90000"/>
                </a:lnSpc>
                <a:spcAft>
                  <a:spcPts val="600"/>
                </a:spcAft>
              </a:pPr>
              <a:r>
                <a:rPr lang="en-US" dirty="0" smtClean="0">
                  <a:latin typeface="Calibri Light" panose="020F0302020204030204" pitchFamily="34" charset="0"/>
                </a:rPr>
                <a:t>22: SSH</a:t>
              </a:r>
            </a:p>
          </p:txBody>
        </p:sp>
        <p:sp>
          <p:nvSpPr>
            <p:cNvPr id="17" name="TextBox 16"/>
            <p:cNvSpPr txBox="1"/>
            <p:nvPr/>
          </p:nvSpPr>
          <p:spPr>
            <a:xfrm>
              <a:off x="6703627" y="2303334"/>
              <a:ext cx="1577340" cy="341632"/>
            </a:xfrm>
            <a:prstGeom prst="rect">
              <a:avLst/>
            </a:prstGeom>
            <a:noFill/>
          </p:spPr>
          <p:txBody>
            <a:bodyPr wrap="square" rtlCol="0">
              <a:spAutoFit/>
            </a:bodyPr>
            <a:lstStyle/>
            <a:p>
              <a:pPr>
                <a:lnSpc>
                  <a:spcPct val="90000"/>
                </a:lnSpc>
                <a:spcAft>
                  <a:spcPts val="600"/>
                </a:spcAft>
              </a:pPr>
              <a:r>
                <a:rPr lang="en-US" dirty="0" smtClean="0">
                  <a:latin typeface="Calibri Light" panose="020F0302020204030204" pitchFamily="34" charset="0"/>
                </a:rPr>
                <a:t>443: HTTPS</a:t>
              </a:r>
            </a:p>
          </p:txBody>
        </p:sp>
        <p:sp>
          <p:nvSpPr>
            <p:cNvPr id="18" name="TextBox 17"/>
            <p:cNvSpPr txBox="1"/>
            <p:nvPr/>
          </p:nvSpPr>
          <p:spPr>
            <a:xfrm>
              <a:off x="6703626" y="2923261"/>
              <a:ext cx="2163963" cy="590931"/>
            </a:xfrm>
            <a:prstGeom prst="rect">
              <a:avLst/>
            </a:prstGeom>
            <a:noFill/>
          </p:spPr>
          <p:txBody>
            <a:bodyPr wrap="square" rtlCol="0">
              <a:spAutoFit/>
            </a:bodyPr>
            <a:lstStyle/>
            <a:p>
              <a:pPr>
                <a:lnSpc>
                  <a:spcPct val="90000"/>
                </a:lnSpc>
                <a:spcAft>
                  <a:spcPts val="600"/>
                </a:spcAft>
              </a:pPr>
              <a:r>
                <a:rPr lang="en-US" dirty="0" smtClean="0">
                  <a:latin typeface="Calibri Light" panose="020F0302020204030204" pitchFamily="34" charset="0"/>
                </a:rPr>
                <a:t>2354: Custom App.</a:t>
              </a:r>
              <a:br>
                <a:rPr lang="en-US" dirty="0" smtClean="0">
                  <a:latin typeface="Calibri Light" panose="020F0302020204030204" pitchFamily="34" charset="0"/>
                </a:rPr>
              </a:br>
              <a:r>
                <a:rPr lang="en-US" dirty="0" smtClean="0">
                  <a:latin typeface="Calibri Light" panose="020F0302020204030204" pitchFamily="34" charset="0"/>
                </a:rPr>
                <a:t>             Protocol</a:t>
              </a:r>
            </a:p>
          </p:txBody>
        </p:sp>
        <p:grpSp>
          <p:nvGrpSpPr>
            <p:cNvPr id="19" name="Group 18"/>
            <p:cNvGrpSpPr/>
            <p:nvPr/>
          </p:nvGrpSpPr>
          <p:grpSpPr>
            <a:xfrm>
              <a:off x="6217959" y="2283917"/>
              <a:ext cx="524704" cy="325230"/>
              <a:chOff x="6635668" y="1461281"/>
              <a:chExt cx="524704" cy="325230"/>
            </a:xfrm>
          </p:grpSpPr>
          <p:sp>
            <p:nvSpPr>
              <p:cNvPr id="20" name="Chord 19"/>
              <p:cNvSpPr/>
              <p:nvPr/>
            </p:nvSpPr>
            <p:spPr>
              <a:xfrm flipH="1">
                <a:off x="6635668" y="1461281"/>
                <a:ext cx="325230" cy="325230"/>
              </a:xfrm>
              <a:prstGeom prst="chord">
                <a:avLst>
                  <a:gd name="adj1" fmla="val 5433292"/>
                  <a:gd name="adj2" fmla="val 16200000"/>
                </a:avLst>
              </a:prstGeom>
              <a:solidFill>
                <a:srgbClr val="D3E4F4"/>
              </a:solidFill>
              <a:ln w="19050">
                <a:solidFill>
                  <a:srgbClr val="0F5C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600"/>
                  </a:spcAft>
                </a:pPr>
                <a:endParaRPr lang="en-US" dirty="0" smtClean="0">
                  <a:latin typeface="Calibri Light" panose="020F0302020204030204" pitchFamily="34" charset="0"/>
                </a:endParaRPr>
              </a:p>
            </p:txBody>
          </p:sp>
          <p:cxnSp>
            <p:nvCxnSpPr>
              <p:cNvPr id="21" name="Straight Connector 20"/>
              <p:cNvCxnSpPr/>
              <p:nvPr/>
            </p:nvCxnSpPr>
            <p:spPr>
              <a:xfrm>
                <a:off x="6970423" y="1622222"/>
                <a:ext cx="189949"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2" name="Group 21"/>
            <p:cNvGrpSpPr/>
            <p:nvPr/>
          </p:nvGrpSpPr>
          <p:grpSpPr>
            <a:xfrm>
              <a:off x="6217959" y="2923261"/>
              <a:ext cx="524704" cy="325230"/>
              <a:chOff x="6635668" y="1461281"/>
              <a:chExt cx="524704" cy="325230"/>
            </a:xfrm>
          </p:grpSpPr>
          <p:sp>
            <p:nvSpPr>
              <p:cNvPr id="23" name="Chord 22"/>
              <p:cNvSpPr/>
              <p:nvPr/>
            </p:nvSpPr>
            <p:spPr>
              <a:xfrm flipH="1">
                <a:off x="6635668" y="1461281"/>
                <a:ext cx="325230" cy="325230"/>
              </a:xfrm>
              <a:prstGeom prst="chord">
                <a:avLst>
                  <a:gd name="adj1" fmla="val 5433292"/>
                  <a:gd name="adj2" fmla="val 16200000"/>
                </a:avLst>
              </a:prstGeom>
              <a:solidFill>
                <a:srgbClr val="D3E4F4"/>
              </a:solidFill>
              <a:ln w="19050">
                <a:solidFill>
                  <a:srgbClr val="0F5C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600"/>
                  </a:spcAft>
                </a:pPr>
                <a:endParaRPr lang="en-US" dirty="0" smtClean="0">
                  <a:latin typeface="Calibri Light" panose="020F0302020204030204" pitchFamily="34" charset="0"/>
                </a:endParaRPr>
              </a:p>
            </p:txBody>
          </p:sp>
          <p:cxnSp>
            <p:nvCxnSpPr>
              <p:cNvPr id="24" name="Straight Connector 23"/>
              <p:cNvCxnSpPr/>
              <p:nvPr/>
            </p:nvCxnSpPr>
            <p:spPr>
              <a:xfrm>
                <a:off x="6970423" y="1622222"/>
                <a:ext cx="189949"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25" name="TextBox 24"/>
            <p:cNvSpPr txBox="1"/>
            <p:nvPr/>
          </p:nvSpPr>
          <p:spPr>
            <a:xfrm>
              <a:off x="6502781" y="3698588"/>
              <a:ext cx="2163963" cy="341632"/>
            </a:xfrm>
            <a:prstGeom prst="rect">
              <a:avLst/>
            </a:prstGeom>
            <a:noFill/>
          </p:spPr>
          <p:txBody>
            <a:bodyPr wrap="square" rtlCol="0">
              <a:spAutoFit/>
            </a:bodyPr>
            <a:lstStyle/>
            <a:p>
              <a:pPr algn="ctr">
                <a:lnSpc>
                  <a:spcPct val="90000"/>
                </a:lnSpc>
                <a:spcAft>
                  <a:spcPts val="600"/>
                </a:spcAft>
              </a:pPr>
              <a:r>
                <a:rPr lang="en-US" dirty="0" smtClean="0">
                  <a:latin typeface="Calibri Light" panose="020F0302020204030204" pitchFamily="34" charset="0"/>
                </a:rPr>
                <a:t>10.2.5.74</a:t>
              </a:r>
            </a:p>
          </p:txBody>
        </p:sp>
      </p:grpSp>
      <p:grpSp>
        <p:nvGrpSpPr>
          <p:cNvPr id="15" name="Group 14"/>
          <p:cNvGrpSpPr/>
          <p:nvPr/>
        </p:nvGrpSpPr>
        <p:grpSpPr>
          <a:xfrm>
            <a:off x="1161229" y="797760"/>
            <a:ext cx="2012949" cy="1184784"/>
            <a:chOff x="6382679" y="4160438"/>
            <a:chExt cx="2211034" cy="1301373"/>
          </a:xfrm>
        </p:grpSpPr>
        <p:grpSp>
          <p:nvGrpSpPr>
            <p:cNvPr id="26" name="Group 25"/>
            <p:cNvGrpSpPr/>
            <p:nvPr/>
          </p:nvGrpSpPr>
          <p:grpSpPr>
            <a:xfrm>
              <a:off x="8226977" y="4160438"/>
              <a:ext cx="366736" cy="301247"/>
              <a:chOff x="6964363" y="198438"/>
              <a:chExt cx="720725" cy="523875"/>
            </a:xfrm>
            <a:solidFill>
              <a:schemeClr val="accent1"/>
            </a:solidFill>
          </p:grpSpPr>
          <p:sp>
            <p:nvSpPr>
              <p:cNvPr id="27" name="Freeform 9"/>
              <p:cNvSpPr>
                <a:spLocks/>
              </p:cNvSpPr>
              <p:nvPr/>
            </p:nvSpPr>
            <p:spPr bwMode="auto">
              <a:xfrm>
                <a:off x="6997700" y="198438"/>
                <a:ext cx="654050" cy="133350"/>
              </a:xfrm>
              <a:custGeom>
                <a:avLst/>
                <a:gdLst>
                  <a:gd name="T0" fmla="*/ 40 w 79"/>
                  <a:gd name="T1" fmla="*/ 16 h 16"/>
                  <a:gd name="T2" fmla="*/ 40 w 79"/>
                  <a:gd name="T3" fmla="*/ 16 h 16"/>
                  <a:gd name="T4" fmla="*/ 47 w 79"/>
                  <a:gd name="T5" fmla="*/ 11 h 16"/>
                  <a:gd name="T6" fmla="*/ 49 w 79"/>
                  <a:gd name="T7" fmla="*/ 11 h 16"/>
                  <a:gd name="T8" fmla="*/ 79 w 79"/>
                  <a:gd name="T9" fmla="*/ 11 h 16"/>
                  <a:gd name="T10" fmla="*/ 79 w 79"/>
                  <a:gd name="T11" fmla="*/ 6 h 16"/>
                  <a:gd name="T12" fmla="*/ 77 w 79"/>
                  <a:gd name="T13" fmla="*/ 5 h 16"/>
                  <a:gd name="T14" fmla="*/ 34 w 79"/>
                  <a:gd name="T15" fmla="*/ 5 h 16"/>
                  <a:gd name="T16" fmla="*/ 34 w 79"/>
                  <a:gd name="T17" fmla="*/ 3 h 16"/>
                  <a:gd name="T18" fmla="*/ 30 w 79"/>
                  <a:gd name="T19" fmla="*/ 0 h 16"/>
                  <a:gd name="T20" fmla="*/ 4 w 79"/>
                  <a:gd name="T21" fmla="*/ 0 h 16"/>
                  <a:gd name="T22" fmla="*/ 0 w 79"/>
                  <a:gd name="T23" fmla="*/ 3 h 16"/>
                  <a:gd name="T24" fmla="*/ 0 w 79"/>
                  <a:gd name="T25" fmla="*/ 16 h 16"/>
                  <a:gd name="T26" fmla="*/ 40 w 79"/>
                  <a:gd name="T2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6">
                    <a:moveTo>
                      <a:pt x="40" y="16"/>
                    </a:moveTo>
                    <a:cubicBezTo>
                      <a:pt x="40" y="16"/>
                      <a:pt x="40" y="16"/>
                      <a:pt x="40" y="16"/>
                    </a:cubicBezTo>
                    <a:cubicBezTo>
                      <a:pt x="47" y="11"/>
                      <a:pt x="47" y="11"/>
                      <a:pt x="47" y="11"/>
                    </a:cubicBezTo>
                    <a:cubicBezTo>
                      <a:pt x="47" y="11"/>
                      <a:pt x="48" y="11"/>
                      <a:pt x="49" y="11"/>
                    </a:cubicBezTo>
                    <a:cubicBezTo>
                      <a:pt x="79" y="11"/>
                      <a:pt x="79" y="11"/>
                      <a:pt x="79" y="11"/>
                    </a:cubicBezTo>
                    <a:cubicBezTo>
                      <a:pt x="79" y="6"/>
                      <a:pt x="79" y="6"/>
                      <a:pt x="79" y="6"/>
                    </a:cubicBezTo>
                    <a:cubicBezTo>
                      <a:pt x="79" y="6"/>
                      <a:pt x="78" y="5"/>
                      <a:pt x="77" y="5"/>
                    </a:cubicBezTo>
                    <a:cubicBezTo>
                      <a:pt x="34" y="5"/>
                      <a:pt x="34" y="5"/>
                      <a:pt x="34" y="5"/>
                    </a:cubicBezTo>
                    <a:cubicBezTo>
                      <a:pt x="34" y="3"/>
                      <a:pt x="34" y="3"/>
                      <a:pt x="34" y="3"/>
                    </a:cubicBezTo>
                    <a:cubicBezTo>
                      <a:pt x="34" y="1"/>
                      <a:pt x="32" y="0"/>
                      <a:pt x="30" y="0"/>
                    </a:cubicBezTo>
                    <a:cubicBezTo>
                      <a:pt x="4" y="0"/>
                      <a:pt x="4" y="0"/>
                      <a:pt x="4" y="0"/>
                    </a:cubicBezTo>
                    <a:cubicBezTo>
                      <a:pt x="2" y="0"/>
                      <a:pt x="0" y="1"/>
                      <a:pt x="0" y="3"/>
                    </a:cubicBezTo>
                    <a:cubicBezTo>
                      <a:pt x="0" y="16"/>
                      <a:pt x="0" y="16"/>
                      <a:pt x="0" y="16"/>
                    </a:cubicBezTo>
                    <a:lnTo>
                      <a:pt x="4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0"/>
              <p:cNvSpPr>
                <a:spLocks/>
              </p:cNvSpPr>
              <p:nvPr/>
            </p:nvSpPr>
            <p:spPr bwMode="auto">
              <a:xfrm>
                <a:off x="6964363" y="306388"/>
                <a:ext cx="720725" cy="415925"/>
              </a:xfrm>
              <a:custGeom>
                <a:avLst/>
                <a:gdLst>
                  <a:gd name="T0" fmla="*/ 85 w 87"/>
                  <a:gd name="T1" fmla="*/ 0 h 50"/>
                  <a:gd name="T2" fmla="*/ 53 w 87"/>
                  <a:gd name="T3" fmla="*/ 0 h 50"/>
                  <a:gd name="T4" fmla="*/ 52 w 87"/>
                  <a:gd name="T5" fmla="*/ 1 h 50"/>
                  <a:gd name="T6" fmla="*/ 45 w 87"/>
                  <a:gd name="T7" fmla="*/ 5 h 50"/>
                  <a:gd name="T8" fmla="*/ 44 w 87"/>
                  <a:gd name="T9" fmla="*/ 5 h 50"/>
                  <a:gd name="T10" fmla="*/ 2 w 87"/>
                  <a:gd name="T11" fmla="*/ 5 h 50"/>
                  <a:gd name="T12" fmla="*/ 0 w 87"/>
                  <a:gd name="T13" fmla="*/ 7 h 50"/>
                  <a:gd name="T14" fmla="*/ 3 w 87"/>
                  <a:gd name="T15" fmla="*/ 49 h 50"/>
                  <a:gd name="T16" fmla="*/ 5 w 87"/>
                  <a:gd name="T17" fmla="*/ 50 h 50"/>
                  <a:gd name="T18" fmla="*/ 83 w 87"/>
                  <a:gd name="T19" fmla="*/ 50 h 50"/>
                  <a:gd name="T20" fmla="*/ 84 w 87"/>
                  <a:gd name="T21" fmla="*/ 49 h 50"/>
                  <a:gd name="T22" fmla="*/ 87 w 87"/>
                  <a:gd name="T23" fmla="*/ 2 h 50"/>
                  <a:gd name="T24" fmla="*/ 85 w 87"/>
                  <a:gd name="T2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50">
                    <a:moveTo>
                      <a:pt x="85" y="0"/>
                    </a:moveTo>
                    <a:cubicBezTo>
                      <a:pt x="53" y="0"/>
                      <a:pt x="53" y="0"/>
                      <a:pt x="53" y="0"/>
                    </a:cubicBezTo>
                    <a:cubicBezTo>
                      <a:pt x="52" y="0"/>
                      <a:pt x="52" y="0"/>
                      <a:pt x="52" y="1"/>
                    </a:cubicBezTo>
                    <a:cubicBezTo>
                      <a:pt x="45" y="5"/>
                      <a:pt x="45" y="5"/>
                      <a:pt x="45" y="5"/>
                    </a:cubicBezTo>
                    <a:cubicBezTo>
                      <a:pt x="45" y="5"/>
                      <a:pt x="44" y="5"/>
                      <a:pt x="44" y="5"/>
                    </a:cubicBezTo>
                    <a:cubicBezTo>
                      <a:pt x="2" y="5"/>
                      <a:pt x="2" y="5"/>
                      <a:pt x="2" y="5"/>
                    </a:cubicBezTo>
                    <a:cubicBezTo>
                      <a:pt x="1" y="5"/>
                      <a:pt x="0" y="6"/>
                      <a:pt x="0" y="7"/>
                    </a:cubicBezTo>
                    <a:cubicBezTo>
                      <a:pt x="3" y="49"/>
                      <a:pt x="3" y="49"/>
                      <a:pt x="3" y="49"/>
                    </a:cubicBezTo>
                    <a:cubicBezTo>
                      <a:pt x="3" y="50"/>
                      <a:pt x="4" y="50"/>
                      <a:pt x="5" y="50"/>
                    </a:cubicBezTo>
                    <a:cubicBezTo>
                      <a:pt x="83" y="50"/>
                      <a:pt x="83" y="50"/>
                      <a:pt x="83" y="50"/>
                    </a:cubicBezTo>
                    <a:cubicBezTo>
                      <a:pt x="84" y="50"/>
                      <a:pt x="84" y="50"/>
                      <a:pt x="84" y="49"/>
                    </a:cubicBezTo>
                    <a:cubicBezTo>
                      <a:pt x="87" y="2"/>
                      <a:pt x="87" y="2"/>
                      <a:pt x="87" y="2"/>
                    </a:cubicBezTo>
                    <a:cubicBezTo>
                      <a:pt x="87" y="1"/>
                      <a:pt x="86" y="0"/>
                      <a:pt x="8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Freeform 11"/>
            <p:cNvSpPr>
              <a:spLocks noEditPoints="1"/>
            </p:cNvSpPr>
            <p:nvPr/>
          </p:nvSpPr>
          <p:spPr bwMode="auto">
            <a:xfrm>
              <a:off x="8226977" y="4655030"/>
              <a:ext cx="366736" cy="291073"/>
            </a:xfrm>
            <a:custGeom>
              <a:avLst/>
              <a:gdLst>
                <a:gd name="T0" fmla="*/ 86 w 91"/>
                <a:gd name="T1" fmla="*/ 0 h 72"/>
                <a:gd name="T2" fmla="*/ 5 w 91"/>
                <a:gd name="T3" fmla="*/ 0 h 72"/>
                <a:gd name="T4" fmla="*/ 0 w 91"/>
                <a:gd name="T5" fmla="*/ 5 h 72"/>
                <a:gd name="T6" fmla="*/ 0 w 91"/>
                <a:gd name="T7" fmla="*/ 67 h 72"/>
                <a:gd name="T8" fmla="*/ 5 w 91"/>
                <a:gd name="T9" fmla="*/ 72 h 72"/>
                <a:gd name="T10" fmla="*/ 86 w 91"/>
                <a:gd name="T11" fmla="*/ 72 h 72"/>
                <a:gd name="T12" fmla="*/ 91 w 91"/>
                <a:gd name="T13" fmla="*/ 67 h 72"/>
                <a:gd name="T14" fmla="*/ 91 w 91"/>
                <a:gd name="T15" fmla="*/ 5 h 72"/>
                <a:gd name="T16" fmla="*/ 86 w 91"/>
                <a:gd name="T17" fmla="*/ 0 h 72"/>
                <a:gd name="T18" fmla="*/ 80 w 91"/>
                <a:gd name="T19" fmla="*/ 6 h 72"/>
                <a:gd name="T20" fmla="*/ 84 w 91"/>
                <a:gd name="T21" fmla="*/ 10 h 72"/>
                <a:gd name="T22" fmla="*/ 80 w 91"/>
                <a:gd name="T23" fmla="*/ 13 h 72"/>
                <a:gd name="T24" fmla="*/ 77 w 91"/>
                <a:gd name="T25" fmla="*/ 10 h 72"/>
                <a:gd name="T26" fmla="*/ 80 w 91"/>
                <a:gd name="T27" fmla="*/ 6 h 72"/>
                <a:gd name="T28" fmla="*/ 71 w 91"/>
                <a:gd name="T29" fmla="*/ 6 h 72"/>
                <a:gd name="T30" fmla="*/ 75 w 91"/>
                <a:gd name="T31" fmla="*/ 10 h 72"/>
                <a:gd name="T32" fmla="*/ 71 w 91"/>
                <a:gd name="T33" fmla="*/ 13 h 72"/>
                <a:gd name="T34" fmla="*/ 68 w 91"/>
                <a:gd name="T35" fmla="*/ 10 h 72"/>
                <a:gd name="T36" fmla="*/ 71 w 91"/>
                <a:gd name="T37" fmla="*/ 6 h 72"/>
                <a:gd name="T38" fmla="*/ 62 w 91"/>
                <a:gd name="T39" fmla="*/ 6 h 72"/>
                <a:gd name="T40" fmla="*/ 65 w 91"/>
                <a:gd name="T41" fmla="*/ 10 h 72"/>
                <a:gd name="T42" fmla="*/ 62 w 91"/>
                <a:gd name="T43" fmla="*/ 13 h 72"/>
                <a:gd name="T44" fmla="*/ 59 w 91"/>
                <a:gd name="T45" fmla="*/ 10 h 72"/>
                <a:gd name="T46" fmla="*/ 62 w 91"/>
                <a:gd name="T47" fmla="*/ 6 h 72"/>
                <a:gd name="T48" fmla="*/ 86 w 91"/>
                <a:gd name="T49" fmla="*/ 67 h 72"/>
                <a:gd name="T50" fmla="*/ 86 w 91"/>
                <a:gd name="T51" fmla="*/ 68 h 72"/>
                <a:gd name="T52" fmla="*/ 5 w 91"/>
                <a:gd name="T53" fmla="*/ 68 h 72"/>
                <a:gd name="T54" fmla="*/ 5 w 91"/>
                <a:gd name="T55" fmla="*/ 67 h 72"/>
                <a:gd name="T56" fmla="*/ 5 w 91"/>
                <a:gd name="T57" fmla="*/ 19 h 72"/>
                <a:gd name="T58" fmla="*/ 86 w 91"/>
                <a:gd name="T59" fmla="*/ 19 h 72"/>
                <a:gd name="T60" fmla="*/ 86 w 91"/>
                <a:gd name="T61" fmla="*/ 6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 h="72">
                  <a:moveTo>
                    <a:pt x="86" y="0"/>
                  </a:moveTo>
                  <a:cubicBezTo>
                    <a:pt x="5" y="0"/>
                    <a:pt x="5" y="0"/>
                    <a:pt x="5" y="0"/>
                  </a:cubicBezTo>
                  <a:cubicBezTo>
                    <a:pt x="3" y="0"/>
                    <a:pt x="0" y="2"/>
                    <a:pt x="0" y="5"/>
                  </a:cubicBezTo>
                  <a:cubicBezTo>
                    <a:pt x="0" y="67"/>
                    <a:pt x="0" y="67"/>
                    <a:pt x="0" y="67"/>
                  </a:cubicBezTo>
                  <a:cubicBezTo>
                    <a:pt x="0" y="70"/>
                    <a:pt x="3" y="72"/>
                    <a:pt x="5" y="72"/>
                  </a:cubicBezTo>
                  <a:cubicBezTo>
                    <a:pt x="86" y="72"/>
                    <a:pt x="86" y="72"/>
                    <a:pt x="86" y="72"/>
                  </a:cubicBezTo>
                  <a:cubicBezTo>
                    <a:pt x="89" y="72"/>
                    <a:pt x="91" y="70"/>
                    <a:pt x="91" y="67"/>
                  </a:cubicBezTo>
                  <a:cubicBezTo>
                    <a:pt x="91" y="5"/>
                    <a:pt x="91" y="5"/>
                    <a:pt x="91" y="5"/>
                  </a:cubicBezTo>
                  <a:cubicBezTo>
                    <a:pt x="91" y="2"/>
                    <a:pt x="89" y="0"/>
                    <a:pt x="86" y="0"/>
                  </a:cubicBezTo>
                  <a:close/>
                  <a:moveTo>
                    <a:pt x="80" y="6"/>
                  </a:moveTo>
                  <a:cubicBezTo>
                    <a:pt x="82" y="6"/>
                    <a:pt x="84" y="8"/>
                    <a:pt x="84" y="10"/>
                  </a:cubicBezTo>
                  <a:cubicBezTo>
                    <a:pt x="84" y="12"/>
                    <a:pt x="82" y="13"/>
                    <a:pt x="80" y="13"/>
                  </a:cubicBezTo>
                  <a:cubicBezTo>
                    <a:pt x="79" y="13"/>
                    <a:pt x="77" y="12"/>
                    <a:pt x="77" y="10"/>
                  </a:cubicBezTo>
                  <a:cubicBezTo>
                    <a:pt x="77" y="8"/>
                    <a:pt x="79" y="6"/>
                    <a:pt x="80" y="6"/>
                  </a:cubicBezTo>
                  <a:close/>
                  <a:moveTo>
                    <a:pt x="71" y="6"/>
                  </a:moveTo>
                  <a:cubicBezTo>
                    <a:pt x="73" y="6"/>
                    <a:pt x="75" y="8"/>
                    <a:pt x="75" y="10"/>
                  </a:cubicBezTo>
                  <a:cubicBezTo>
                    <a:pt x="75" y="12"/>
                    <a:pt x="73" y="13"/>
                    <a:pt x="71" y="13"/>
                  </a:cubicBezTo>
                  <a:cubicBezTo>
                    <a:pt x="69" y="13"/>
                    <a:pt x="68" y="12"/>
                    <a:pt x="68" y="10"/>
                  </a:cubicBezTo>
                  <a:cubicBezTo>
                    <a:pt x="68" y="8"/>
                    <a:pt x="69" y="6"/>
                    <a:pt x="71" y="6"/>
                  </a:cubicBezTo>
                  <a:close/>
                  <a:moveTo>
                    <a:pt x="62" y="6"/>
                  </a:moveTo>
                  <a:cubicBezTo>
                    <a:pt x="64" y="6"/>
                    <a:pt x="65" y="8"/>
                    <a:pt x="65" y="10"/>
                  </a:cubicBezTo>
                  <a:cubicBezTo>
                    <a:pt x="65" y="12"/>
                    <a:pt x="64" y="13"/>
                    <a:pt x="62" y="13"/>
                  </a:cubicBezTo>
                  <a:cubicBezTo>
                    <a:pt x="60" y="13"/>
                    <a:pt x="59" y="12"/>
                    <a:pt x="59" y="10"/>
                  </a:cubicBezTo>
                  <a:cubicBezTo>
                    <a:pt x="59" y="8"/>
                    <a:pt x="60" y="6"/>
                    <a:pt x="62" y="6"/>
                  </a:cubicBezTo>
                  <a:close/>
                  <a:moveTo>
                    <a:pt x="86" y="67"/>
                  </a:moveTo>
                  <a:cubicBezTo>
                    <a:pt x="86" y="67"/>
                    <a:pt x="86" y="68"/>
                    <a:pt x="86" y="68"/>
                  </a:cubicBezTo>
                  <a:cubicBezTo>
                    <a:pt x="5" y="68"/>
                    <a:pt x="5" y="68"/>
                    <a:pt x="5" y="68"/>
                  </a:cubicBezTo>
                  <a:cubicBezTo>
                    <a:pt x="5" y="68"/>
                    <a:pt x="5" y="67"/>
                    <a:pt x="5" y="67"/>
                  </a:cubicBezTo>
                  <a:cubicBezTo>
                    <a:pt x="5" y="19"/>
                    <a:pt x="5" y="19"/>
                    <a:pt x="5" y="19"/>
                  </a:cubicBezTo>
                  <a:cubicBezTo>
                    <a:pt x="86" y="19"/>
                    <a:pt x="86" y="19"/>
                    <a:pt x="86" y="19"/>
                  </a:cubicBezTo>
                  <a:lnTo>
                    <a:pt x="86" y="6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8226977" y="5139448"/>
              <a:ext cx="319486" cy="322363"/>
              <a:chOff x="7694613" y="-882650"/>
              <a:chExt cx="1660525" cy="1593850"/>
            </a:xfrm>
            <a:solidFill>
              <a:schemeClr val="accent1"/>
            </a:solidFill>
          </p:grpSpPr>
          <p:sp>
            <p:nvSpPr>
              <p:cNvPr id="31" name="Oval 15"/>
              <p:cNvSpPr>
                <a:spLocks noChangeArrowheads="1"/>
              </p:cNvSpPr>
              <p:nvPr/>
            </p:nvSpPr>
            <p:spPr bwMode="auto">
              <a:xfrm>
                <a:off x="7694613" y="-882650"/>
                <a:ext cx="1660525" cy="4984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6"/>
              <p:cNvSpPr>
                <a:spLocks/>
              </p:cNvSpPr>
              <p:nvPr/>
            </p:nvSpPr>
            <p:spPr bwMode="auto">
              <a:xfrm>
                <a:off x="7694613" y="-517525"/>
                <a:ext cx="1660525" cy="498475"/>
              </a:xfrm>
              <a:custGeom>
                <a:avLst/>
                <a:gdLst>
                  <a:gd name="T0" fmla="*/ 200 w 200"/>
                  <a:gd name="T1" fmla="*/ 30 h 60"/>
                  <a:gd name="T2" fmla="*/ 100 w 200"/>
                  <a:gd name="T3" fmla="*/ 60 h 60"/>
                  <a:gd name="T4" fmla="*/ 0 w 200"/>
                  <a:gd name="T5" fmla="*/ 30 h 60"/>
                  <a:gd name="T6" fmla="*/ 0 w 200"/>
                  <a:gd name="T7" fmla="*/ 0 h 60"/>
                  <a:gd name="T8" fmla="*/ 100 w 200"/>
                  <a:gd name="T9" fmla="*/ 30 h 60"/>
                  <a:gd name="T10" fmla="*/ 200 w 200"/>
                  <a:gd name="T11" fmla="*/ 0 h 60"/>
                  <a:gd name="T12" fmla="*/ 200 w 20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200" h="60">
                    <a:moveTo>
                      <a:pt x="200" y="30"/>
                    </a:moveTo>
                    <a:cubicBezTo>
                      <a:pt x="200" y="47"/>
                      <a:pt x="155" y="60"/>
                      <a:pt x="100" y="60"/>
                    </a:cubicBezTo>
                    <a:cubicBezTo>
                      <a:pt x="45" y="60"/>
                      <a:pt x="0" y="47"/>
                      <a:pt x="0" y="30"/>
                    </a:cubicBezTo>
                    <a:cubicBezTo>
                      <a:pt x="0" y="0"/>
                      <a:pt x="0" y="0"/>
                      <a:pt x="0" y="0"/>
                    </a:cubicBezTo>
                    <a:cubicBezTo>
                      <a:pt x="0" y="17"/>
                      <a:pt x="45" y="30"/>
                      <a:pt x="100" y="30"/>
                    </a:cubicBezTo>
                    <a:cubicBezTo>
                      <a:pt x="155" y="30"/>
                      <a:pt x="200" y="17"/>
                      <a:pt x="200" y="0"/>
                    </a:cubicBezTo>
                    <a:lnTo>
                      <a:pt x="20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7"/>
              <p:cNvSpPr>
                <a:spLocks/>
              </p:cNvSpPr>
              <p:nvPr/>
            </p:nvSpPr>
            <p:spPr bwMode="auto">
              <a:xfrm>
                <a:off x="7694613" y="-152400"/>
                <a:ext cx="1660525" cy="498475"/>
              </a:xfrm>
              <a:custGeom>
                <a:avLst/>
                <a:gdLst>
                  <a:gd name="T0" fmla="*/ 200 w 200"/>
                  <a:gd name="T1" fmla="*/ 30 h 60"/>
                  <a:gd name="T2" fmla="*/ 100 w 200"/>
                  <a:gd name="T3" fmla="*/ 60 h 60"/>
                  <a:gd name="T4" fmla="*/ 0 w 200"/>
                  <a:gd name="T5" fmla="*/ 30 h 60"/>
                  <a:gd name="T6" fmla="*/ 0 w 200"/>
                  <a:gd name="T7" fmla="*/ 0 h 60"/>
                  <a:gd name="T8" fmla="*/ 100 w 200"/>
                  <a:gd name="T9" fmla="*/ 30 h 60"/>
                  <a:gd name="T10" fmla="*/ 200 w 200"/>
                  <a:gd name="T11" fmla="*/ 0 h 60"/>
                  <a:gd name="T12" fmla="*/ 200 w 20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200" h="60">
                    <a:moveTo>
                      <a:pt x="200" y="30"/>
                    </a:moveTo>
                    <a:cubicBezTo>
                      <a:pt x="200" y="47"/>
                      <a:pt x="155" y="60"/>
                      <a:pt x="100" y="60"/>
                    </a:cubicBezTo>
                    <a:cubicBezTo>
                      <a:pt x="45" y="60"/>
                      <a:pt x="0" y="47"/>
                      <a:pt x="0" y="30"/>
                    </a:cubicBezTo>
                    <a:cubicBezTo>
                      <a:pt x="0" y="0"/>
                      <a:pt x="0" y="0"/>
                      <a:pt x="0" y="0"/>
                    </a:cubicBezTo>
                    <a:cubicBezTo>
                      <a:pt x="0" y="17"/>
                      <a:pt x="45" y="30"/>
                      <a:pt x="100" y="30"/>
                    </a:cubicBezTo>
                    <a:cubicBezTo>
                      <a:pt x="155" y="30"/>
                      <a:pt x="200" y="17"/>
                      <a:pt x="200" y="0"/>
                    </a:cubicBezTo>
                    <a:lnTo>
                      <a:pt x="20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8"/>
              <p:cNvSpPr>
                <a:spLocks/>
              </p:cNvSpPr>
              <p:nvPr/>
            </p:nvSpPr>
            <p:spPr bwMode="auto">
              <a:xfrm>
                <a:off x="7694613" y="212725"/>
                <a:ext cx="1660525" cy="498475"/>
              </a:xfrm>
              <a:custGeom>
                <a:avLst/>
                <a:gdLst>
                  <a:gd name="T0" fmla="*/ 200 w 200"/>
                  <a:gd name="T1" fmla="*/ 30 h 60"/>
                  <a:gd name="T2" fmla="*/ 100 w 200"/>
                  <a:gd name="T3" fmla="*/ 60 h 60"/>
                  <a:gd name="T4" fmla="*/ 0 w 200"/>
                  <a:gd name="T5" fmla="*/ 30 h 60"/>
                  <a:gd name="T6" fmla="*/ 0 w 200"/>
                  <a:gd name="T7" fmla="*/ 0 h 60"/>
                  <a:gd name="T8" fmla="*/ 100 w 200"/>
                  <a:gd name="T9" fmla="*/ 30 h 60"/>
                  <a:gd name="T10" fmla="*/ 200 w 200"/>
                  <a:gd name="T11" fmla="*/ 0 h 60"/>
                  <a:gd name="T12" fmla="*/ 200 w 20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200" h="60">
                    <a:moveTo>
                      <a:pt x="200" y="30"/>
                    </a:moveTo>
                    <a:cubicBezTo>
                      <a:pt x="200" y="47"/>
                      <a:pt x="155" y="60"/>
                      <a:pt x="100" y="60"/>
                    </a:cubicBezTo>
                    <a:cubicBezTo>
                      <a:pt x="45" y="60"/>
                      <a:pt x="0" y="47"/>
                      <a:pt x="0" y="30"/>
                    </a:cubicBezTo>
                    <a:cubicBezTo>
                      <a:pt x="0" y="0"/>
                      <a:pt x="0" y="0"/>
                      <a:pt x="0" y="0"/>
                    </a:cubicBezTo>
                    <a:cubicBezTo>
                      <a:pt x="0" y="17"/>
                      <a:pt x="45" y="30"/>
                      <a:pt x="100" y="30"/>
                    </a:cubicBezTo>
                    <a:cubicBezTo>
                      <a:pt x="155" y="30"/>
                      <a:pt x="200" y="17"/>
                      <a:pt x="200" y="0"/>
                    </a:cubicBezTo>
                    <a:lnTo>
                      <a:pt x="20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1" name="Straight Connector 10"/>
            <p:cNvCxnSpPr/>
            <p:nvPr/>
          </p:nvCxnSpPr>
          <p:spPr>
            <a:xfrm>
              <a:off x="6382679" y="4810184"/>
              <a:ext cx="1574034" cy="0"/>
            </a:xfrm>
            <a:prstGeom prst="line">
              <a:avLst/>
            </a:prstGeom>
            <a:ln>
              <a:solidFill>
                <a:srgbClr val="2E73B8"/>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956713" y="4160438"/>
              <a:ext cx="0" cy="1250963"/>
            </a:xfrm>
            <a:prstGeom prst="line">
              <a:avLst/>
            </a:prstGeom>
            <a:ln>
              <a:solidFill>
                <a:srgbClr val="2E73B8"/>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7956713" y="5256130"/>
              <a:ext cx="200395" cy="0"/>
            </a:xfrm>
            <a:prstGeom prst="line">
              <a:avLst/>
            </a:prstGeom>
            <a:ln>
              <a:solidFill>
                <a:srgbClr val="2E73B8"/>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7956713" y="4808497"/>
              <a:ext cx="200395" cy="0"/>
            </a:xfrm>
            <a:prstGeom prst="line">
              <a:avLst/>
            </a:prstGeom>
            <a:ln>
              <a:solidFill>
                <a:srgbClr val="2E73B8"/>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7956713" y="4342099"/>
              <a:ext cx="200395" cy="0"/>
            </a:xfrm>
            <a:prstGeom prst="line">
              <a:avLst/>
            </a:prstGeom>
            <a:ln>
              <a:solidFill>
                <a:srgbClr val="2E73B8"/>
              </a:solidFill>
            </a:ln>
          </p:spPr>
          <p:style>
            <a:lnRef idx="2">
              <a:schemeClr val="accent1"/>
            </a:lnRef>
            <a:fillRef idx="0">
              <a:schemeClr val="accent1"/>
            </a:fillRef>
            <a:effectRef idx="1">
              <a:schemeClr val="accent1"/>
            </a:effectRef>
            <a:fontRef idx="minor">
              <a:schemeClr val="tx1"/>
            </a:fontRef>
          </p:style>
        </p:cxnSp>
      </p:grpSp>
      <p:cxnSp>
        <p:nvCxnSpPr>
          <p:cNvPr id="37" name="Straight Connector 36"/>
          <p:cNvCxnSpPr/>
          <p:nvPr/>
        </p:nvCxnSpPr>
        <p:spPr>
          <a:xfrm flipV="1">
            <a:off x="3174179" y="919704"/>
            <a:ext cx="1828549" cy="36145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3183704" y="1478175"/>
            <a:ext cx="1819024" cy="103196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39" name="Content Placeholder 2"/>
          <p:cNvSpPr>
            <a:spLocks noGrp="1"/>
          </p:cNvSpPr>
          <p:nvPr>
            <p:ph idx="1"/>
          </p:nvPr>
        </p:nvSpPr>
        <p:spPr>
          <a:xfrm>
            <a:off x="-36512" y="1957388"/>
            <a:ext cx="6133441" cy="5097462"/>
          </a:xfrm>
        </p:spPr>
        <p:txBody>
          <a:bodyPr/>
          <a:lstStyle/>
          <a:p>
            <a:r>
              <a:rPr lang="en-US" sz="2400" dirty="0" smtClean="0"/>
              <a:t>Session Establishment</a:t>
            </a:r>
          </a:p>
          <a:p>
            <a:pPr marL="764108" lvl="1" indent="-457200">
              <a:buFont typeface="+mj-lt"/>
              <a:buAutoNum type="arabicPeriod"/>
            </a:pPr>
            <a:r>
              <a:rPr lang="en-US" sz="1800" dirty="0" smtClean="0"/>
              <a:t>Connect</a:t>
            </a:r>
          </a:p>
          <a:p>
            <a:pPr marL="764108" lvl="1" indent="-457200">
              <a:buFont typeface="+mj-lt"/>
              <a:buAutoNum type="arabicPeriod"/>
            </a:pPr>
            <a:r>
              <a:rPr lang="en-US" sz="1800" dirty="0" smtClean="0"/>
              <a:t>Authenticate &amp; Authorize</a:t>
            </a:r>
          </a:p>
        </p:txBody>
      </p:sp>
      <p:sp>
        <p:nvSpPr>
          <p:cNvPr id="40" name="Chord 39"/>
          <p:cNvSpPr/>
          <p:nvPr/>
        </p:nvSpPr>
        <p:spPr>
          <a:xfrm flipH="1">
            <a:off x="4851658" y="920506"/>
            <a:ext cx="325230" cy="325230"/>
          </a:xfrm>
          <a:prstGeom prst="chord">
            <a:avLst>
              <a:gd name="adj1" fmla="val 5433292"/>
              <a:gd name="adj2" fmla="val 16200000"/>
            </a:avLst>
          </a:prstGeom>
          <a:solidFill>
            <a:srgbClr val="FFC000"/>
          </a:solidFill>
          <a:ln w="19050">
            <a:solidFill>
              <a:srgbClr val="0F5C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600"/>
              </a:spcAft>
            </a:pPr>
            <a:endParaRPr lang="en-US" dirty="0" smtClean="0">
              <a:latin typeface="Calibri Light" panose="020F0302020204030204" pitchFamily="34" charset="0"/>
            </a:endParaRPr>
          </a:p>
        </p:txBody>
      </p:sp>
      <p:sp>
        <p:nvSpPr>
          <p:cNvPr id="41" name="Chord 40"/>
          <p:cNvSpPr/>
          <p:nvPr/>
        </p:nvSpPr>
        <p:spPr>
          <a:xfrm flipH="1">
            <a:off x="4851658" y="1503770"/>
            <a:ext cx="325230" cy="325230"/>
          </a:xfrm>
          <a:prstGeom prst="chord">
            <a:avLst>
              <a:gd name="adj1" fmla="val 5433292"/>
              <a:gd name="adj2" fmla="val 16200000"/>
            </a:avLst>
          </a:prstGeom>
          <a:solidFill>
            <a:srgbClr val="FFC000"/>
          </a:solidFill>
          <a:ln w="19050">
            <a:solidFill>
              <a:srgbClr val="0F5C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600"/>
              </a:spcAft>
            </a:pPr>
            <a:endParaRPr lang="en-US" dirty="0" smtClean="0">
              <a:latin typeface="Calibri Light" panose="020F0302020204030204" pitchFamily="34" charset="0"/>
            </a:endParaRPr>
          </a:p>
        </p:txBody>
      </p:sp>
      <p:sp>
        <p:nvSpPr>
          <p:cNvPr id="44" name="Chord 43"/>
          <p:cNvSpPr/>
          <p:nvPr/>
        </p:nvSpPr>
        <p:spPr>
          <a:xfrm flipH="1">
            <a:off x="4851656" y="2133280"/>
            <a:ext cx="325230" cy="325230"/>
          </a:xfrm>
          <a:prstGeom prst="chord">
            <a:avLst>
              <a:gd name="adj1" fmla="val 5433292"/>
              <a:gd name="adj2" fmla="val 16200000"/>
            </a:avLst>
          </a:prstGeom>
          <a:solidFill>
            <a:schemeClr val="accent1"/>
          </a:solidFill>
          <a:ln w="19050">
            <a:solidFill>
              <a:srgbClr val="0F5C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600"/>
              </a:spcAft>
            </a:pPr>
            <a:endParaRPr lang="en-US" dirty="0" smtClean="0">
              <a:latin typeface="Calibri Light" panose="020F0302020204030204" pitchFamily="34" charset="0"/>
            </a:endParaRPr>
          </a:p>
        </p:txBody>
      </p:sp>
      <p:pic>
        <p:nvPicPr>
          <p:cNvPr id="46" name="Picture 4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808101" y="1158799"/>
            <a:ext cx="425923" cy="435360"/>
          </a:xfrm>
          <a:prstGeom prst="rect">
            <a:avLst/>
          </a:prstGeom>
        </p:spPr>
      </p:pic>
    </p:spTree>
    <p:extLst>
      <p:ext uri="{BB962C8B-B14F-4D97-AF65-F5344CB8AC3E}">
        <p14:creationId xmlns:p14="http://schemas.microsoft.com/office/powerpoint/2010/main" val="15711716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500"/>
                                        <p:tgtEl>
                                          <p:spTgt spid="4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39">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p"/>
      <p:bldP spid="40" grpId="0" animBg="1"/>
      <p:bldP spid="41"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29308" y="0"/>
            <a:ext cx="5417283" cy="678828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600"/>
              </a:spcAft>
            </a:pPr>
            <a:endParaRPr lang="en-US" dirty="0" smtClean="0">
              <a:solidFill>
                <a:srgbClr val="FFFFFF"/>
              </a:solidFill>
              <a:latin typeface="Calibri Light" panose="020F0302020204030204" pitchFamily="34" charset="0"/>
            </a:endParaRPr>
          </a:p>
        </p:txBody>
      </p:sp>
      <p:sp>
        <p:nvSpPr>
          <p:cNvPr id="36" name="Title 1"/>
          <p:cNvSpPr>
            <a:spLocks noGrp="1"/>
          </p:cNvSpPr>
          <p:nvPr>
            <p:ph type="title"/>
          </p:nvPr>
        </p:nvSpPr>
        <p:spPr>
          <a:xfrm>
            <a:off x="296446" y="-250335"/>
            <a:ext cx="4761332" cy="1170039"/>
          </a:xfrm>
        </p:spPr>
        <p:txBody>
          <a:bodyPr>
            <a:normAutofit/>
          </a:bodyPr>
          <a:lstStyle/>
          <a:p>
            <a:r>
              <a:rPr lang="en-US" sz="3200" b="1" dirty="0" smtClean="0"/>
              <a:t>Standard TCP/IP Access</a:t>
            </a:r>
            <a:endParaRPr lang="en-US" sz="3200" b="1" dirty="0"/>
          </a:p>
        </p:txBody>
      </p:sp>
      <p:sp>
        <p:nvSpPr>
          <p:cNvPr id="50" name="Content Placeholder 2"/>
          <p:cNvSpPr>
            <a:spLocks noGrp="1"/>
          </p:cNvSpPr>
          <p:nvPr>
            <p:ph idx="1"/>
          </p:nvPr>
        </p:nvSpPr>
        <p:spPr>
          <a:xfrm>
            <a:off x="-36512" y="1957388"/>
            <a:ext cx="6133441" cy="5097462"/>
          </a:xfrm>
        </p:spPr>
        <p:txBody>
          <a:bodyPr/>
          <a:lstStyle/>
          <a:p>
            <a:r>
              <a:rPr lang="en-US" sz="2400" dirty="0" smtClean="0"/>
              <a:t>Session Establishment</a:t>
            </a:r>
          </a:p>
          <a:p>
            <a:pPr marL="764108" lvl="1" indent="-457200">
              <a:buFont typeface="+mj-lt"/>
              <a:buAutoNum type="arabicPeriod"/>
            </a:pPr>
            <a:r>
              <a:rPr lang="en-US" sz="1800" dirty="0" smtClean="0"/>
              <a:t>Connect</a:t>
            </a:r>
          </a:p>
          <a:p>
            <a:pPr marL="764108" lvl="1" indent="-457200">
              <a:buFont typeface="+mj-lt"/>
              <a:buAutoNum type="arabicPeriod"/>
            </a:pPr>
            <a:r>
              <a:rPr lang="en-US" sz="1800" dirty="0" smtClean="0"/>
              <a:t>Authenticate &amp; Authorize</a:t>
            </a:r>
          </a:p>
          <a:p>
            <a:r>
              <a:rPr lang="en-US" sz="2400" dirty="0"/>
              <a:t>Flaws</a:t>
            </a:r>
          </a:p>
          <a:p>
            <a:pPr lvl="1"/>
            <a:r>
              <a:rPr lang="en-US" sz="1800" dirty="0" smtClean="0"/>
              <a:t>User has </a:t>
            </a:r>
            <a:r>
              <a:rPr lang="en-US" sz="1800" dirty="0"/>
              <a:t>full network access</a:t>
            </a:r>
          </a:p>
          <a:p>
            <a:pPr lvl="1"/>
            <a:r>
              <a:rPr lang="en-US" sz="1800" dirty="0"/>
              <a:t>Doesn’t solve remote access problem</a:t>
            </a:r>
          </a:p>
          <a:p>
            <a:pPr lvl="1"/>
            <a:r>
              <a:rPr lang="en-US" sz="1800" dirty="0"/>
              <a:t>Consumes server &amp; </a:t>
            </a:r>
            <a:r>
              <a:rPr lang="en-US" sz="1800" dirty="0" smtClean="0"/>
              <a:t>application resources </a:t>
            </a:r>
            <a:r>
              <a:rPr lang="en-US" sz="1800" dirty="0"/>
              <a:t>prior to authentication</a:t>
            </a:r>
          </a:p>
          <a:p>
            <a:pPr lvl="1"/>
            <a:r>
              <a:rPr lang="en-US" sz="1800" dirty="0"/>
              <a:t>Relies on </a:t>
            </a:r>
            <a:r>
              <a:rPr lang="en-US" sz="1800" u="sng" dirty="0"/>
              <a:t>application</a:t>
            </a:r>
            <a:r>
              <a:rPr lang="en-US" sz="1800" dirty="0"/>
              <a:t> for authentication and </a:t>
            </a:r>
            <a:r>
              <a:rPr lang="en-US" sz="1800" dirty="0" smtClean="0"/>
              <a:t/>
            </a:r>
            <a:br>
              <a:rPr lang="en-US" sz="1800" dirty="0" smtClean="0"/>
            </a:br>
            <a:r>
              <a:rPr lang="en-US" sz="1800" dirty="0" smtClean="0"/>
              <a:t>authorization </a:t>
            </a:r>
            <a:endParaRPr lang="en-US" sz="1800" dirty="0"/>
          </a:p>
          <a:p>
            <a:pPr lvl="1"/>
            <a:r>
              <a:rPr lang="en-US" sz="1800" dirty="0"/>
              <a:t>Significant security </a:t>
            </a:r>
            <a:r>
              <a:rPr lang="en-US" sz="1800" dirty="0" smtClean="0"/>
              <a:t>weakness on open networks</a:t>
            </a:r>
            <a:endParaRPr lang="en-US" sz="1800" dirty="0"/>
          </a:p>
          <a:p>
            <a:pPr lvl="2"/>
            <a:r>
              <a:rPr lang="en-US" sz="1800" dirty="0"/>
              <a:t>Server vulnerabilities exploitable without authentication</a:t>
            </a:r>
          </a:p>
          <a:p>
            <a:pPr lvl="2"/>
            <a:r>
              <a:rPr lang="en-US" sz="1800" dirty="0"/>
              <a:t>DDoS </a:t>
            </a:r>
            <a:r>
              <a:rPr lang="en-US" sz="1800" dirty="0" smtClean="0"/>
              <a:t>attacks, port </a:t>
            </a:r>
            <a:r>
              <a:rPr lang="en-US" sz="1800" dirty="0"/>
              <a:t>scans for </a:t>
            </a:r>
            <a:r>
              <a:rPr lang="en-US" sz="1800" dirty="0" smtClean="0"/>
              <a:t>reconnaissance</a:t>
            </a:r>
            <a:endParaRPr lang="en-US" sz="1800" dirty="0"/>
          </a:p>
        </p:txBody>
      </p:sp>
      <p:grpSp>
        <p:nvGrpSpPr>
          <p:cNvPr id="8" name="Group 7"/>
          <p:cNvGrpSpPr/>
          <p:nvPr/>
        </p:nvGrpSpPr>
        <p:grpSpPr>
          <a:xfrm>
            <a:off x="4846742" y="540480"/>
            <a:ext cx="2841485" cy="2724508"/>
            <a:chOff x="6217959" y="1315712"/>
            <a:chExt cx="2841485" cy="2724508"/>
          </a:xfrm>
        </p:grpSpPr>
        <p:sp>
          <p:nvSpPr>
            <p:cNvPr id="2" name="Rounded Rectangle 1"/>
            <p:cNvSpPr/>
            <p:nvPr/>
          </p:nvSpPr>
          <p:spPr>
            <a:xfrm>
              <a:off x="6373945" y="1315712"/>
              <a:ext cx="2685499" cy="2410468"/>
            </a:xfrm>
            <a:prstGeom prst="roundRect">
              <a:avLst/>
            </a:prstGeom>
            <a:solidFill>
              <a:srgbClr val="D3E4F4"/>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600"/>
                </a:spcAft>
              </a:pPr>
              <a:endParaRPr lang="en-US" dirty="0" smtClean="0">
                <a:latin typeface="Calibri Light" panose="020F0302020204030204" pitchFamily="34" charset="0"/>
              </a:endParaRPr>
            </a:p>
          </p:txBody>
        </p:sp>
        <p:grpSp>
          <p:nvGrpSpPr>
            <p:cNvPr id="6" name="Group 5"/>
            <p:cNvGrpSpPr/>
            <p:nvPr/>
          </p:nvGrpSpPr>
          <p:grpSpPr>
            <a:xfrm>
              <a:off x="6217959" y="1700653"/>
              <a:ext cx="524704" cy="325230"/>
              <a:chOff x="6635668" y="1461281"/>
              <a:chExt cx="524704" cy="325230"/>
            </a:xfrm>
          </p:grpSpPr>
          <p:sp>
            <p:nvSpPr>
              <p:cNvPr id="3" name="Chord 2"/>
              <p:cNvSpPr/>
              <p:nvPr/>
            </p:nvSpPr>
            <p:spPr>
              <a:xfrm flipH="1">
                <a:off x="6635668" y="1461281"/>
                <a:ext cx="325230" cy="325230"/>
              </a:xfrm>
              <a:prstGeom prst="chord">
                <a:avLst>
                  <a:gd name="adj1" fmla="val 5433292"/>
                  <a:gd name="adj2" fmla="val 16200000"/>
                </a:avLst>
              </a:prstGeom>
              <a:solidFill>
                <a:srgbClr val="FFC000"/>
              </a:solidFill>
              <a:ln w="19050">
                <a:solidFill>
                  <a:srgbClr val="0F5C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600"/>
                  </a:spcAft>
                </a:pPr>
                <a:endParaRPr lang="en-US" dirty="0" smtClean="0">
                  <a:latin typeface="Calibri Light" panose="020F0302020204030204" pitchFamily="34" charset="0"/>
                </a:endParaRPr>
              </a:p>
            </p:txBody>
          </p:sp>
          <p:cxnSp>
            <p:nvCxnSpPr>
              <p:cNvPr id="5" name="Straight Connector 4"/>
              <p:cNvCxnSpPr/>
              <p:nvPr/>
            </p:nvCxnSpPr>
            <p:spPr>
              <a:xfrm>
                <a:off x="6970423" y="1622222"/>
                <a:ext cx="189949"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7" name="TextBox 6"/>
            <p:cNvSpPr txBox="1"/>
            <p:nvPr/>
          </p:nvSpPr>
          <p:spPr>
            <a:xfrm>
              <a:off x="6703627" y="1714761"/>
              <a:ext cx="1577340" cy="341632"/>
            </a:xfrm>
            <a:prstGeom prst="rect">
              <a:avLst/>
            </a:prstGeom>
            <a:noFill/>
          </p:spPr>
          <p:txBody>
            <a:bodyPr wrap="square" rtlCol="0">
              <a:spAutoFit/>
            </a:bodyPr>
            <a:lstStyle/>
            <a:p>
              <a:pPr>
                <a:lnSpc>
                  <a:spcPct val="90000"/>
                </a:lnSpc>
                <a:spcAft>
                  <a:spcPts val="600"/>
                </a:spcAft>
              </a:pPr>
              <a:r>
                <a:rPr lang="en-US" dirty="0" smtClean="0">
                  <a:latin typeface="Calibri Light" panose="020F0302020204030204" pitchFamily="34" charset="0"/>
                </a:rPr>
                <a:t>22: SSH</a:t>
              </a:r>
            </a:p>
          </p:txBody>
        </p:sp>
        <p:sp>
          <p:nvSpPr>
            <p:cNvPr id="17" name="TextBox 16"/>
            <p:cNvSpPr txBox="1"/>
            <p:nvPr/>
          </p:nvSpPr>
          <p:spPr>
            <a:xfrm>
              <a:off x="6703627" y="2303334"/>
              <a:ext cx="1577340" cy="341632"/>
            </a:xfrm>
            <a:prstGeom prst="rect">
              <a:avLst/>
            </a:prstGeom>
            <a:noFill/>
          </p:spPr>
          <p:txBody>
            <a:bodyPr wrap="square" rtlCol="0">
              <a:spAutoFit/>
            </a:bodyPr>
            <a:lstStyle/>
            <a:p>
              <a:pPr>
                <a:lnSpc>
                  <a:spcPct val="90000"/>
                </a:lnSpc>
                <a:spcAft>
                  <a:spcPts val="600"/>
                </a:spcAft>
              </a:pPr>
              <a:r>
                <a:rPr lang="en-US" dirty="0" smtClean="0">
                  <a:latin typeface="Calibri Light" panose="020F0302020204030204" pitchFamily="34" charset="0"/>
                </a:rPr>
                <a:t>443: HTTPS</a:t>
              </a:r>
            </a:p>
          </p:txBody>
        </p:sp>
        <p:sp>
          <p:nvSpPr>
            <p:cNvPr id="18" name="TextBox 17"/>
            <p:cNvSpPr txBox="1"/>
            <p:nvPr/>
          </p:nvSpPr>
          <p:spPr>
            <a:xfrm>
              <a:off x="6703626" y="2923261"/>
              <a:ext cx="2163963" cy="590931"/>
            </a:xfrm>
            <a:prstGeom prst="rect">
              <a:avLst/>
            </a:prstGeom>
            <a:noFill/>
          </p:spPr>
          <p:txBody>
            <a:bodyPr wrap="square" rtlCol="0">
              <a:spAutoFit/>
            </a:bodyPr>
            <a:lstStyle/>
            <a:p>
              <a:pPr>
                <a:lnSpc>
                  <a:spcPct val="90000"/>
                </a:lnSpc>
                <a:spcAft>
                  <a:spcPts val="600"/>
                </a:spcAft>
              </a:pPr>
              <a:r>
                <a:rPr lang="en-US" dirty="0" smtClean="0">
                  <a:latin typeface="Calibri Light" panose="020F0302020204030204" pitchFamily="34" charset="0"/>
                </a:rPr>
                <a:t>2354: Custom App.</a:t>
              </a:r>
              <a:br>
                <a:rPr lang="en-US" dirty="0" smtClean="0">
                  <a:latin typeface="Calibri Light" panose="020F0302020204030204" pitchFamily="34" charset="0"/>
                </a:rPr>
              </a:br>
              <a:r>
                <a:rPr lang="en-US" dirty="0" smtClean="0">
                  <a:latin typeface="Calibri Light" panose="020F0302020204030204" pitchFamily="34" charset="0"/>
                </a:rPr>
                <a:t>             Protocol</a:t>
              </a:r>
            </a:p>
          </p:txBody>
        </p:sp>
        <p:grpSp>
          <p:nvGrpSpPr>
            <p:cNvPr id="19" name="Group 18"/>
            <p:cNvGrpSpPr/>
            <p:nvPr/>
          </p:nvGrpSpPr>
          <p:grpSpPr>
            <a:xfrm>
              <a:off x="6226123" y="2275753"/>
              <a:ext cx="516540" cy="325230"/>
              <a:chOff x="6643832" y="1453117"/>
              <a:chExt cx="516540" cy="325230"/>
            </a:xfrm>
          </p:grpSpPr>
          <p:sp>
            <p:nvSpPr>
              <p:cNvPr id="20" name="Chord 19"/>
              <p:cNvSpPr/>
              <p:nvPr/>
            </p:nvSpPr>
            <p:spPr>
              <a:xfrm flipH="1">
                <a:off x="6643832" y="1453117"/>
                <a:ext cx="325230" cy="325230"/>
              </a:xfrm>
              <a:prstGeom prst="chord">
                <a:avLst>
                  <a:gd name="adj1" fmla="val 5433292"/>
                  <a:gd name="adj2" fmla="val 16200000"/>
                </a:avLst>
              </a:prstGeom>
              <a:solidFill>
                <a:srgbClr val="FFC000"/>
              </a:solidFill>
              <a:ln w="19050">
                <a:solidFill>
                  <a:srgbClr val="0F5C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600"/>
                  </a:spcAft>
                </a:pPr>
                <a:endParaRPr lang="en-US" dirty="0" smtClean="0">
                  <a:latin typeface="Calibri Light" panose="020F0302020204030204" pitchFamily="34" charset="0"/>
                </a:endParaRPr>
              </a:p>
            </p:txBody>
          </p:sp>
          <p:cxnSp>
            <p:nvCxnSpPr>
              <p:cNvPr id="21" name="Straight Connector 20"/>
              <p:cNvCxnSpPr/>
              <p:nvPr/>
            </p:nvCxnSpPr>
            <p:spPr>
              <a:xfrm>
                <a:off x="6970423" y="1622222"/>
                <a:ext cx="189949"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2" name="Group 21"/>
            <p:cNvGrpSpPr/>
            <p:nvPr/>
          </p:nvGrpSpPr>
          <p:grpSpPr>
            <a:xfrm>
              <a:off x="6226123" y="2915097"/>
              <a:ext cx="516540" cy="325230"/>
              <a:chOff x="6643832" y="1453117"/>
              <a:chExt cx="516540" cy="325230"/>
            </a:xfrm>
          </p:grpSpPr>
          <p:sp>
            <p:nvSpPr>
              <p:cNvPr id="23" name="Chord 22"/>
              <p:cNvSpPr/>
              <p:nvPr/>
            </p:nvSpPr>
            <p:spPr>
              <a:xfrm flipH="1">
                <a:off x="6643832" y="1453117"/>
                <a:ext cx="325230" cy="325230"/>
              </a:xfrm>
              <a:prstGeom prst="chord">
                <a:avLst>
                  <a:gd name="adj1" fmla="val 5433292"/>
                  <a:gd name="adj2" fmla="val 16200000"/>
                </a:avLst>
              </a:prstGeom>
              <a:solidFill>
                <a:schemeClr val="accent1"/>
              </a:solidFill>
              <a:ln w="19050">
                <a:solidFill>
                  <a:srgbClr val="0F5C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600"/>
                  </a:spcAft>
                </a:pPr>
                <a:endParaRPr lang="en-US" dirty="0" smtClean="0">
                  <a:latin typeface="Calibri Light" panose="020F0302020204030204" pitchFamily="34" charset="0"/>
                </a:endParaRPr>
              </a:p>
            </p:txBody>
          </p:sp>
          <p:cxnSp>
            <p:nvCxnSpPr>
              <p:cNvPr id="24" name="Straight Connector 23"/>
              <p:cNvCxnSpPr/>
              <p:nvPr/>
            </p:nvCxnSpPr>
            <p:spPr>
              <a:xfrm>
                <a:off x="6970423" y="1622222"/>
                <a:ext cx="189949"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25" name="TextBox 24"/>
            <p:cNvSpPr txBox="1"/>
            <p:nvPr/>
          </p:nvSpPr>
          <p:spPr>
            <a:xfrm>
              <a:off x="6502781" y="3698588"/>
              <a:ext cx="2163963" cy="341632"/>
            </a:xfrm>
            <a:prstGeom prst="rect">
              <a:avLst/>
            </a:prstGeom>
            <a:noFill/>
          </p:spPr>
          <p:txBody>
            <a:bodyPr wrap="square" rtlCol="0">
              <a:spAutoFit/>
            </a:bodyPr>
            <a:lstStyle/>
            <a:p>
              <a:pPr algn="ctr">
                <a:lnSpc>
                  <a:spcPct val="90000"/>
                </a:lnSpc>
                <a:spcAft>
                  <a:spcPts val="600"/>
                </a:spcAft>
              </a:pPr>
              <a:r>
                <a:rPr lang="en-US" dirty="0" smtClean="0">
                  <a:latin typeface="Calibri Light" panose="020F0302020204030204" pitchFamily="34" charset="0"/>
                </a:rPr>
                <a:t>10.2.5.74</a:t>
              </a:r>
            </a:p>
          </p:txBody>
        </p:sp>
      </p:grpSp>
      <p:grpSp>
        <p:nvGrpSpPr>
          <p:cNvPr id="15" name="Group 14"/>
          <p:cNvGrpSpPr/>
          <p:nvPr/>
        </p:nvGrpSpPr>
        <p:grpSpPr>
          <a:xfrm>
            <a:off x="1161229" y="797760"/>
            <a:ext cx="2012949" cy="1184784"/>
            <a:chOff x="6382679" y="4160438"/>
            <a:chExt cx="2211034" cy="1301373"/>
          </a:xfrm>
        </p:grpSpPr>
        <p:grpSp>
          <p:nvGrpSpPr>
            <p:cNvPr id="26" name="Group 25"/>
            <p:cNvGrpSpPr/>
            <p:nvPr/>
          </p:nvGrpSpPr>
          <p:grpSpPr>
            <a:xfrm>
              <a:off x="8226977" y="4160438"/>
              <a:ext cx="366736" cy="301247"/>
              <a:chOff x="6964363" y="198438"/>
              <a:chExt cx="720725" cy="523875"/>
            </a:xfrm>
            <a:solidFill>
              <a:schemeClr val="accent1"/>
            </a:solidFill>
          </p:grpSpPr>
          <p:sp>
            <p:nvSpPr>
              <p:cNvPr id="27" name="Freeform 9"/>
              <p:cNvSpPr>
                <a:spLocks/>
              </p:cNvSpPr>
              <p:nvPr/>
            </p:nvSpPr>
            <p:spPr bwMode="auto">
              <a:xfrm>
                <a:off x="6997700" y="198438"/>
                <a:ext cx="654050" cy="133350"/>
              </a:xfrm>
              <a:custGeom>
                <a:avLst/>
                <a:gdLst>
                  <a:gd name="T0" fmla="*/ 40 w 79"/>
                  <a:gd name="T1" fmla="*/ 16 h 16"/>
                  <a:gd name="T2" fmla="*/ 40 w 79"/>
                  <a:gd name="T3" fmla="*/ 16 h 16"/>
                  <a:gd name="T4" fmla="*/ 47 w 79"/>
                  <a:gd name="T5" fmla="*/ 11 h 16"/>
                  <a:gd name="T6" fmla="*/ 49 w 79"/>
                  <a:gd name="T7" fmla="*/ 11 h 16"/>
                  <a:gd name="T8" fmla="*/ 79 w 79"/>
                  <a:gd name="T9" fmla="*/ 11 h 16"/>
                  <a:gd name="T10" fmla="*/ 79 w 79"/>
                  <a:gd name="T11" fmla="*/ 6 h 16"/>
                  <a:gd name="T12" fmla="*/ 77 w 79"/>
                  <a:gd name="T13" fmla="*/ 5 h 16"/>
                  <a:gd name="T14" fmla="*/ 34 w 79"/>
                  <a:gd name="T15" fmla="*/ 5 h 16"/>
                  <a:gd name="T16" fmla="*/ 34 w 79"/>
                  <a:gd name="T17" fmla="*/ 3 h 16"/>
                  <a:gd name="T18" fmla="*/ 30 w 79"/>
                  <a:gd name="T19" fmla="*/ 0 h 16"/>
                  <a:gd name="T20" fmla="*/ 4 w 79"/>
                  <a:gd name="T21" fmla="*/ 0 h 16"/>
                  <a:gd name="T22" fmla="*/ 0 w 79"/>
                  <a:gd name="T23" fmla="*/ 3 h 16"/>
                  <a:gd name="T24" fmla="*/ 0 w 79"/>
                  <a:gd name="T25" fmla="*/ 16 h 16"/>
                  <a:gd name="T26" fmla="*/ 40 w 79"/>
                  <a:gd name="T2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6">
                    <a:moveTo>
                      <a:pt x="40" y="16"/>
                    </a:moveTo>
                    <a:cubicBezTo>
                      <a:pt x="40" y="16"/>
                      <a:pt x="40" y="16"/>
                      <a:pt x="40" y="16"/>
                    </a:cubicBezTo>
                    <a:cubicBezTo>
                      <a:pt x="47" y="11"/>
                      <a:pt x="47" y="11"/>
                      <a:pt x="47" y="11"/>
                    </a:cubicBezTo>
                    <a:cubicBezTo>
                      <a:pt x="47" y="11"/>
                      <a:pt x="48" y="11"/>
                      <a:pt x="49" y="11"/>
                    </a:cubicBezTo>
                    <a:cubicBezTo>
                      <a:pt x="79" y="11"/>
                      <a:pt x="79" y="11"/>
                      <a:pt x="79" y="11"/>
                    </a:cubicBezTo>
                    <a:cubicBezTo>
                      <a:pt x="79" y="6"/>
                      <a:pt x="79" y="6"/>
                      <a:pt x="79" y="6"/>
                    </a:cubicBezTo>
                    <a:cubicBezTo>
                      <a:pt x="79" y="6"/>
                      <a:pt x="78" y="5"/>
                      <a:pt x="77" y="5"/>
                    </a:cubicBezTo>
                    <a:cubicBezTo>
                      <a:pt x="34" y="5"/>
                      <a:pt x="34" y="5"/>
                      <a:pt x="34" y="5"/>
                    </a:cubicBezTo>
                    <a:cubicBezTo>
                      <a:pt x="34" y="3"/>
                      <a:pt x="34" y="3"/>
                      <a:pt x="34" y="3"/>
                    </a:cubicBezTo>
                    <a:cubicBezTo>
                      <a:pt x="34" y="1"/>
                      <a:pt x="32" y="0"/>
                      <a:pt x="30" y="0"/>
                    </a:cubicBezTo>
                    <a:cubicBezTo>
                      <a:pt x="4" y="0"/>
                      <a:pt x="4" y="0"/>
                      <a:pt x="4" y="0"/>
                    </a:cubicBezTo>
                    <a:cubicBezTo>
                      <a:pt x="2" y="0"/>
                      <a:pt x="0" y="1"/>
                      <a:pt x="0" y="3"/>
                    </a:cubicBezTo>
                    <a:cubicBezTo>
                      <a:pt x="0" y="16"/>
                      <a:pt x="0" y="16"/>
                      <a:pt x="0" y="16"/>
                    </a:cubicBezTo>
                    <a:lnTo>
                      <a:pt x="4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0"/>
              <p:cNvSpPr>
                <a:spLocks/>
              </p:cNvSpPr>
              <p:nvPr/>
            </p:nvSpPr>
            <p:spPr bwMode="auto">
              <a:xfrm>
                <a:off x="6964363" y="306388"/>
                <a:ext cx="720725" cy="415925"/>
              </a:xfrm>
              <a:custGeom>
                <a:avLst/>
                <a:gdLst>
                  <a:gd name="T0" fmla="*/ 85 w 87"/>
                  <a:gd name="T1" fmla="*/ 0 h 50"/>
                  <a:gd name="T2" fmla="*/ 53 w 87"/>
                  <a:gd name="T3" fmla="*/ 0 h 50"/>
                  <a:gd name="T4" fmla="*/ 52 w 87"/>
                  <a:gd name="T5" fmla="*/ 1 h 50"/>
                  <a:gd name="T6" fmla="*/ 45 w 87"/>
                  <a:gd name="T7" fmla="*/ 5 h 50"/>
                  <a:gd name="T8" fmla="*/ 44 w 87"/>
                  <a:gd name="T9" fmla="*/ 5 h 50"/>
                  <a:gd name="T10" fmla="*/ 2 w 87"/>
                  <a:gd name="T11" fmla="*/ 5 h 50"/>
                  <a:gd name="T12" fmla="*/ 0 w 87"/>
                  <a:gd name="T13" fmla="*/ 7 h 50"/>
                  <a:gd name="T14" fmla="*/ 3 w 87"/>
                  <a:gd name="T15" fmla="*/ 49 h 50"/>
                  <a:gd name="T16" fmla="*/ 5 w 87"/>
                  <a:gd name="T17" fmla="*/ 50 h 50"/>
                  <a:gd name="T18" fmla="*/ 83 w 87"/>
                  <a:gd name="T19" fmla="*/ 50 h 50"/>
                  <a:gd name="T20" fmla="*/ 84 w 87"/>
                  <a:gd name="T21" fmla="*/ 49 h 50"/>
                  <a:gd name="T22" fmla="*/ 87 w 87"/>
                  <a:gd name="T23" fmla="*/ 2 h 50"/>
                  <a:gd name="T24" fmla="*/ 85 w 87"/>
                  <a:gd name="T2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50">
                    <a:moveTo>
                      <a:pt x="85" y="0"/>
                    </a:moveTo>
                    <a:cubicBezTo>
                      <a:pt x="53" y="0"/>
                      <a:pt x="53" y="0"/>
                      <a:pt x="53" y="0"/>
                    </a:cubicBezTo>
                    <a:cubicBezTo>
                      <a:pt x="52" y="0"/>
                      <a:pt x="52" y="0"/>
                      <a:pt x="52" y="1"/>
                    </a:cubicBezTo>
                    <a:cubicBezTo>
                      <a:pt x="45" y="5"/>
                      <a:pt x="45" y="5"/>
                      <a:pt x="45" y="5"/>
                    </a:cubicBezTo>
                    <a:cubicBezTo>
                      <a:pt x="45" y="5"/>
                      <a:pt x="44" y="5"/>
                      <a:pt x="44" y="5"/>
                    </a:cubicBezTo>
                    <a:cubicBezTo>
                      <a:pt x="2" y="5"/>
                      <a:pt x="2" y="5"/>
                      <a:pt x="2" y="5"/>
                    </a:cubicBezTo>
                    <a:cubicBezTo>
                      <a:pt x="1" y="5"/>
                      <a:pt x="0" y="6"/>
                      <a:pt x="0" y="7"/>
                    </a:cubicBezTo>
                    <a:cubicBezTo>
                      <a:pt x="3" y="49"/>
                      <a:pt x="3" y="49"/>
                      <a:pt x="3" y="49"/>
                    </a:cubicBezTo>
                    <a:cubicBezTo>
                      <a:pt x="3" y="50"/>
                      <a:pt x="4" y="50"/>
                      <a:pt x="5" y="50"/>
                    </a:cubicBezTo>
                    <a:cubicBezTo>
                      <a:pt x="83" y="50"/>
                      <a:pt x="83" y="50"/>
                      <a:pt x="83" y="50"/>
                    </a:cubicBezTo>
                    <a:cubicBezTo>
                      <a:pt x="84" y="50"/>
                      <a:pt x="84" y="50"/>
                      <a:pt x="84" y="49"/>
                    </a:cubicBezTo>
                    <a:cubicBezTo>
                      <a:pt x="87" y="2"/>
                      <a:pt x="87" y="2"/>
                      <a:pt x="87" y="2"/>
                    </a:cubicBezTo>
                    <a:cubicBezTo>
                      <a:pt x="87" y="1"/>
                      <a:pt x="86" y="0"/>
                      <a:pt x="8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Freeform 11"/>
            <p:cNvSpPr>
              <a:spLocks noEditPoints="1"/>
            </p:cNvSpPr>
            <p:nvPr/>
          </p:nvSpPr>
          <p:spPr bwMode="auto">
            <a:xfrm>
              <a:off x="8226977" y="4655030"/>
              <a:ext cx="366736" cy="291073"/>
            </a:xfrm>
            <a:custGeom>
              <a:avLst/>
              <a:gdLst>
                <a:gd name="T0" fmla="*/ 86 w 91"/>
                <a:gd name="T1" fmla="*/ 0 h 72"/>
                <a:gd name="T2" fmla="*/ 5 w 91"/>
                <a:gd name="T3" fmla="*/ 0 h 72"/>
                <a:gd name="T4" fmla="*/ 0 w 91"/>
                <a:gd name="T5" fmla="*/ 5 h 72"/>
                <a:gd name="T6" fmla="*/ 0 w 91"/>
                <a:gd name="T7" fmla="*/ 67 h 72"/>
                <a:gd name="T8" fmla="*/ 5 w 91"/>
                <a:gd name="T9" fmla="*/ 72 h 72"/>
                <a:gd name="T10" fmla="*/ 86 w 91"/>
                <a:gd name="T11" fmla="*/ 72 h 72"/>
                <a:gd name="T12" fmla="*/ 91 w 91"/>
                <a:gd name="T13" fmla="*/ 67 h 72"/>
                <a:gd name="T14" fmla="*/ 91 w 91"/>
                <a:gd name="T15" fmla="*/ 5 h 72"/>
                <a:gd name="T16" fmla="*/ 86 w 91"/>
                <a:gd name="T17" fmla="*/ 0 h 72"/>
                <a:gd name="T18" fmla="*/ 80 w 91"/>
                <a:gd name="T19" fmla="*/ 6 h 72"/>
                <a:gd name="T20" fmla="*/ 84 w 91"/>
                <a:gd name="T21" fmla="*/ 10 h 72"/>
                <a:gd name="T22" fmla="*/ 80 w 91"/>
                <a:gd name="T23" fmla="*/ 13 h 72"/>
                <a:gd name="T24" fmla="*/ 77 w 91"/>
                <a:gd name="T25" fmla="*/ 10 h 72"/>
                <a:gd name="T26" fmla="*/ 80 w 91"/>
                <a:gd name="T27" fmla="*/ 6 h 72"/>
                <a:gd name="T28" fmla="*/ 71 w 91"/>
                <a:gd name="T29" fmla="*/ 6 h 72"/>
                <a:gd name="T30" fmla="*/ 75 w 91"/>
                <a:gd name="T31" fmla="*/ 10 h 72"/>
                <a:gd name="T32" fmla="*/ 71 w 91"/>
                <a:gd name="T33" fmla="*/ 13 h 72"/>
                <a:gd name="T34" fmla="*/ 68 w 91"/>
                <a:gd name="T35" fmla="*/ 10 h 72"/>
                <a:gd name="T36" fmla="*/ 71 w 91"/>
                <a:gd name="T37" fmla="*/ 6 h 72"/>
                <a:gd name="T38" fmla="*/ 62 w 91"/>
                <a:gd name="T39" fmla="*/ 6 h 72"/>
                <a:gd name="T40" fmla="*/ 65 w 91"/>
                <a:gd name="T41" fmla="*/ 10 h 72"/>
                <a:gd name="T42" fmla="*/ 62 w 91"/>
                <a:gd name="T43" fmla="*/ 13 h 72"/>
                <a:gd name="T44" fmla="*/ 59 w 91"/>
                <a:gd name="T45" fmla="*/ 10 h 72"/>
                <a:gd name="T46" fmla="*/ 62 w 91"/>
                <a:gd name="T47" fmla="*/ 6 h 72"/>
                <a:gd name="T48" fmla="*/ 86 w 91"/>
                <a:gd name="T49" fmla="*/ 67 h 72"/>
                <a:gd name="T50" fmla="*/ 86 w 91"/>
                <a:gd name="T51" fmla="*/ 68 h 72"/>
                <a:gd name="T52" fmla="*/ 5 w 91"/>
                <a:gd name="T53" fmla="*/ 68 h 72"/>
                <a:gd name="T54" fmla="*/ 5 w 91"/>
                <a:gd name="T55" fmla="*/ 67 h 72"/>
                <a:gd name="T56" fmla="*/ 5 w 91"/>
                <a:gd name="T57" fmla="*/ 19 h 72"/>
                <a:gd name="T58" fmla="*/ 86 w 91"/>
                <a:gd name="T59" fmla="*/ 19 h 72"/>
                <a:gd name="T60" fmla="*/ 86 w 91"/>
                <a:gd name="T61" fmla="*/ 6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 h="72">
                  <a:moveTo>
                    <a:pt x="86" y="0"/>
                  </a:moveTo>
                  <a:cubicBezTo>
                    <a:pt x="5" y="0"/>
                    <a:pt x="5" y="0"/>
                    <a:pt x="5" y="0"/>
                  </a:cubicBezTo>
                  <a:cubicBezTo>
                    <a:pt x="3" y="0"/>
                    <a:pt x="0" y="2"/>
                    <a:pt x="0" y="5"/>
                  </a:cubicBezTo>
                  <a:cubicBezTo>
                    <a:pt x="0" y="67"/>
                    <a:pt x="0" y="67"/>
                    <a:pt x="0" y="67"/>
                  </a:cubicBezTo>
                  <a:cubicBezTo>
                    <a:pt x="0" y="70"/>
                    <a:pt x="3" y="72"/>
                    <a:pt x="5" y="72"/>
                  </a:cubicBezTo>
                  <a:cubicBezTo>
                    <a:pt x="86" y="72"/>
                    <a:pt x="86" y="72"/>
                    <a:pt x="86" y="72"/>
                  </a:cubicBezTo>
                  <a:cubicBezTo>
                    <a:pt x="89" y="72"/>
                    <a:pt x="91" y="70"/>
                    <a:pt x="91" y="67"/>
                  </a:cubicBezTo>
                  <a:cubicBezTo>
                    <a:pt x="91" y="5"/>
                    <a:pt x="91" y="5"/>
                    <a:pt x="91" y="5"/>
                  </a:cubicBezTo>
                  <a:cubicBezTo>
                    <a:pt x="91" y="2"/>
                    <a:pt x="89" y="0"/>
                    <a:pt x="86" y="0"/>
                  </a:cubicBezTo>
                  <a:close/>
                  <a:moveTo>
                    <a:pt x="80" y="6"/>
                  </a:moveTo>
                  <a:cubicBezTo>
                    <a:pt x="82" y="6"/>
                    <a:pt x="84" y="8"/>
                    <a:pt x="84" y="10"/>
                  </a:cubicBezTo>
                  <a:cubicBezTo>
                    <a:pt x="84" y="12"/>
                    <a:pt x="82" y="13"/>
                    <a:pt x="80" y="13"/>
                  </a:cubicBezTo>
                  <a:cubicBezTo>
                    <a:pt x="79" y="13"/>
                    <a:pt x="77" y="12"/>
                    <a:pt x="77" y="10"/>
                  </a:cubicBezTo>
                  <a:cubicBezTo>
                    <a:pt x="77" y="8"/>
                    <a:pt x="79" y="6"/>
                    <a:pt x="80" y="6"/>
                  </a:cubicBezTo>
                  <a:close/>
                  <a:moveTo>
                    <a:pt x="71" y="6"/>
                  </a:moveTo>
                  <a:cubicBezTo>
                    <a:pt x="73" y="6"/>
                    <a:pt x="75" y="8"/>
                    <a:pt x="75" y="10"/>
                  </a:cubicBezTo>
                  <a:cubicBezTo>
                    <a:pt x="75" y="12"/>
                    <a:pt x="73" y="13"/>
                    <a:pt x="71" y="13"/>
                  </a:cubicBezTo>
                  <a:cubicBezTo>
                    <a:pt x="69" y="13"/>
                    <a:pt x="68" y="12"/>
                    <a:pt x="68" y="10"/>
                  </a:cubicBezTo>
                  <a:cubicBezTo>
                    <a:pt x="68" y="8"/>
                    <a:pt x="69" y="6"/>
                    <a:pt x="71" y="6"/>
                  </a:cubicBezTo>
                  <a:close/>
                  <a:moveTo>
                    <a:pt x="62" y="6"/>
                  </a:moveTo>
                  <a:cubicBezTo>
                    <a:pt x="64" y="6"/>
                    <a:pt x="65" y="8"/>
                    <a:pt x="65" y="10"/>
                  </a:cubicBezTo>
                  <a:cubicBezTo>
                    <a:pt x="65" y="12"/>
                    <a:pt x="64" y="13"/>
                    <a:pt x="62" y="13"/>
                  </a:cubicBezTo>
                  <a:cubicBezTo>
                    <a:pt x="60" y="13"/>
                    <a:pt x="59" y="12"/>
                    <a:pt x="59" y="10"/>
                  </a:cubicBezTo>
                  <a:cubicBezTo>
                    <a:pt x="59" y="8"/>
                    <a:pt x="60" y="6"/>
                    <a:pt x="62" y="6"/>
                  </a:cubicBezTo>
                  <a:close/>
                  <a:moveTo>
                    <a:pt x="86" y="67"/>
                  </a:moveTo>
                  <a:cubicBezTo>
                    <a:pt x="86" y="67"/>
                    <a:pt x="86" y="68"/>
                    <a:pt x="86" y="68"/>
                  </a:cubicBezTo>
                  <a:cubicBezTo>
                    <a:pt x="5" y="68"/>
                    <a:pt x="5" y="68"/>
                    <a:pt x="5" y="68"/>
                  </a:cubicBezTo>
                  <a:cubicBezTo>
                    <a:pt x="5" y="68"/>
                    <a:pt x="5" y="67"/>
                    <a:pt x="5" y="67"/>
                  </a:cubicBezTo>
                  <a:cubicBezTo>
                    <a:pt x="5" y="19"/>
                    <a:pt x="5" y="19"/>
                    <a:pt x="5" y="19"/>
                  </a:cubicBezTo>
                  <a:cubicBezTo>
                    <a:pt x="86" y="19"/>
                    <a:pt x="86" y="19"/>
                    <a:pt x="86" y="19"/>
                  </a:cubicBezTo>
                  <a:lnTo>
                    <a:pt x="86" y="6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8226977" y="5139448"/>
              <a:ext cx="319486" cy="322363"/>
              <a:chOff x="7694613" y="-882650"/>
              <a:chExt cx="1660525" cy="1593850"/>
            </a:xfrm>
            <a:solidFill>
              <a:schemeClr val="accent1"/>
            </a:solidFill>
          </p:grpSpPr>
          <p:sp>
            <p:nvSpPr>
              <p:cNvPr id="31" name="Oval 15"/>
              <p:cNvSpPr>
                <a:spLocks noChangeArrowheads="1"/>
              </p:cNvSpPr>
              <p:nvPr/>
            </p:nvSpPr>
            <p:spPr bwMode="auto">
              <a:xfrm>
                <a:off x="7694613" y="-882650"/>
                <a:ext cx="1660525" cy="4984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6"/>
              <p:cNvSpPr>
                <a:spLocks/>
              </p:cNvSpPr>
              <p:nvPr/>
            </p:nvSpPr>
            <p:spPr bwMode="auto">
              <a:xfrm>
                <a:off x="7694613" y="-517525"/>
                <a:ext cx="1660525" cy="498475"/>
              </a:xfrm>
              <a:custGeom>
                <a:avLst/>
                <a:gdLst>
                  <a:gd name="T0" fmla="*/ 200 w 200"/>
                  <a:gd name="T1" fmla="*/ 30 h 60"/>
                  <a:gd name="T2" fmla="*/ 100 w 200"/>
                  <a:gd name="T3" fmla="*/ 60 h 60"/>
                  <a:gd name="T4" fmla="*/ 0 w 200"/>
                  <a:gd name="T5" fmla="*/ 30 h 60"/>
                  <a:gd name="T6" fmla="*/ 0 w 200"/>
                  <a:gd name="T7" fmla="*/ 0 h 60"/>
                  <a:gd name="T8" fmla="*/ 100 w 200"/>
                  <a:gd name="T9" fmla="*/ 30 h 60"/>
                  <a:gd name="T10" fmla="*/ 200 w 200"/>
                  <a:gd name="T11" fmla="*/ 0 h 60"/>
                  <a:gd name="T12" fmla="*/ 200 w 20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200" h="60">
                    <a:moveTo>
                      <a:pt x="200" y="30"/>
                    </a:moveTo>
                    <a:cubicBezTo>
                      <a:pt x="200" y="47"/>
                      <a:pt x="155" y="60"/>
                      <a:pt x="100" y="60"/>
                    </a:cubicBezTo>
                    <a:cubicBezTo>
                      <a:pt x="45" y="60"/>
                      <a:pt x="0" y="47"/>
                      <a:pt x="0" y="30"/>
                    </a:cubicBezTo>
                    <a:cubicBezTo>
                      <a:pt x="0" y="0"/>
                      <a:pt x="0" y="0"/>
                      <a:pt x="0" y="0"/>
                    </a:cubicBezTo>
                    <a:cubicBezTo>
                      <a:pt x="0" y="17"/>
                      <a:pt x="45" y="30"/>
                      <a:pt x="100" y="30"/>
                    </a:cubicBezTo>
                    <a:cubicBezTo>
                      <a:pt x="155" y="30"/>
                      <a:pt x="200" y="17"/>
                      <a:pt x="200" y="0"/>
                    </a:cubicBezTo>
                    <a:lnTo>
                      <a:pt x="20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7"/>
              <p:cNvSpPr>
                <a:spLocks/>
              </p:cNvSpPr>
              <p:nvPr/>
            </p:nvSpPr>
            <p:spPr bwMode="auto">
              <a:xfrm>
                <a:off x="7694613" y="-152400"/>
                <a:ext cx="1660525" cy="498475"/>
              </a:xfrm>
              <a:custGeom>
                <a:avLst/>
                <a:gdLst>
                  <a:gd name="T0" fmla="*/ 200 w 200"/>
                  <a:gd name="T1" fmla="*/ 30 h 60"/>
                  <a:gd name="T2" fmla="*/ 100 w 200"/>
                  <a:gd name="T3" fmla="*/ 60 h 60"/>
                  <a:gd name="T4" fmla="*/ 0 w 200"/>
                  <a:gd name="T5" fmla="*/ 30 h 60"/>
                  <a:gd name="T6" fmla="*/ 0 w 200"/>
                  <a:gd name="T7" fmla="*/ 0 h 60"/>
                  <a:gd name="T8" fmla="*/ 100 w 200"/>
                  <a:gd name="T9" fmla="*/ 30 h 60"/>
                  <a:gd name="T10" fmla="*/ 200 w 200"/>
                  <a:gd name="T11" fmla="*/ 0 h 60"/>
                  <a:gd name="T12" fmla="*/ 200 w 20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200" h="60">
                    <a:moveTo>
                      <a:pt x="200" y="30"/>
                    </a:moveTo>
                    <a:cubicBezTo>
                      <a:pt x="200" y="47"/>
                      <a:pt x="155" y="60"/>
                      <a:pt x="100" y="60"/>
                    </a:cubicBezTo>
                    <a:cubicBezTo>
                      <a:pt x="45" y="60"/>
                      <a:pt x="0" y="47"/>
                      <a:pt x="0" y="30"/>
                    </a:cubicBezTo>
                    <a:cubicBezTo>
                      <a:pt x="0" y="0"/>
                      <a:pt x="0" y="0"/>
                      <a:pt x="0" y="0"/>
                    </a:cubicBezTo>
                    <a:cubicBezTo>
                      <a:pt x="0" y="17"/>
                      <a:pt x="45" y="30"/>
                      <a:pt x="100" y="30"/>
                    </a:cubicBezTo>
                    <a:cubicBezTo>
                      <a:pt x="155" y="30"/>
                      <a:pt x="200" y="17"/>
                      <a:pt x="200" y="0"/>
                    </a:cubicBezTo>
                    <a:lnTo>
                      <a:pt x="20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8"/>
              <p:cNvSpPr>
                <a:spLocks/>
              </p:cNvSpPr>
              <p:nvPr/>
            </p:nvSpPr>
            <p:spPr bwMode="auto">
              <a:xfrm>
                <a:off x="7694613" y="212725"/>
                <a:ext cx="1660525" cy="498475"/>
              </a:xfrm>
              <a:custGeom>
                <a:avLst/>
                <a:gdLst>
                  <a:gd name="T0" fmla="*/ 200 w 200"/>
                  <a:gd name="T1" fmla="*/ 30 h 60"/>
                  <a:gd name="T2" fmla="*/ 100 w 200"/>
                  <a:gd name="T3" fmla="*/ 60 h 60"/>
                  <a:gd name="T4" fmla="*/ 0 w 200"/>
                  <a:gd name="T5" fmla="*/ 30 h 60"/>
                  <a:gd name="T6" fmla="*/ 0 w 200"/>
                  <a:gd name="T7" fmla="*/ 0 h 60"/>
                  <a:gd name="T8" fmla="*/ 100 w 200"/>
                  <a:gd name="T9" fmla="*/ 30 h 60"/>
                  <a:gd name="T10" fmla="*/ 200 w 200"/>
                  <a:gd name="T11" fmla="*/ 0 h 60"/>
                  <a:gd name="T12" fmla="*/ 200 w 20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200" h="60">
                    <a:moveTo>
                      <a:pt x="200" y="30"/>
                    </a:moveTo>
                    <a:cubicBezTo>
                      <a:pt x="200" y="47"/>
                      <a:pt x="155" y="60"/>
                      <a:pt x="100" y="60"/>
                    </a:cubicBezTo>
                    <a:cubicBezTo>
                      <a:pt x="45" y="60"/>
                      <a:pt x="0" y="47"/>
                      <a:pt x="0" y="30"/>
                    </a:cubicBezTo>
                    <a:cubicBezTo>
                      <a:pt x="0" y="0"/>
                      <a:pt x="0" y="0"/>
                      <a:pt x="0" y="0"/>
                    </a:cubicBezTo>
                    <a:cubicBezTo>
                      <a:pt x="0" y="17"/>
                      <a:pt x="45" y="30"/>
                      <a:pt x="100" y="30"/>
                    </a:cubicBezTo>
                    <a:cubicBezTo>
                      <a:pt x="155" y="30"/>
                      <a:pt x="200" y="17"/>
                      <a:pt x="200" y="0"/>
                    </a:cubicBezTo>
                    <a:lnTo>
                      <a:pt x="20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1" name="Straight Connector 10"/>
            <p:cNvCxnSpPr/>
            <p:nvPr/>
          </p:nvCxnSpPr>
          <p:spPr>
            <a:xfrm>
              <a:off x="6382679" y="4810184"/>
              <a:ext cx="1574034"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956713" y="4160438"/>
              <a:ext cx="0" cy="1250963"/>
            </a:xfrm>
            <a:prstGeom prst="line">
              <a:avLst/>
            </a:prstGeom>
            <a:ln>
              <a:solidFill>
                <a:srgbClr val="2E73B8"/>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7956713" y="5256130"/>
              <a:ext cx="200395" cy="0"/>
            </a:xfrm>
            <a:prstGeom prst="line">
              <a:avLst/>
            </a:prstGeom>
            <a:ln>
              <a:solidFill>
                <a:srgbClr val="2E73B8"/>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7956713" y="4808497"/>
              <a:ext cx="200395" cy="0"/>
            </a:xfrm>
            <a:prstGeom prst="line">
              <a:avLst/>
            </a:prstGeom>
            <a:ln>
              <a:solidFill>
                <a:srgbClr val="2E73B8"/>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7956713" y="4342099"/>
              <a:ext cx="200395" cy="0"/>
            </a:xfrm>
            <a:prstGeom prst="line">
              <a:avLst/>
            </a:prstGeom>
            <a:ln>
              <a:solidFill>
                <a:srgbClr val="2E73B8"/>
              </a:solidFill>
            </a:ln>
          </p:spPr>
          <p:style>
            <a:lnRef idx="2">
              <a:schemeClr val="accent1"/>
            </a:lnRef>
            <a:fillRef idx="0">
              <a:schemeClr val="accent1"/>
            </a:fillRef>
            <a:effectRef idx="1">
              <a:schemeClr val="accent1"/>
            </a:effectRef>
            <a:fontRef idx="minor">
              <a:schemeClr val="tx1"/>
            </a:fontRef>
          </p:style>
        </p:cxnSp>
      </p:grpSp>
      <p:cxnSp>
        <p:nvCxnSpPr>
          <p:cNvPr id="37" name="Straight Connector 36"/>
          <p:cNvCxnSpPr/>
          <p:nvPr/>
        </p:nvCxnSpPr>
        <p:spPr>
          <a:xfrm flipV="1">
            <a:off x="3174179" y="919704"/>
            <a:ext cx="1828549" cy="36145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3183704" y="1478175"/>
            <a:ext cx="1819024" cy="103196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pic>
        <p:nvPicPr>
          <p:cNvPr id="39" name="Picture 3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808101" y="1158799"/>
            <a:ext cx="425923" cy="435360"/>
          </a:xfrm>
          <a:prstGeom prst="rect">
            <a:avLst/>
          </a:prstGeom>
        </p:spPr>
      </p:pic>
    </p:spTree>
    <p:extLst>
      <p:ext uri="{BB962C8B-B14F-4D97-AF65-F5344CB8AC3E}">
        <p14:creationId xmlns:p14="http://schemas.microsoft.com/office/powerpoint/2010/main" val="34097057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29308" y="0"/>
            <a:ext cx="5417283" cy="678828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600"/>
              </a:spcAft>
            </a:pPr>
            <a:endParaRPr lang="en-US" dirty="0" smtClean="0">
              <a:solidFill>
                <a:srgbClr val="FFFFFF"/>
              </a:solidFill>
              <a:latin typeface="Calibri Light" panose="020F0302020204030204" pitchFamily="34" charset="0"/>
            </a:endParaRPr>
          </a:p>
        </p:txBody>
      </p:sp>
      <p:sp>
        <p:nvSpPr>
          <p:cNvPr id="36" name="Title 1"/>
          <p:cNvSpPr>
            <a:spLocks noGrp="1"/>
          </p:cNvSpPr>
          <p:nvPr>
            <p:ph type="title"/>
          </p:nvPr>
        </p:nvSpPr>
        <p:spPr>
          <a:xfrm>
            <a:off x="296446" y="-250335"/>
            <a:ext cx="4761332" cy="1170039"/>
          </a:xfrm>
        </p:spPr>
        <p:txBody>
          <a:bodyPr>
            <a:normAutofit/>
          </a:bodyPr>
          <a:lstStyle/>
          <a:p>
            <a:r>
              <a:rPr lang="en-US" sz="3200" b="1" dirty="0" smtClean="0"/>
              <a:t>Standard TCP/IP Access</a:t>
            </a:r>
            <a:endParaRPr lang="en-US" sz="3200" b="1" dirty="0"/>
          </a:p>
        </p:txBody>
      </p:sp>
      <p:sp>
        <p:nvSpPr>
          <p:cNvPr id="9" name="Rectangle 8"/>
          <p:cNvSpPr/>
          <p:nvPr/>
        </p:nvSpPr>
        <p:spPr>
          <a:xfrm>
            <a:off x="5734975" y="46892"/>
            <a:ext cx="6307375" cy="6772033"/>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600"/>
              </a:spcAft>
            </a:pPr>
            <a:endParaRPr lang="en-US" dirty="0" smtClean="0">
              <a:solidFill>
                <a:srgbClr val="FFFFFF"/>
              </a:solidFill>
              <a:latin typeface="Calibri Light" panose="020F0302020204030204" pitchFamily="34" charset="0"/>
            </a:endParaRPr>
          </a:p>
        </p:txBody>
      </p:sp>
      <p:sp>
        <p:nvSpPr>
          <p:cNvPr id="10" name="Title 1"/>
          <p:cNvSpPr txBox="1">
            <a:spLocks/>
          </p:cNvSpPr>
          <p:nvPr/>
        </p:nvSpPr>
        <p:spPr>
          <a:xfrm>
            <a:off x="5683020" y="-261198"/>
            <a:ext cx="6405026" cy="1170039"/>
          </a:xfrm>
          <a:prstGeom prst="rect">
            <a:avLst/>
          </a:prstGeom>
        </p:spPr>
        <p:txBody>
          <a:bodyPr anchor="ctr" anchorCtr="0">
            <a:normAutofit/>
          </a:bodyPr>
          <a:lstStyle>
            <a:lvl1pPr algn="l" defTabSz="609585" rtl="0" eaLnBrk="1" latinLnBrk="0" hangingPunct="1">
              <a:spcBef>
                <a:spcPct val="0"/>
              </a:spcBef>
              <a:buNone/>
              <a:defRPr sz="3733" b="0" i="0" kern="1200">
                <a:solidFill>
                  <a:schemeClr val="accent1"/>
                </a:solidFill>
                <a:latin typeface="Calibri Light"/>
                <a:ea typeface="+mj-ea"/>
                <a:cs typeface="Calibri Light"/>
              </a:defRPr>
            </a:lvl1pPr>
          </a:lstStyle>
          <a:p>
            <a:r>
              <a:rPr lang="en-US" sz="2800" b="1" dirty="0" smtClean="0">
                <a:solidFill>
                  <a:srgbClr val="0F5C97"/>
                </a:solidFill>
              </a:rPr>
              <a:t>Access with Software-Defined Perimeter </a:t>
            </a:r>
            <a:endParaRPr lang="en-US" sz="2800" b="1" dirty="0">
              <a:solidFill>
                <a:srgbClr val="0F5C97"/>
              </a:solidFill>
            </a:endParaRPr>
          </a:p>
        </p:txBody>
      </p:sp>
      <p:sp>
        <p:nvSpPr>
          <p:cNvPr id="11" name="Content Placeholder 2"/>
          <p:cNvSpPr txBox="1">
            <a:spLocks/>
          </p:cNvSpPr>
          <p:nvPr/>
        </p:nvSpPr>
        <p:spPr>
          <a:xfrm>
            <a:off x="5771858" y="1838562"/>
            <a:ext cx="6441622" cy="5096080"/>
          </a:xfrm>
          <a:prstGeom prst="rect">
            <a:avLst/>
          </a:prstGeom>
        </p:spPr>
        <p:txBody>
          <a:bodyPr/>
          <a:lstStyle>
            <a:lvl1pPr marL="306910" indent="-306910" algn="l" defTabSz="609585" rtl="0" eaLnBrk="1" latinLnBrk="0" hangingPunct="1">
              <a:spcBef>
                <a:spcPct val="20000"/>
              </a:spcBef>
              <a:buClr>
                <a:schemeClr val="accent4"/>
              </a:buClr>
              <a:buFont typeface="Arial" panose="020B0604020202020204" pitchFamily="34" charset="0"/>
              <a:buChar char="•"/>
              <a:defRPr sz="2933" b="0" i="0" kern="1200">
                <a:solidFill>
                  <a:schemeClr val="tx1"/>
                </a:solidFill>
                <a:latin typeface="Calibri Light"/>
                <a:ea typeface="+mn-ea"/>
                <a:cs typeface="Calibri Light"/>
              </a:defRPr>
            </a:lvl1pPr>
            <a:lvl2pPr marL="613818" indent="-306910" algn="l" defTabSz="609585" rtl="0" eaLnBrk="1" latinLnBrk="0" hangingPunct="1">
              <a:spcBef>
                <a:spcPct val="20000"/>
              </a:spcBef>
              <a:buClr>
                <a:schemeClr val="accent4"/>
              </a:buClr>
              <a:buFont typeface="Arial"/>
              <a:buChar char="–"/>
              <a:defRPr sz="2400" b="0" i="0" kern="1200">
                <a:solidFill>
                  <a:schemeClr val="tx1"/>
                </a:solidFill>
                <a:latin typeface="Calibri Light"/>
                <a:ea typeface="+mn-ea"/>
                <a:cs typeface="Calibri Light"/>
              </a:defRPr>
            </a:lvl2pPr>
            <a:lvl3pPr marL="842412" indent="-228594" algn="l" defTabSz="609585" rtl="0" eaLnBrk="1" latinLnBrk="0" hangingPunct="1">
              <a:spcBef>
                <a:spcPct val="20000"/>
              </a:spcBef>
              <a:buClr>
                <a:schemeClr val="accent4"/>
              </a:buClr>
              <a:buFont typeface="Arial"/>
              <a:buChar char="•"/>
              <a:defRPr sz="2133" b="0" i="0" kern="1200">
                <a:solidFill>
                  <a:schemeClr val="tx1"/>
                </a:solidFill>
                <a:latin typeface="Calibri Light"/>
                <a:ea typeface="+mn-ea"/>
                <a:cs typeface="Calibri Light"/>
              </a:defRPr>
            </a:lvl3pPr>
            <a:lvl4pPr marL="2133547" indent="-304792" algn="l" defTabSz="609585" rtl="0" eaLnBrk="1" latinLnBrk="0" hangingPunct="1">
              <a:spcBef>
                <a:spcPct val="20000"/>
              </a:spcBef>
              <a:buFont typeface="Arial"/>
              <a:buChar char="–"/>
              <a:defRPr sz="1867" b="0" i="0" kern="1200">
                <a:solidFill>
                  <a:schemeClr val="tx1"/>
                </a:solidFill>
                <a:latin typeface="Calibri Light"/>
                <a:ea typeface="+mn-ea"/>
                <a:cs typeface="Calibri Light"/>
              </a:defRPr>
            </a:lvl4pPr>
            <a:lvl5pPr marL="2743131" indent="-304792" algn="l" defTabSz="609585" rtl="0" eaLnBrk="1" latinLnBrk="0" hangingPunct="1">
              <a:spcBef>
                <a:spcPct val="20000"/>
              </a:spcBef>
              <a:buFont typeface="Arial"/>
              <a:buChar char="»"/>
              <a:defRPr sz="1867" b="0" i="0" kern="1200">
                <a:solidFill>
                  <a:schemeClr val="tx1"/>
                </a:solidFill>
                <a:latin typeface="Calibri Light"/>
                <a:ea typeface="+mn-ea"/>
                <a:cs typeface="Calibri 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buClr>
                <a:srgbClr val="373A36"/>
              </a:buClr>
            </a:pPr>
            <a:r>
              <a:rPr lang="en-US" sz="2400" dirty="0" smtClean="0">
                <a:solidFill>
                  <a:srgbClr val="373A36"/>
                </a:solidFill>
              </a:rPr>
              <a:t>Session Establishment</a:t>
            </a:r>
          </a:p>
          <a:p>
            <a:pPr marL="764108" lvl="1" indent="-457200">
              <a:buClr>
                <a:srgbClr val="373A36"/>
              </a:buClr>
              <a:buFont typeface="+mj-lt"/>
              <a:buAutoNum type="arabicPeriod"/>
            </a:pPr>
            <a:r>
              <a:rPr lang="en-US" sz="1800" dirty="0" smtClean="0">
                <a:solidFill>
                  <a:srgbClr val="373A36"/>
                </a:solidFill>
              </a:rPr>
              <a:t>Authenticate &amp; Authorize</a:t>
            </a:r>
          </a:p>
          <a:p>
            <a:pPr marL="764108" lvl="1" indent="-457200">
              <a:buClr>
                <a:srgbClr val="373A36"/>
              </a:buClr>
              <a:buFont typeface="+mj-lt"/>
              <a:buAutoNum type="arabicPeriod"/>
            </a:pPr>
            <a:r>
              <a:rPr lang="en-US" sz="1800" dirty="0" smtClean="0">
                <a:solidFill>
                  <a:srgbClr val="373A36"/>
                </a:solidFill>
              </a:rPr>
              <a:t>Connect</a:t>
            </a:r>
          </a:p>
          <a:p>
            <a:pPr>
              <a:buClr>
                <a:srgbClr val="373A36"/>
              </a:buClr>
            </a:pPr>
            <a:r>
              <a:rPr lang="en-US" sz="2400" dirty="0" smtClean="0">
                <a:solidFill>
                  <a:srgbClr val="373A36"/>
                </a:solidFill>
              </a:rPr>
              <a:t>Significant benefits</a:t>
            </a:r>
          </a:p>
          <a:p>
            <a:pPr lvl="1">
              <a:buClr>
                <a:srgbClr val="373A36"/>
              </a:buClr>
            </a:pPr>
            <a:r>
              <a:rPr lang="en-US" sz="1800" dirty="0" smtClean="0">
                <a:solidFill>
                  <a:srgbClr val="373A36"/>
                </a:solidFill>
              </a:rPr>
              <a:t>Network access limited to authorized resources</a:t>
            </a:r>
          </a:p>
          <a:p>
            <a:pPr lvl="1">
              <a:buClr>
                <a:srgbClr val="373A36"/>
              </a:buClr>
            </a:pPr>
            <a:r>
              <a:rPr lang="en-US" sz="1800" dirty="0" smtClean="0">
                <a:solidFill>
                  <a:srgbClr val="373A36"/>
                </a:solidFill>
              </a:rPr>
              <a:t>Secure access – both local and remote</a:t>
            </a:r>
          </a:p>
          <a:p>
            <a:pPr lvl="1">
              <a:buClr>
                <a:srgbClr val="373A36"/>
              </a:buClr>
            </a:pPr>
            <a:r>
              <a:rPr lang="en-US" sz="1800" dirty="0" smtClean="0">
                <a:solidFill>
                  <a:srgbClr val="373A36"/>
                </a:solidFill>
              </a:rPr>
              <a:t>Zero server resources consumed prior to authentication</a:t>
            </a:r>
          </a:p>
          <a:p>
            <a:pPr lvl="1">
              <a:buClr>
                <a:srgbClr val="373A36"/>
              </a:buClr>
            </a:pPr>
            <a:r>
              <a:rPr lang="en-US" sz="1800" dirty="0" smtClean="0">
                <a:solidFill>
                  <a:srgbClr val="373A36"/>
                </a:solidFill>
              </a:rPr>
              <a:t>Application only validates </a:t>
            </a:r>
            <a:r>
              <a:rPr lang="en-US" sz="1800" u="sng" dirty="0" smtClean="0">
                <a:solidFill>
                  <a:srgbClr val="373A36"/>
                </a:solidFill>
              </a:rPr>
              <a:t>authorized </a:t>
            </a:r>
            <a:r>
              <a:rPr lang="en-US" sz="1800" dirty="0" smtClean="0">
                <a:solidFill>
                  <a:srgbClr val="373A36"/>
                </a:solidFill>
              </a:rPr>
              <a:t>devices &amp; users</a:t>
            </a:r>
          </a:p>
          <a:p>
            <a:pPr lvl="1">
              <a:buClr>
                <a:srgbClr val="373A36"/>
              </a:buClr>
            </a:pPr>
            <a:r>
              <a:rPr lang="en-US" sz="1800" dirty="0" smtClean="0">
                <a:solidFill>
                  <a:srgbClr val="373A36"/>
                </a:solidFill>
              </a:rPr>
              <a:t>Eliminates weaknesses</a:t>
            </a:r>
          </a:p>
          <a:p>
            <a:pPr lvl="2">
              <a:buClr>
                <a:srgbClr val="373A36"/>
              </a:buClr>
            </a:pPr>
            <a:r>
              <a:rPr lang="en-US" sz="1800" dirty="0" smtClean="0">
                <a:solidFill>
                  <a:srgbClr val="373A36"/>
                </a:solidFill>
              </a:rPr>
              <a:t>No server vulnerabilities exploitable without authentication</a:t>
            </a:r>
          </a:p>
          <a:p>
            <a:pPr lvl="2">
              <a:buClr>
                <a:srgbClr val="373A36"/>
              </a:buClr>
            </a:pPr>
            <a:r>
              <a:rPr lang="en-US" sz="1800" dirty="0" smtClean="0">
                <a:solidFill>
                  <a:srgbClr val="373A36"/>
                </a:solidFill>
              </a:rPr>
              <a:t>No DDoS attacks</a:t>
            </a:r>
          </a:p>
          <a:p>
            <a:pPr lvl="2">
              <a:buClr>
                <a:srgbClr val="373A36"/>
              </a:buClr>
            </a:pPr>
            <a:r>
              <a:rPr lang="en-US" sz="1800" dirty="0" smtClean="0">
                <a:solidFill>
                  <a:srgbClr val="373A36"/>
                </a:solidFill>
              </a:rPr>
              <a:t>No port scanning</a:t>
            </a:r>
          </a:p>
          <a:p>
            <a:pPr lvl="1">
              <a:buClr>
                <a:srgbClr val="373A36"/>
              </a:buClr>
            </a:pPr>
            <a:r>
              <a:rPr lang="en-US" sz="2067" dirty="0" smtClean="0">
                <a:solidFill>
                  <a:srgbClr val="373A36"/>
                </a:solidFill>
              </a:rPr>
              <a:t>Gateway itself hidden on network</a:t>
            </a:r>
            <a:endParaRPr lang="en-US" sz="2067" dirty="0">
              <a:solidFill>
                <a:srgbClr val="373A36"/>
              </a:solidFill>
            </a:endParaRPr>
          </a:p>
        </p:txBody>
      </p:sp>
      <p:cxnSp>
        <p:nvCxnSpPr>
          <p:cNvPr id="13" name="Curved Connector 12"/>
          <p:cNvCxnSpPr/>
          <p:nvPr/>
        </p:nvCxnSpPr>
        <p:spPr>
          <a:xfrm>
            <a:off x="1738365" y="2552281"/>
            <a:ext cx="4321588" cy="199424"/>
          </a:xfrm>
          <a:prstGeom prst="curvedConnector3">
            <a:avLst>
              <a:gd name="adj1" fmla="val 50000"/>
            </a:avLst>
          </a:prstGeom>
          <a:ln>
            <a:solidFill>
              <a:srgbClr val="7030A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4" name="Curved Connector 13"/>
          <p:cNvCxnSpPr/>
          <p:nvPr/>
        </p:nvCxnSpPr>
        <p:spPr>
          <a:xfrm flipV="1">
            <a:off x="3174179" y="2408805"/>
            <a:ext cx="2933399" cy="454975"/>
          </a:xfrm>
          <a:prstGeom prst="curvedConnector3">
            <a:avLst>
              <a:gd name="adj1" fmla="val 50000"/>
            </a:avLst>
          </a:prstGeom>
          <a:ln>
            <a:solidFill>
              <a:srgbClr val="00B050"/>
            </a:solidFill>
            <a:tailEnd type="triangle" w="lg" len="lg"/>
          </a:ln>
        </p:spPr>
        <p:style>
          <a:lnRef idx="2">
            <a:schemeClr val="accent1"/>
          </a:lnRef>
          <a:fillRef idx="0">
            <a:schemeClr val="accent1"/>
          </a:fillRef>
          <a:effectRef idx="1">
            <a:schemeClr val="accent1"/>
          </a:effectRef>
          <a:fontRef idx="minor">
            <a:schemeClr val="tx1"/>
          </a:fontRef>
        </p:style>
      </p:cxnSp>
      <p:grpSp>
        <p:nvGrpSpPr>
          <p:cNvPr id="17" name="Group 16"/>
          <p:cNvGrpSpPr/>
          <p:nvPr/>
        </p:nvGrpSpPr>
        <p:grpSpPr>
          <a:xfrm>
            <a:off x="1161229" y="797760"/>
            <a:ext cx="2012949" cy="1184784"/>
            <a:chOff x="6382679" y="4160438"/>
            <a:chExt cx="2211034" cy="1301373"/>
          </a:xfrm>
        </p:grpSpPr>
        <p:grpSp>
          <p:nvGrpSpPr>
            <p:cNvPr id="19" name="Group 18"/>
            <p:cNvGrpSpPr/>
            <p:nvPr/>
          </p:nvGrpSpPr>
          <p:grpSpPr>
            <a:xfrm>
              <a:off x="8226977" y="4160438"/>
              <a:ext cx="366736" cy="301247"/>
              <a:chOff x="6964363" y="198438"/>
              <a:chExt cx="720725" cy="523875"/>
            </a:xfrm>
            <a:solidFill>
              <a:schemeClr val="accent1"/>
            </a:solidFill>
          </p:grpSpPr>
          <p:sp>
            <p:nvSpPr>
              <p:cNvPr id="31" name="Freeform 9"/>
              <p:cNvSpPr>
                <a:spLocks/>
              </p:cNvSpPr>
              <p:nvPr/>
            </p:nvSpPr>
            <p:spPr bwMode="auto">
              <a:xfrm>
                <a:off x="6997700" y="198438"/>
                <a:ext cx="654050" cy="133350"/>
              </a:xfrm>
              <a:custGeom>
                <a:avLst/>
                <a:gdLst>
                  <a:gd name="T0" fmla="*/ 40 w 79"/>
                  <a:gd name="T1" fmla="*/ 16 h 16"/>
                  <a:gd name="T2" fmla="*/ 40 w 79"/>
                  <a:gd name="T3" fmla="*/ 16 h 16"/>
                  <a:gd name="T4" fmla="*/ 47 w 79"/>
                  <a:gd name="T5" fmla="*/ 11 h 16"/>
                  <a:gd name="T6" fmla="*/ 49 w 79"/>
                  <a:gd name="T7" fmla="*/ 11 h 16"/>
                  <a:gd name="T8" fmla="*/ 79 w 79"/>
                  <a:gd name="T9" fmla="*/ 11 h 16"/>
                  <a:gd name="T10" fmla="*/ 79 w 79"/>
                  <a:gd name="T11" fmla="*/ 6 h 16"/>
                  <a:gd name="T12" fmla="*/ 77 w 79"/>
                  <a:gd name="T13" fmla="*/ 5 h 16"/>
                  <a:gd name="T14" fmla="*/ 34 w 79"/>
                  <a:gd name="T15" fmla="*/ 5 h 16"/>
                  <a:gd name="T16" fmla="*/ 34 w 79"/>
                  <a:gd name="T17" fmla="*/ 3 h 16"/>
                  <a:gd name="T18" fmla="*/ 30 w 79"/>
                  <a:gd name="T19" fmla="*/ 0 h 16"/>
                  <a:gd name="T20" fmla="*/ 4 w 79"/>
                  <a:gd name="T21" fmla="*/ 0 h 16"/>
                  <a:gd name="T22" fmla="*/ 0 w 79"/>
                  <a:gd name="T23" fmla="*/ 3 h 16"/>
                  <a:gd name="T24" fmla="*/ 0 w 79"/>
                  <a:gd name="T25" fmla="*/ 16 h 16"/>
                  <a:gd name="T26" fmla="*/ 40 w 79"/>
                  <a:gd name="T2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6">
                    <a:moveTo>
                      <a:pt x="40" y="16"/>
                    </a:moveTo>
                    <a:cubicBezTo>
                      <a:pt x="40" y="16"/>
                      <a:pt x="40" y="16"/>
                      <a:pt x="40" y="16"/>
                    </a:cubicBezTo>
                    <a:cubicBezTo>
                      <a:pt x="47" y="11"/>
                      <a:pt x="47" y="11"/>
                      <a:pt x="47" y="11"/>
                    </a:cubicBezTo>
                    <a:cubicBezTo>
                      <a:pt x="47" y="11"/>
                      <a:pt x="48" y="11"/>
                      <a:pt x="49" y="11"/>
                    </a:cubicBezTo>
                    <a:cubicBezTo>
                      <a:pt x="79" y="11"/>
                      <a:pt x="79" y="11"/>
                      <a:pt x="79" y="11"/>
                    </a:cubicBezTo>
                    <a:cubicBezTo>
                      <a:pt x="79" y="6"/>
                      <a:pt x="79" y="6"/>
                      <a:pt x="79" y="6"/>
                    </a:cubicBezTo>
                    <a:cubicBezTo>
                      <a:pt x="79" y="6"/>
                      <a:pt x="78" y="5"/>
                      <a:pt x="77" y="5"/>
                    </a:cubicBezTo>
                    <a:cubicBezTo>
                      <a:pt x="34" y="5"/>
                      <a:pt x="34" y="5"/>
                      <a:pt x="34" y="5"/>
                    </a:cubicBezTo>
                    <a:cubicBezTo>
                      <a:pt x="34" y="3"/>
                      <a:pt x="34" y="3"/>
                      <a:pt x="34" y="3"/>
                    </a:cubicBezTo>
                    <a:cubicBezTo>
                      <a:pt x="34" y="1"/>
                      <a:pt x="32" y="0"/>
                      <a:pt x="30" y="0"/>
                    </a:cubicBezTo>
                    <a:cubicBezTo>
                      <a:pt x="4" y="0"/>
                      <a:pt x="4" y="0"/>
                      <a:pt x="4" y="0"/>
                    </a:cubicBezTo>
                    <a:cubicBezTo>
                      <a:pt x="2" y="0"/>
                      <a:pt x="0" y="1"/>
                      <a:pt x="0" y="3"/>
                    </a:cubicBezTo>
                    <a:cubicBezTo>
                      <a:pt x="0" y="16"/>
                      <a:pt x="0" y="16"/>
                      <a:pt x="0" y="16"/>
                    </a:cubicBezTo>
                    <a:lnTo>
                      <a:pt x="4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0"/>
              <p:cNvSpPr>
                <a:spLocks/>
              </p:cNvSpPr>
              <p:nvPr/>
            </p:nvSpPr>
            <p:spPr bwMode="auto">
              <a:xfrm>
                <a:off x="6964363" y="306388"/>
                <a:ext cx="720725" cy="415925"/>
              </a:xfrm>
              <a:custGeom>
                <a:avLst/>
                <a:gdLst>
                  <a:gd name="T0" fmla="*/ 85 w 87"/>
                  <a:gd name="T1" fmla="*/ 0 h 50"/>
                  <a:gd name="T2" fmla="*/ 53 w 87"/>
                  <a:gd name="T3" fmla="*/ 0 h 50"/>
                  <a:gd name="T4" fmla="*/ 52 w 87"/>
                  <a:gd name="T5" fmla="*/ 1 h 50"/>
                  <a:gd name="T6" fmla="*/ 45 w 87"/>
                  <a:gd name="T7" fmla="*/ 5 h 50"/>
                  <a:gd name="T8" fmla="*/ 44 w 87"/>
                  <a:gd name="T9" fmla="*/ 5 h 50"/>
                  <a:gd name="T10" fmla="*/ 2 w 87"/>
                  <a:gd name="T11" fmla="*/ 5 h 50"/>
                  <a:gd name="T12" fmla="*/ 0 w 87"/>
                  <a:gd name="T13" fmla="*/ 7 h 50"/>
                  <a:gd name="T14" fmla="*/ 3 w 87"/>
                  <a:gd name="T15" fmla="*/ 49 h 50"/>
                  <a:gd name="T16" fmla="*/ 5 w 87"/>
                  <a:gd name="T17" fmla="*/ 50 h 50"/>
                  <a:gd name="T18" fmla="*/ 83 w 87"/>
                  <a:gd name="T19" fmla="*/ 50 h 50"/>
                  <a:gd name="T20" fmla="*/ 84 w 87"/>
                  <a:gd name="T21" fmla="*/ 49 h 50"/>
                  <a:gd name="T22" fmla="*/ 87 w 87"/>
                  <a:gd name="T23" fmla="*/ 2 h 50"/>
                  <a:gd name="T24" fmla="*/ 85 w 87"/>
                  <a:gd name="T2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50">
                    <a:moveTo>
                      <a:pt x="85" y="0"/>
                    </a:moveTo>
                    <a:cubicBezTo>
                      <a:pt x="53" y="0"/>
                      <a:pt x="53" y="0"/>
                      <a:pt x="53" y="0"/>
                    </a:cubicBezTo>
                    <a:cubicBezTo>
                      <a:pt x="52" y="0"/>
                      <a:pt x="52" y="0"/>
                      <a:pt x="52" y="1"/>
                    </a:cubicBezTo>
                    <a:cubicBezTo>
                      <a:pt x="45" y="5"/>
                      <a:pt x="45" y="5"/>
                      <a:pt x="45" y="5"/>
                    </a:cubicBezTo>
                    <a:cubicBezTo>
                      <a:pt x="45" y="5"/>
                      <a:pt x="44" y="5"/>
                      <a:pt x="44" y="5"/>
                    </a:cubicBezTo>
                    <a:cubicBezTo>
                      <a:pt x="2" y="5"/>
                      <a:pt x="2" y="5"/>
                      <a:pt x="2" y="5"/>
                    </a:cubicBezTo>
                    <a:cubicBezTo>
                      <a:pt x="1" y="5"/>
                      <a:pt x="0" y="6"/>
                      <a:pt x="0" y="7"/>
                    </a:cubicBezTo>
                    <a:cubicBezTo>
                      <a:pt x="3" y="49"/>
                      <a:pt x="3" y="49"/>
                      <a:pt x="3" y="49"/>
                    </a:cubicBezTo>
                    <a:cubicBezTo>
                      <a:pt x="3" y="50"/>
                      <a:pt x="4" y="50"/>
                      <a:pt x="5" y="50"/>
                    </a:cubicBezTo>
                    <a:cubicBezTo>
                      <a:pt x="83" y="50"/>
                      <a:pt x="83" y="50"/>
                      <a:pt x="83" y="50"/>
                    </a:cubicBezTo>
                    <a:cubicBezTo>
                      <a:pt x="84" y="50"/>
                      <a:pt x="84" y="50"/>
                      <a:pt x="84" y="49"/>
                    </a:cubicBezTo>
                    <a:cubicBezTo>
                      <a:pt x="87" y="2"/>
                      <a:pt x="87" y="2"/>
                      <a:pt x="87" y="2"/>
                    </a:cubicBezTo>
                    <a:cubicBezTo>
                      <a:pt x="87" y="1"/>
                      <a:pt x="86" y="0"/>
                      <a:pt x="8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Freeform 11"/>
            <p:cNvSpPr>
              <a:spLocks noEditPoints="1"/>
            </p:cNvSpPr>
            <p:nvPr/>
          </p:nvSpPr>
          <p:spPr bwMode="auto">
            <a:xfrm>
              <a:off x="8226977" y="4655030"/>
              <a:ext cx="366736" cy="291073"/>
            </a:xfrm>
            <a:custGeom>
              <a:avLst/>
              <a:gdLst>
                <a:gd name="T0" fmla="*/ 86 w 91"/>
                <a:gd name="T1" fmla="*/ 0 h 72"/>
                <a:gd name="T2" fmla="*/ 5 w 91"/>
                <a:gd name="T3" fmla="*/ 0 h 72"/>
                <a:gd name="T4" fmla="*/ 0 w 91"/>
                <a:gd name="T5" fmla="*/ 5 h 72"/>
                <a:gd name="T6" fmla="*/ 0 w 91"/>
                <a:gd name="T7" fmla="*/ 67 h 72"/>
                <a:gd name="T8" fmla="*/ 5 w 91"/>
                <a:gd name="T9" fmla="*/ 72 h 72"/>
                <a:gd name="T10" fmla="*/ 86 w 91"/>
                <a:gd name="T11" fmla="*/ 72 h 72"/>
                <a:gd name="T12" fmla="*/ 91 w 91"/>
                <a:gd name="T13" fmla="*/ 67 h 72"/>
                <a:gd name="T14" fmla="*/ 91 w 91"/>
                <a:gd name="T15" fmla="*/ 5 h 72"/>
                <a:gd name="T16" fmla="*/ 86 w 91"/>
                <a:gd name="T17" fmla="*/ 0 h 72"/>
                <a:gd name="T18" fmla="*/ 80 w 91"/>
                <a:gd name="T19" fmla="*/ 6 h 72"/>
                <a:gd name="T20" fmla="*/ 84 w 91"/>
                <a:gd name="T21" fmla="*/ 10 h 72"/>
                <a:gd name="T22" fmla="*/ 80 w 91"/>
                <a:gd name="T23" fmla="*/ 13 h 72"/>
                <a:gd name="T24" fmla="*/ 77 w 91"/>
                <a:gd name="T25" fmla="*/ 10 h 72"/>
                <a:gd name="T26" fmla="*/ 80 w 91"/>
                <a:gd name="T27" fmla="*/ 6 h 72"/>
                <a:gd name="T28" fmla="*/ 71 w 91"/>
                <a:gd name="T29" fmla="*/ 6 h 72"/>
                <a:gd name="T30" fmla="*/ 75 w 91"/>
                <a:gd name="T31" fmla="*/ 10 h 72"/>
                <a:gd name="T32" fmla="*/ 71 w 91"/>
                <a:gd name="T33" fmla="*/ 13 h 72"/>
                <a:gd name="T34" fmla="*/ 68 w 91"/>
                <a:gd name="T35" fmla="*/ 10 h 72"/>
                <a:gd name="T36" fmla="*/ 71 w 91"/>
                <a:gd name="T37" fmla="*/ 6 h 72"/>
                <a:gd name="T38" fmla="*/ 62 w 91"/>
                <a:gd name="T39" fmla="*/ 6 h 72"/>
                <a:gd name="T40" fmla="*/ 65 w 91"/>
                <a:gd name="T41" fmla="*/ 10 h 72"/>
                <a:gd name="T42" fmla="*/ 62 w 91"/>
                <a:gd name="T43" fmla="*/ 13 h 72"/>
                <a:gd name="T44" fmla="*/ 59 w 91"/>
                <a:gd name="T45" fmla="*/ 10 h 72"/>
                <a:gd name="T46" fmla="*/ 62 w 91"/>
                <a:gd name="T47" fmla="*/ 6 h 72"/>
                <a:gd name="T48" fmla="*/ 86 w 91"/>
                <a:gd name="T49" fmla="*/ 67 h 72"/>
                <a:gd name="T50" fmla="*/ 86 w 91"/>
                <a:gd name="T51" fmla="*/ 68 h 72"/>
                <a:gd name="T52" fmla="*/ 5 w 91"/>
                <a:gd name="T53" fmla="*/ 68 h 72"/>
                <a:gd name="T54" fmla="*/ 5 w 91"/>
                <a:gd name="T55" fmla="*/ 67 h 72"/>
                <a:gd name="T56" fmla="*/ 5 w 91"/>
                <a:gd name="T57" fmla="*/ 19 h 72"/>
                <a:gd name="T58" fmla="*/ 86 w 91"/>
                <a:gd name="T59" fmla="*/ 19 h 72"/>
                <a:gd name="T60" fmla="*/ 86 w 91"/>
                <a:gd name="T61" fmla="*/ 6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 h="72">
                  <a:moveTo>
                    <a:pt x="86" y="0"/>
                  </a:moveTo>
                  <a:cubicBezTo>
                    <a:pt x="5" y="0"/>
                    <a:pt x="5" y="0"/>
                    <a:pt x="5" y="0"/>
                  </a:cubicBezTo>
                  <a:cubicBezTo>
                    <a:pt x="3" y="0"/>
                    <a:pt x="0" y="2"/>
                    <a:pt x="0" y="5"/>
                  </a:cubicBezTo>
                  <a:cubicBezTo>
                    <a:pt x="0" y="67"/>
                    <a:pt x="0" y="67"/>
                    <a:pt x="0" y="67"/>
                  </a:cubicBezTo>
                  <a:cubicBezTo>
                    <a:pt x="0" y="70"/>
                    <a:pt x="3" y="72"/>
                    <a:pt x="5" y="72"/>
                  </a:cubicBezTo>
                  <a:cubicBezTo>
                    <a:pt x="86" y="72"/>
                    <a:pt x="86" y="72"/>
                    <a:pt x="86" y="72"/>
                  </a:cubicBezTo>
                  <a:cubicBezTo>
                    <a:pt x="89" y="72"/>
                    <a:pt x="91" y="70"/>
                    <a:pt x="91" y="67"/>
                  </a:cubicBezTo>
                  <a:cubicBezTo>
                    <a:pt x="91" y="5"/>
                    <a:pt x="91" y="5"/>
                    <a:pt x="91" y="5"/>
                  </a:cubicBezTo>
                  <a:cubicBezTo>
                    <a:pt x="91" y="2"/>
                    <a:pt x="89" y="0"/>
                    <a:pt x="86" y="0"/>
                  </a:cubicBezTo>
                  <a:close/>
                  <a:moveTo>
                    <a:pt x="80" y="6"/>
                  </a:moveTo>
                  <a:cubicBezTo>
                    <a:pt x="82" y="6"/>
                    <a:pt x="84" y="8"/>
                    <a:pt x="84" y="10"/>
                  </a:cubicBezTo>
                  <a:cubicBezTo>
                    <a:pt x="84" y="12"/>
                    <a:pt x="82" y="13"/>
                    <a:pt x="80" y="13"/>
                  </a:cubicBezTo>
                  <a:cubicBezTo>
                    <a:pt x="79" y="13"/>
                    <a:pt x="77" y="12"/>
                    <a:pt x="77" y="10"/>
                  </a:cubicBezTo>
                  <a:cubicBezTo>
                    <a:pt x="77" y="8"/>
                    <a:pt x="79" y="6"/>
                    <a:pt x="80" y="6"/>
                  </a:cubicBezTo>
                  <a:close/>
                  <a:moveTo>
                    <a:pt x="71" y="6"/>
                  </a:moveTo>
                  <a:cubicBezTo>
                    <a:pt x="73" y="6"/>
                    <a:pt x="75" y="8"/>
                    <a:pt x="75" y="10"/>
                  </a:cubicBezTo>
                  <a:cubicBezTo>
                    <a:pt x="75" y="12"/>
                    <a:pt x="73" y="13"/>
                    <a:pt x="71" y="13"/>
                  </a:cubicBezTo>
                  <a:cubicBezTo>
                    <a:pt x="69" y="13"/>
                    <a:pt x="68" y="12"/>
                    <a:pt x="68" y="10"/>
                  </a:cubicBezTo>
                  <a:cubicBezTo>
                    <a:pt x="68" y="8"/>
                    <a:pt x="69" y="6"/>
                    <a:pt x="71" y="6"/>
                  </a:cubicBezTo>
                  <a:close/>
                  <a:moveTo>
                    <a:pt x="62" y="6"/>
                  </a:moveTo>
                  <a:cubicBezTo>
                    <a:pt x="64" y="6"/>
                    <a:pt x="65" y="8"/>
                    <a:pt x="65" y="10"/>
                  </a:cubicBezTo>
                  <a:cubicBezTo>
                    <a:pt x="65" y="12"/>
                    <a:pt x="64" y="13"/>
                    <a:pt x="62" y="13"/>
                  </a:cubicBezTo>
                  <a:cubicBezTo>
                    <a:pt x="60" y="13"/>
                    <a:pt x="59" y="12"/>
                    <a:pt x="59" y="10"/>
                  </a:cubicBezTo>
                  <a:cubicBezTo>
                    <a:pt x="59" y="8"/>
                    <a:pt x="60" y="6"/>
                    <a:pt x="62" y="6"/>
                  </a:cubicBezTo>
                  <a:close/>
                  <a:moveTo>
                    <a:pt x="86" y="67"/>
                  </a:moveTo>
                  <a:cubicBezTo>
                    <a:pt x="86" y="67"/>
                    <a:pt x="86" y="68"/>
                    <a:pt x="86" y="68"/>
                  </a:cubicBezTo>
                  <a:cubicBezTo>
                    <a:pt x="5" y="68"/>
                    <a:pt x="5" y="68"/>
                    <a:pt x="5" y="68"/>
                  </a:cubicBezTo>
                  <a:cubicBezTo>
                    <a:pt x="5" y="68"/>
                    <a:pt x="5" y="67"/>
                    <a:pt x="5" y="67"/>
                  </a:cubicBezTo>
                  <a:cubicBezTo>
                    <a:pt x="5" y="19"/>
                    <a:pt x="5" y="19"/>
                    <a:pt x="5" y="19"/>
                  </a:cubicBezTo>
                  <a:cubicBezTo>
                    <a:pt x="86" y="19"/>
                    <a:pt x="86" y="19"/>
                    <a:pt x="86" y="19"/>
                  </a:cubicBezTo>
                  <a:lnTo>
                    <a:pt x="86" y="6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1" name="Group 20"/>
            <p:cNvGrpSpPr/>
            <p:nvPr/>
          </p:nvGrpSpPr>
          <p:grpSpPr>
            <a:xfrm>
              <a:off x="8226977" y="5139448"/>
              <a:ext cx="319486" cy="322363"/>
              <a:chOff x="7694613" y="-882650"/>
              <a:chExt cx="1660525" cy="1593850"/>
            </a:xfrm>
            <a:solidFill>
              <a:schemeClr val="accent1"/>
            </a:solidFill>
          </p:grpSpPr>
          <p:sp>
            <p:nvSpPr>
              <p:cNvPr id="27" name="Oval 15"/>
              <p:cNvSpPr>
                <a:spLocks noChangeArrowheads="1"/>
              </p:cNvSpPr>
              <p:nvPr/>
            </p:nvSpPr>
            <p:spPr bwMode="auto">
              <a:xfrm>
                <a:off x="7694613" y="-882650"/>
                <a:ext cx="1660525" cy="4984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6"/>
              <p:cNvSpPr>
                <a:spLocks/>
              </p:cNvSpPr>
              <p:nvPr/>
            </p:nvSpPr>
            <p:spPr bwMode="auto">
              <a:xfrm>
                <a:off x="7694613" y="-517525"/>
                <a:ext cx="1660525" cy="498475"/>
              </a:xfrm>
              <a:custGeom>
                <a:avLst/>
                <a:gdLst>
                  <a:gd name="T0" fmla="*/ 200 w 200"/>
                  <a:gd name="T1" fmla="*/ 30 h 60"/>
                  <a:gd name="T2" fmla="*/ 100 w 200"/>
                  <a:gd name="T3" fmla="*/ 60 h 60"/>
                  <a:gd name="T4" fmla="*/ 0 w 200"/>
                  <a:gd name="T5" fmla="*/ 30 h 60"/>
                  <a:gd name="T6" fmla="*/ 0 w 200"/>
                  <a:gd name="T7" fmla="*/ 0 h 60"/>
                  <a:gd name="T8" fmla="*/ 100 w 200"/>
                  <a:gd name="T9" fmla="*/ 30 h 60"/>
                  <a:gd name="T10" fmla="*/ 200 w 200"/>
                  <a:gd name="T11" fmla="*/ 0 h 60"/>
                  <a:gd name="T12" fmla="*/ 200 w 20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200" h="60">
                    <a:moveTo>
                      <a:pt x="200" y="30"/>
                    </a:moveTo>
                    <a:cubicBezTo>
                      <a:pt x="200" y="47"/>
                      <a:pt x="155" y="60"/>
                      <a:pt x="100" y="60"/>
                    </a:cubicBezTo>
                    <a:cubicBezTo>
                      <a:pt x="45" y="60"/>
                      <a:pt x="0" y="47"/>
                      <a:pt x="0" y="30"/>
                    </a:cubicBezTo>
                    <a:cubicBezTo>
                      <a:pt x="0" y="0"/>
                      <a:pt x="0" y="0"/>
                      <a:pt x="0" y="0"/>
                    </a:cubicBezTo>
                    <a:cubicBezTo>
                      <a:pt x="0" y="17"/>
                      <a:pt x="45" y="30"/>
                      <a:pt x="100" y="30"/>
                    </a:cubicBezTo>
                    <a:cubicBezTo>
                      <a:pt x="155" y="30"/>
                      <a:pt x="200" y="17"/>
                      <a:pt x="200" y="0"/>
                    </a:cubicBezTo>
                    <a:lnTo>
                      <a:pt x="20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7"/>
              <p:cNvSpPr>
                <a:spLocks/>
              </p:cNvSpPr>
              <p:nvPr/>
            </p:nvSpPr>
            <p:spPr bwMode="auto">
              <a:xfrm>
                <a:off x="7694613" y="-152400"/>
                <a:ext cx="1660525" cy="498475"/>
              </a:xfrm>
              <a:custGeom>
                <a:avLst/>
                <a:gdLst>
                  <a:gd name="T0" fmla="*/ 200 w 200"/>
                  <a:gd name="T1" fmla="*/ 30 h 60"/>
                  <a:gd name="T2" fmla="*/ 100 w 200"/>
                  <a:gd name="T3" fmla="*/ 60 h 60"/>
                  <a:gd name="T4" fmla="*/ 0 w 200"/>
                  <a:gd name="T5" fmla="*/ 30 h 60"/>
                  <a:gd name="T6" fmla="*/ 0 w 200"/>
                  <a:gd name="T7" fmla="*/ 0 h 60"/>
                  <a:gd name="T8" fmla="*/ 100 w 200"/>
                  <a:gd name="T9" fmla="*/ 30 h 60"/>
                  <a:gd name="T10" fmla="*/ 200 w 200"/>
                  <a:gd name="T11" fmla="*/ 0 h 60"/>
                  <a:gd name="T12" fmla="*/ 200 w 20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200" h="60">
                    <a:moveTo>
                      <a:pt x="200" y="30"/>
                    </a:moveTo>
                    <a:cubicBezTo>
                      <a:pt x="200" y="47"/>
                      <a:pt x="155" y="60"/>
                      <a:pt x="100" y="60"/>
                    </a:cubicBezTo>
                    <a:cubicBezTo>
                      <a:pt x="45" y="60"/>
                      <a:pt x="0" y="47"/>
                      <a:pt x="0" y="30"/>
                    </a:cubicBezTo>
                    <a:cubicBezTo>
                      <a:pt x="0" y="0"/>
                      <a:pt x="0" y="0"/>
                      <a:pt x="0" y="0"/>
                    </a:cubicBezTo>
                    <a:cubicBezTo>
                      <a:pt x="0" y="17"/>
                      <a:pt x="45" y="30"/>
                      <a:pt x="100" y="30"/>
                    </a:cubicBezTo>
                    <a:cubicBezTo>
                      <a:pt x="155" y="30"/>
                      <a:pt x="200" y="17"/>
                      <a:pt x="200" y="0"/>
                    </a:cubicBezTo>
                    <a:lnTo>
                      <a:pt x="20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8"/>
              <p:cNvSpPr>
                <a:spLocks/>
              </p:cNvSpPr>
              <p:nvPr/>
            </p:nvSpPr>
            <p:spPr bwMode="auto">
              <a:xfrm>
                <a:off x="7694613" y="212725"/>
                <a:ext cx="1660525" cy="498475"/>
              </a:xfrm>
              <a:custGeom>
                <a:avLst/>
                <a:gdLst>
                  <a:gd name="T0" fmla="*/ 200 w 200"/>
                  <a:gd name="T1" fmla="*/ 30 h 60"/>
                  <a:gd name="T2" fmla="*/ 100 w 200"/>
                  <a:gd name="T3" fmla="*/ 60 h 60"/>
                  <a:gd name="T4" fmla="*/ 0 w 200"/>
                  <a:gd name="T5" fmla="*/ 30 h 60"/>
                  <a:gd name="T6" fmla="*/ 0 w 200"/>
                  <a:gd name="T7" fmla="*/ 0 h 60"/>
                  <a:gd name="T8" fmla="*/ 100 w 200"/>
                  <a:gd name="T9" fmla="*/ 30 h 60"/>
                  <a:gd name="T10" fmla="*/ 200 w 200"/>
                  <a:gd name="T11" fmla="*/ 0 h 60"/>
                  <a:gd name="T12" fmla="*/ 200 w 20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200" h="60">
                    <a:moveTo>
                      <a:pt x="200" y="30"/>
                    </a:moveTo>
                    <a:cubicBezTo>
                      <a:pt x="200" y="47"/>
                      <a:pt x="155" y="60"/>
                      <a:pt x="100" y="60"/>
                    </a:cubicBezTo>
                    <a:cubicBezTo>
                      <a:pt x="45" y="60"/>
                      <a:pt x="0" y="47"/>
                      <a:pt x="0" y="30"/>
                    </a:cubicBezTo>
                    <a:cubicBezTo>
                      <a:pt x="0" y="0"/>
                      <a:pt x="0" y="0"/>
                      <a:pt x="0" y="0"/>
                    </a:cubicBezTo>
                    <a:cubicBezTo>
                      <a:pt x="0" y="17"/>
                      <a:pt x="45" y="30"/>
                      <a:pt x="100" y="30"/>
                    </a:cubicBezTo>
                    <a:cubicBezTo>
                      <a:pt x="155" y="30"/>
                      <a:pt x="200" y="17"/>
                      <a:pt x="200" y="0"/>
                    </a:cubicBezTo>
                    <a:lnTo>
                      <a:pt x="20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22" name="Straight Connector 21"/>
            <p:cNvCxnSpPr/>
            <p:nvPr/>
          </p:nvCxnSpPr>
          <p:spPr>
            <a:xfrm>
              <a:off x="6382679" y="4810184"/>
              <a:ext cx="1574034"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956713" y="4160438"/>
              <a:ext cx="0" cy="1250963"/>
            </a:xfrm>
            <a:prstGeom prst="line">
              <a:avLst/>
            </a:prstGeom>
            <a:ln>
              <a:solidFill>
                <a:srgbClr val="2E73B8"/>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956713" y="5256130"/>
              <a:ext cx="200395" cy="0"/>
            </a:xfrm>
            <a:prstGeom prst="line">
              <a:avLst/>
            </a:prstGeom>
            <a:ln>
              <a:solidFill>
                <a:srgbClr val="2E73B8"/>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956713" y="4808497"/>
              <a:ext cx="200395" cy="0"/>
            </a:xfrm>
            <a:prstGeom prst="line">
              <a:avLst/>
            </a:prstGeom>
            <a:ln>
              <a:solidFill>
                <a:srgbClr val="2E73B8"/>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7956713" y="4342099"/>
              <a:ext cx="200395" cy="0"/>
            </a:xfrm>
            <a:prstGeom prst="line">
              <a:avLst/>
            </a:prstGeom>
            <a:ln>
              <a:solidFill>
                <a:srgbClr val="2E73B8"/>
              </a:solidFill>
            </a:ln>
          </p:spPr>
          <p:style>
            <a:lnRef idx="2">
              <a:schemeClr val="accent1"/>
            </a:lnRef>
            <a:fillRef idx="0">
              <a:schemeClr val="accent1"/>
            </a:fillRef>
            <a:effectRef idx="1">
              <a:schemeClr val="accent1"/>
            </a:effectRef>
            <a:fontRef idx="minor">
              <a:schemeClr val="tx1"/>
            </a:fontRef>
          </p:style>
        </p:cxnSp>
      </p:grpSp>
      <p:grpSp>
        <p:nvGrpSpPr>
          <p:cNvPr id="33" name="Group 32"/>
          <p:cNvGrpSpPr/>
          <p:nvPr/>
        </p:nvGrpSpPr>
        <p:grpSpPr>
          <a:xfrm>
            <a:off x="7676329" y="797760"/>
            <a:ext cx="2012949" cy="1184784"/>
            <a:chOff x="6382679" y="4160438"/>
            <a:chExt cx="2211034" cy="1301373"/>
          </a:xfrm>
        </p:grpSpPr>
        <p:grpSp>
          <p:nvGrpSpPr>
            <p:cNvPr id="37" name="Group 36"/>
            <p:cNvGrpSpPr/>
            <p:nvPr/>
          </p:nvGrpSpPr>
          <p:grpSpPr>
            <a:xfrm>
              <a:off x="8226977" y="4160438"/>
              <a:ext cx="366736" cy="301247"/>
              <a:chOff x="6964363" y="198438"/>
              <a:chExt cx="720725" cy="523875"/>
            </a:xfrm>
            <a:solidFill>
              <a:schemeClr val="accent1"/>
            </a:solidFill>
          </p:grpSpPr>
          <p:sp>
            <p:nvSpPr>
              <p:cNvPr id="50" name="Freeform 9"/>
              <p:cNvSpPr>
                <a:spLocks/>
              </p:cNvSpPr>
              <p:nvPr/>
            </p:nvSpPr>
            <p:spPr bwMode="auto">
              <a:xfrm>
                <a:off x="6997700" y="198438"/>
                <a:ext cx="654050" cy="133350"/>
              </a:xfrm>
              <a:custGeom>
                <a:avLst/>
                <a:gdLst>
                  <a:gd name="T0" fmla="*/ 40 w 79"/>
                  <a:gd name="T1" fmla="*/ 16 h 16"/>
                  <a:gd name="T2" fmla="*/ 40 w 79"/>
                  <a:gd name="T3" fmla="*/ 16 h 16"/>
                  <a:gd name="T4" fmla="*/ 47 w 79"/>
                  <a:gd name="T5" fmla="*/ 11 h 16"/>
                  <a:gd name="T6" fmla="*/ 49 w 79"/>
                  <a:gd name="T7" fmla="*/ 11 h 16"/>
                  <a:gd name="T8" fmla="*/ 79 w 79"/>
                  <a:gd name="T9" fmla="*/ 11 h 16"/>
                  <a:gd name="T10" fmla="*/ 79 w 79"/>
                  <a:gd name="T11" fmla="*/ 6 h 16"/>
                  <a:gd name="T12" fmla="*/ 77 w 79"/>
                  <a:gd name="T13" fmla="*/ 5 h 16"/>
                  <a:gd name="T14" fmla="*/ 34 w 79"/>
                  <a:gd name="T15" fmla="*/ 5 h 16"/>
                  <a:gd name="T16" fmla="*/ 34 w 79"/>
                  <a:gd name="T17" fmla="*/ 3 h 16"/>
                  <a:gd name="T18" fmla="*/ 30 w 79"/>
                  <a:gd name="T19" fmla="*/ 0 h 16"/>
                  <a:gd name="T20" fmla="*/ 4 w 79"/>
                  <a:gd name="T21" fmla="*/ 0 h 16"/>
                  <a:gd name="T22" fmla="*/ 0 w 79"/>
                  <a:gd name="T23" fmla="*/ 3 h 16"/>
                  <a:gd name="T24" fmla="*/ 0 w 79"/>
                  <a:gd name="T25" fmla="*/ 16 h 16"/>
                  <a:gd name="T26" fmla="*/ 40 w 79"/>
                  <a:gd name="T2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6">
                    <a:moveTo>
                      <a:pt x="40" y="16"/>
                    </a:moveTo>
                    <a:cubicBezTo>
                      <a:pt x="40" y="16"/>
                      <a:pt x="40" y="16"/>
                      <a:pt x="40" y="16"/>
                    </a:cubicBezTo>
                    <a:cubicBezTo>
                      <a:pt x="47" y="11"/>
                      <a:pt x="47" y="11"/>
                      <a:pt x="47" y="11"/>
                    </a:cubicBezTo>
                    <a:cubicBezTo>
                      <a:pt x="47" y="11"/>
                      <a:pt x="48" y="11"/>
                      <a:pt x="49" y="11"/>
                    </a:cubicBezTo>
                    <a:cubicBezTo>
                      <a:pt x="79" y="11"/>
                      <a:pt x="79" y="11"/>
                      <a:pt x="79" y="11"/>
                    </a:cubicBezTo>
                    <a:cubicBezTo>
                      <a:pt x="79" y="6"/>
                      <a:pt x="79" y="6"/>
                      <a:pt x="79" y="6"/>
                    </a:cubicBezTo>
                    <a:cubicBezTo>
                      <a:pt x="79" y="6"/>
                      <a:pt x="78" y="5"/>
                      <a:pt x="77" y="5"/>
                    </a:cubicBezTo>
                    <a:cubicBezTo>
                      <a:pt x="34" y="5"/>
                      <a:pt x="34" y="5"/>
                      <a:pt x="34" y="5"/>
                    </a:cubicBezTo>
                    <a:cubicBezTo>
                      <a:pt x="34" y="3"/>
                      <a:pt x="34" y="3"/>
                      <a:pt x="34" y="3"/>
                    </a:cubicBezTo>
                    <a:cubicBezTo>
                      <a:pt x="34" y="1"/>
                      <a:pt x="32" y="0"/>
                      <a:pt x="30" y="0"/>
                    </a:cubicBezTo>
                    <a:cubicBezTo>
                      <a:pt x="4" y="0"/>
                      <a:pt x="4" y="0"/>
                      <a:pt x="4" y="0"/>
                    </a:cubicBezTo>
                    <a:cubicBezTo>
                      <a:pt x="2" y="0"/>
                      <a:pt x="0" y="1"/>
                      <a:pt x="0" y="3"/>
                    </a:cubicBezTo>
                    <a:cubicBezTo>
                      <a:pt x="0" y="16"/>
                      <a:pt x="0" y="16"/>
                      <a:pt x="0" y="16"/>
                    </a:cubicBezTo>
                    <a:lnTo>
                      <a:pt x="4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0"/>
              <p:cNvSpPr>
                <a:spLocks/>
              </p:cNvSpPr>
              <p:nvPr/>
            </p:nvSpPr>
            <p:spPr bwMode="auto">
              <a:xfrm>
                <a:off x="6964363" y="306388"/>
                <a:ext cx="720725" cy="415925"/>
              </a:xfrm>
              <a:custGeom>
                <a:avLst/>
                <a:gdLst>
                  <a:gd name="T0" fmla="*/ 85 w 87"/>
                  <a:gd name="T1" fmla="*/ 0 h 50"/>
                  <a:gd name="T2" fmla="*/ 53 w 87"/>
                  <a:gd name="T3" fmla="*/ 0 h 50"/>
                  <a:gd name="T4" fmla="*/ 52 w 87"/>
                  <a:gd name="T5" fmla="*/ 1 h 50"/>
                  <a:gd name="T6" fmla="*/ 45 w 87"/>
                  <a:gd name="T7" fmla="*/ 5 h 50"/>
                  <a:gd name="T8" fmla="*/ 44 w 87"/>
                  <a:gd name="T9" fmla="*/ 5 h 50"/>
                  <a:gd name="T10" fmla="*/ 2 w 87"/>
                  <a:gd name="T11" fmla="*/ 5 h 50"/>
                  <a:gd name="T12" fmla="*/ 0 w 87"/>
                  <a:gd name="T13" fmla="*/ 7 h 50"/>
                  <a:gd name="T14" fmla="*/ 3 w 87"/>
                  <a:gd name="T15" fmla="*/ 49 h 50"/>
                  <a:gd name="T16" fmla="*/ 5 w 87"/>
                  <a:gd name="T17" fmla="*/ 50 h 50"/>
                  <a:gd name="T18" fmla="*/ 83 w 87"/>
                  <a:gd name="T19" fmla="*/ 50 h 50"/>
                  <a:gd name="T20" fmla="*/ 84 w 87"/>
                  <a:gd name="T21" fmla="*/ 49 h 50"/>
                  <a:gd name="T22" fmla="*/ 87 w 87"/>
                  <a:gd name="T23" fmla="*/ 2 h 50"/>
                  <a:gd name="T24" fmla="*/ 85 w 87"/>
                  <a:gd name="T2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50">
                    <a:moveTo>
                      <a:pt x="85" y="0"/>
                    </a:moveTo>
                    <a:cubicBezTo>
                      <a:pt x="53" y="0"/>
                      <a:pt x="53" y="0"/>
                      <a:pt x="53" y="0"/>
                    </a:cubicBezTo>
                    <a:cubicBezTo>
                      <a:pt x="52" y="0"/>
                      <a:pt x="52" y="0"/>
                      <a:pt x="52" y="1"/>
                    </a:cubicBezTo>
                    <a:cubicBezTo>
                      <a:pt x="45" y="5"/>
                      <a:pt x="45" y="5"/>
                      <a:pt x="45" y="5"/>
                    </a:cubicBezTo>
                    <a:cubicBezTo>
                      <a:pt x="45" y="5"/>
                      <a:pt x="44" y="5"/>
                      <a:pt x="44" y="5"/>
                    </a:cubicBezTo>
                    <a:cubicBezTo>
                      <a:pt x="2" y="5"/>
                      <a:pt x="2" y="5"/>
                      <a:pt x="2" y="5"/>
                    </a:cubicBezTo>
                    <a:cubicBezTo>
                      <a:pt x="1" y="5"/>
                      <a:pt x="0" y="6"/>
                      <a:pt x="0" y="7"/>
                    </a:cubicBezTo>
                    <a:cubicBezTo>
                      <a:pt x="3" y="49"/>
                      <a:pt x="3" y="49"/>
                      <a:pt x="3" y="49"/>
                    </a:cubicBezTo>
                    <a:cubicBezTo>
                      <a:pt x="3" y="50"/>
                      <a:pt x="4" y="50"/>
                      <a:pt x="5" y="50"/>
                    </a:cubicBezTo>
                    <a:cubicBezTo>
                      <a:pt x="83" y="50"/>
                      <a:pt x="83" y="50"/>
                      <a:pt x="83" y="50"/>
                    </a:cubicBezTo>
                    <a:cubicBezTo>
                      <a:pt x="84" y="50"/>
                      <a:pt x="84" y="50"/>
                      <a:pt x="84" y="49"/>
                    </a:cubicBezTo>
                    <a:cubicBezTo>
                      <a:pt x="87" y="2"/>
                      <a:pt x="87" y="2"/>
                      <a:pt x="87" y="2"/>
                    </a:cubicBezTo>
                    <a:cubicBezTo>
                      <a:pt x="87" y="1"/>
                      <a:pt x="86" y="0"/>
                      <a:pt x="8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8" name="Freeform 11"/>
            <p:cNvSpPr>
              <a:spLocks noEditPoints="1"/>
            </p:cNvSpPr>
            <p:nvPr/>
          </p:nvSpPr>
          <p:spPr bwMode="auto">
            <a:xfrm>
              <a:off x="8226977" y="4655030"/>
              <a:ext cx="366736" cy="291073"/>
            </a:xfrm>
            <a:custGeom>
              <a:avLst/>
              <a:gdLst>
                <a:gd name="T0" fmla="*/ 86 w 91"/>
                <a:gd name="T1" fmla="*/ 0 h 72"/>
                <a:gd name="T2" fmla="*/ 5 w 91"/>
                <a:gd name="T3" fmla="*/ 0 h 72"/>
                <a:gd name="T4" fmla="*/ 0 w 91"/>
                <a:gd name="T5" fmla="*/ 5 h 72"/>
                <a:gd name="T6" fmla="*/ 0 w 91"/>
                <a:gd name="T7" fmla="*/ 67 h 72"/>
                <a:gd name="T8" fmla="*/ 5 w 91"/>
                <a:gd name="T9" fmla="*/ 72 h 72"/>
                <a:gd name="T10" fmla="*/ 86 w 91"/>
                <a:gd name="T11" fmla="*/ 72 h 72"/>
                <a:gd name="T12" fmla="*/ 91 w 91"/>
                <a:gd name="T13" fmla="*/ 67 h 72"/>
                <a:gd name="T14" fmla="*/ 91 w 91"/>
                <a:gd name="T15" fmla="*/ 5 h 72"/>
                <a:gd name="T16" fmla="*/ 86 w 91"/>
                <a:gd name="T17" fmla="*/ 0 h 72"/>
                <a:gd name="T18" fmla="*/ 80 w 91"/>
                <a:gd name="T19" fmla="*/ 6 h 72"/>
                <a:gd name="T20" fmla="*/ 84 w 91"/>
                <a:gd name="T21" fmla="*/ 10 h 72"/>
                <a:gd name="T22" fmla="*/ 80 w 91"/>
                <a:gd name="T23" fmla="*/ 13 h 72"/>
                <a:gd name="T24" fmla="*/ 77 w 91"/>
                <a:gd name="T25" fmla="*/ 10 h 72"/>
                <a:gd name="T26" fmla="*/ 80 w 91"/>
                <a:gd name="T27" fmla="*/ 6 h 72"/>
                <a:gd name="T28" fmla="*/ 71 w 91"/>
                <a:gd name="T29" fmla="*/ 6 h 72"/>
                <a:gd name="T30" fmla="*/ 75 w 91"/>
                <a:gd name="T31" fmla="*/ 10 h 72"/>
                <a:gd name="T32" fmla="*/ 71 w 91"/>
                <a:gd name="T33" fmla="*/ 13 h 72"/>
                <a:gd name="T34" fmla="*/ 68 w 91"/>
                <a:gd name="T35" fmla="*/ 10 h 72"/>
                <a:gd name="T36" fmla="*/ 71 w 91"/>
                <a:gd name="T37" fmla="*/ 6 h 72"/>
                <a:gd name="T38" fmla="*/ 62 w 91"/>
                <a:gd name="T39" fmla="*/ 6 h 72"/>
                <a:gd name="T40" fmla="*/ 65 w 91"/>
                <a:gd name="T41" fmla="*/ 10 h 72"/>
                <a:gd name="T42" fmla="*/ 62 w 91"/>
                <a:gd name="T43" fmla="*/ 13 h 72"/>
                <a:gd name="T44" fmla="*/ 59 w 91"/>
                <a:gd name="T45" fmla="*/ 10 h 72"/>
                <a:gd name="T46" fmla="*/ 62 w 91"/>
                <a:gd name="T47" fmla="*/ 6 h 72"/>
                <a:gd name="T48" fmla="*/ 86 w 91"/>
                <a:gd name="T49" fmla="*/ 67 h 72"/>
                <a:gd name="T50" fmla="*/ 86 w 91"/>
                <a:gd name="T51" fmla="*/ 68 h 72"/>
                <a:gd name="T52" fmla="*/ 5 w 91"/>
                <a:gd name="T53" fmla="*/ 68 h 72"/>
                <a:gd name="T54" fmla="*/ 5 w 91"/>
                <a:gd name="T55" fmla="*/ 67 h 72"/>
                <a:gd name="T56" fmla="*/ 5 w 91"/>
                <a:gd name="T57" fmla="*/ 19 h 72"/>
                <a:gd name="T58" fmla="*/ 86 w 91"/>
                <a:gd name="T59" fmla="*/ 19 h 72"/>
                <a:gd name="T60" fmla="*/ 86 w 91"/>
                <a:gd name="T61" fmla="*/ 6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 h="72">
                  <a:moveTo>
                    <a:pt x="86" y="0"/>
                  </a:moveTo>
                  <a:cubicBezTo>
                    <a:pt x="5" y="0"/>
                    <a:pt x="5" y="0"/>
                    <a:pt x="5" y="0"/>
                  </a:cubicBezTo>
                  <a:cubicBezTo>
                    <a:pt x="3" y="0"/>
                    <a:pt x="0" y="2"/>
                    <a:pt x="0" y="5"/>
                  </a:cubicBezTo>
                  <a:cubicBezTo>
                    <a:pt x="0" y="67"/>
                    <a:pt x="0" y="67"/>
                    <a:pt x="0" y="67"/>
                  </a:cubicBezTo>
                  <a:cubicBezTo>
                    <a:pt x="0" y="70"/>
                    <a:pt x="3" y="72"/>
                    <a:pt x="5" y="72"/>
                  </a:cubicBezTo>
                  <a:cubicBezTo>
                    <a:pt x="86" y="72"/>
                    <a:pt x="86" y="72"/>
                    <a:pt x="86" y="72"/>
                  </a:cubicBezTo>
                  <a:cubicBezTo>
                    <a:pt x="89" y="72"/>
                    <a:pt x="91" y="70"/>
                    <a:pt x="91" y="67"/>
                  </a:cubicBezTo>
                  <a:cubicBezTo>
                    <a:pt x="91" y="5"/>
                    <a:pt x="91" y="5"/>
                    <a:pt x="91" y="5"/>
                  </a:cubicBezTo>
                  <a:cubicBezTo>
                    <a:pt x="91" y="2"/>
                    <a:pt x="89" y="0"/>
                    <a:pt x="86" y="0"/>
                  </a:cubicBezTo>
                  <a:close/>
                  <a:moveTo>
                    <a:pt x="80" y="6"/>
                  </a:moveTo>
                  <a:cubicBezTo>
                    <a:pt x="82" y="6"/>
                    <a:pt x="84" y="8"/>
                    <a:pt x="84" y="10"/>
                  </a:cubicBezTo>
                  <a:cubicBezTo>
                    <a:pt x="84" y="12"/>
                    <a:pt x="82" y="13"/>
                    <a:pt x="80" y="13"/>
                  </a:cubicBezTo>
                  <a:cubicBezTo>
                    <a:pt x="79" y="13"/>
                    <a:pt x="77" y="12"/>
                    <a:pt x="77" y="10"/>
                  </a:cubicBezTo>
                  <a:cubicBezTo>
                    <a:pt x="77" y="8"/>
                    <a:pt x="79" y="6"/>
                    <a:pt x="80" y="6"/>
                  </a:cubicBezTo>
                  <a:close/>
                  <a:moveTo>
                    <a:pt x="71" y="6"/>
                  </a:moveTo>
                  <a:cubicBezTo>
                    <a:pt x="73" y="6"/>
                    <a:pt x="75" y="8"/>
                    <a:pt x="75" y="10"/>
                  </a:cubicBezTo>
                  <a:cubicBezTo>
                    <a:pt x="75" y="12"/>
                    <a:pt x="73" y="13"/>
                    <a:pt x="71" y="13"/>
                  </a:cubicBezTo>
                  <a:cubicBezTo>
                    <a:pt x="69" y="13"/>
                    <a:pt x="68" y="12"/>
                    <a:pt x="68" y="10"/>
                  </a:cubicBezTo>
                  <a:cubicBezTo>
                    <a:pt x="68" y="8"/>
                    <a:pt x="69" y="6"/>
                    <a:pt x="71" y="6"/>
                  </a:cubicBezTo>
                  <a:close/>
                  <a:moveTo>
                    <a:pt x="62" y="6"/>
                  </a:moveTo>
                  <a:cubicBezTo>
                    <a:pt x="64" y="6"/>
                    <a:pt x="65" y="8"/>
                    <a:pt x="65" y="10"/>
                  </a:cubicBezTo>
                  <a:cubicBezTo>
                    <a:pt x="65" y="12"/>
                    <a:pt x="64" y="13"/>
                    <a:pt x="62" y="13"/>
                  </a:cubicBezTo>
                  <a:cubicBezTo>
                    <a:pt x="60" y="13"/>
                    <a:pt x="59" y="12"/>
                    <a:pt x="59" y="10"/>
                  </a:cubicBezTo>
                  <a:cubicBezTo>
                    <a:pt x="59" y="8"/>
                    <a:pt x="60" y="6"/>
                    <a:pt x="62" y="6"/>
                  </a:cubicBezTo>
                  <a:close/>
                  <a:moveTo>
                    <a:pt x="86" y="67"/>
                  </a:moveTo>
                  <a:cubicBezTo>
                    <a:pt x="86" y="67"/>
                    <a:pt x="86" y="68"/>
                    <a:pt x="86" y="68"/>
                  </a:cubicBezTo>
                  <a:cubicBezTo>
                    <a:pt x="5" y="68"/>
                    <a:pt x="5" y="68"/>
                    <a:pt x="5" y="68"/>
                  </a:cubicBezTo>
                  <a:cubicBezTo>
                    <a:pt x="5" y="68"/>
                    <a:pt x="5" y="67"/>
                    <a:pt x="5" y="67"/>
                  </a:cubicBezTo>
                  <a:cubicBezTo>
                    <a:pt x="5" y="19"/>
                    <a:pt x="5" y="19"/>
                    <a:pt x="5" y="19"/>
                  </a:cubicBezTo>
                  <a:cubicBezTo>
                    <a:pt x="86" y="19"/>
                    <a:pt x="86" y="19"/>
                    <a:pt x="86" y="19"/>
                  </a:cubicBezTo>
                  <a:lnTo>
                    <a:pt x="86" y="6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9" name="Group 38"/>
            <p:cNvGrpSpPr/>
            <p:nvPr/>
          </p:nvGrpSpPr>
          <p:grpSpPr>
            <a:xfrm>
              <a:off x="8226977" y="5139448"/>
              <a:ext cx="319486" cy="322363"/>
              <a:chOff x="7694613" y="-882650"/>
              <a:chExt cx="1660525" cy="1593850"/>
            </a:xfrm>
            <a:solidFill>
              <a:schemeClr val="accent1"/>
            </a:solidFill>
          </p:grpSpPr>
          <p:sp>
            <p:nvSpPr>
              <p:cNvPr id="45" name="Oval 15"/>
              <p:cNvSpPr>
                <a:spLocks noChangeArrowheads="1"/>
              </p:cNvSpPr>
              <p:nvPr/>
            </p:nvSpPr>
            <p:spPr bwMode="auto">
              <a:xfrm>
                <a:off x="7694613" y="-882650"/>
                <a:ext cx="1660525" cy="4984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6"/>
              <p:cNvSpPr>
                <a:spLocks/>
              </p:cNvSpPr>
              <p:nvPr/>
            </p:nvSpPr>
            <p:spPr bwMode="auto">
              <a:xfrm>
                <a:off x="7694613" y="-517525"/>
                <a:ext cx="1660525" cy="498475"/>
              </a:xfrm>
              <a:custGeom>
                <a:avLst/>
                <a:gdLst>
                  <a:gd name="T0" fmla="*/ 200 w 200"/>
                  <a:gd name="T1" fmla="*/ 30 h 60"/>
                  <a:gd name="T2" fmla="*/ 100 w 200"/>
                  <a:gd name="T3" fmla="*/ 60 h 60"/>
                  <a:gd name="T4" fmla="*/ 0 w 200"/>
                  <a:gd name="T5" fmla="*/ 30 h 60"/>
                  <a:gd name="T6" fmla="*/ 0 w 200"/>
                  <a:gd name="T7" fmla="*/ 0 h 60"/>
                  <a:gd name="T8" fmla="*/ 100 w 200"/>
                  <a:gd name="T9" fmla="*/ 30 h 60"/>
                  <a:gd name="T10" fmla="*/ 200 w 200"/>
                  <a:gd name="T11" fmla="*/ 0 h 60"/>
                  <a:gd name="T12" fmla="*/ 200 w 20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200" h="60">
                    <a:moveTo>
                      <a:pt x="200" y="30"/>
                    </a:moveTo>
                    <a:cubicBezTo>
                      <a:pt x="200" y="47"/>
                      <a:pt x="155" y="60"/>
                      <a:pt x="100" y="60"/>
                    </a:cubicBezTo>
                    <a:cubicBezTo>
                      <a:pt x="45" y="60"/>
                      <a:pt x="0" y="47"/>
                      <a:pt x="0" y="30"/>
                    </a:cubicBezTo>
                    <a:cubicBezTo>
                      <a:pt x="0" y="0"/>
                      <a:pt x="0" y="0"/>
                      <a:pt x="0" y="0"/>
                    </a:cubicBezTo>
                    <a:cubicBezTo>
                      <a:pt x="0" y="17"/>
                      <a:pt x="45" y="30"/>
                      <a:pt x="100" y="30"/>
                    </a:cubicBezTo>
                    <a:cubicBezTo>
                      <a:pt x="155" y="30"/>
                      <a:pt x="200" y="17"/>
                      <a:pt x="200" y="0"/>
                    </a:cubicBezTo>
                    <a:lnTo>
                      <a:pt x="20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7"/>
              <p:cNvSpPr>
                <a:spLocks/>
              </p:cNvSpPr>
              <p:nvPr/>
            </p:nvSpPr>
            <p:spPr bwMode="auto">
              <a:xfrm>
                <a:off x="7694613" y="-152400"/>
                <a:ext cx="1660525" cy="498475"/>
              </a:xfrm>
              <a:custGeom>
                <a:avLst/>
                <a:gdLst>
                  <a:gd name="T0" fmla="*/ 200 w 200"/>
                  <a:gd name="T1" fmla="*/ 30 h 60"/>
                  <a:gd name="T2" fmla="*/ 100 w 200"/>
                  <a:gd name="T3" fmla="*/ 60 h 60"/>
                  <a:gd name="T4" fmla="*/ 0 w 200"/>
                  <a:gd name="T5" fmla="*/ 30 h 60"/>
                  <a:gd name="T6" fmla="*/ 0 w 200"/>
                  <a:gd name="T7" fmla="*/ 0 h 60"/>
                  <a:gd name="T8" fmla="*/ 100 w 200"/>
                  <a:gd name="T9" fmla="*/ 30 h 60"/>
                  <a:gd name="T10" fmla="*/ 200 w 200"/>
                  <a:gd name="T11" fmla="*/ 0 h 60"/>
                  <a:gd name="T12" fmla="*/ 200 w 20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200" h="60">
                    <a:moveTo>
                      <a:pt x="200" y="30"/>
                    </a:moveTo>
                    <a:cubicBezTo>
                      <a:pt x="200" y="47"/>
                      <a:pt x="155" y="60"/>
                      <a:pt x="100" y="60"/>
                    </a:cubicBezTo>
                    <a:cubicBezTo>
                      <a:pt x="45" y="60"/>
                      <a:pt x="0" y="47"/>
                      <a:pt x="0" y="30"/>
                    </a:cubicBezTo>
                    <a:cubicBezTo>
                      <a:pt x="0" y="0"/>
                      <a:pt x="0" y="0"/>
                      <a:pt x="0" y="0"/>
                    </a:cubicBezTo>
                    <a:cubicBezTo>
                      <a:pt x="0" y="17"/>
                      <a:pt x="45" y="30"/>
                      <a:pt x="100" y="30"/>
                    </a:cubicBezTo>
                    <a:cubicBezTo>
                      <a:pt x="155" y="30"/>
                      <a:pt x="200" y="17"/>
                      <a:pt x="200" y="0"/>
                    </a:cubicBezTo>
                    <a:lnTo>
                      <a:pt x="20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8"/>
              <p:cNvSpPr>
                <a:spLocks/>
              </p:cNvSpPr>
              <p:nvPr/>
            </p:nvSpPr>
            <p:spPr bwMode="auto">
              <a:xfrm>
                <a:off x="7694613" y="212725"/>
                <a:ext cx="1660525" cy="498475"/>
              </a:xfrm>
              <a:custGeom>
                <a:avLst/>
                <a:gdLst>
                  <a:gd name="T0" fmla="*/ 200 w 200"/>
                  <a:gd name="T1" fmla="*/ 30 h 60"/>
                  <a:gd name="T2" fmla="*/ 100 w 200"/>
                  <a:gd name="T3" fmla="*/ 60 h 60"/>
                  <a:gd name="T4" fmla="*/ 0 w 200"/>
                  <a:gd name="T5" fmla="*/ 30 h 60"/>
                  <a:gd name="T6" fmla="*/ 0 w 200"/>
                  <a:gd name="T7" fmla="*/ 0 h 60"/>
                  <a:gd name="T8" fmla="*/ 100 w 200"/>
                  <a:gd name="T9" fmla="*/ 30 h 60"/>
                  <a:gd name="T10" fmla="*/ 200 w 200"/>
                  <a:gd name="T11" fmla="*/ 0 h 60"/>
                  <a:gd name="T12" fmla="*/ 200 w 20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200" h="60">
                    <a:moveTo>
                      <a:pt x="200" y="30"/>
                    </a:moveTo>
                    <a:cubicBezTo>
                      <a:pt x="200" y="47"/>
                      <a:pt x="155" y="60"/>
                      <a:pt x="100" y="60"/>
                    </a:cubicBezTo>
                    <a:cubicBezTo>
                      <a:pt x="45" y="60"/>
                      <a:pt x="0" y="47"/>
                      <a:pt x="0" y="30"/>
                    </a:cubicBezTo>
                    <a:cubicBezTo>
                      <a:pt x="0" y="0"/>
                      <a:pt x="0" y="0"/>
                      <a:pt x="0" y="0"/>
                    </a:cubicBezTo>
                    <a:cubicBezTo>
                      <a:pt x="0" y="17"/>
                      <a:pt x="45" y="30"/>
                      <a:pt x="100" y="30"/>
                    </a:cubicBezTo>
                    <a:cubicBezTo>
                      <a:pt x="155" y="30"/>
                      <a:pt x="200" y="17"/>
                      <a:pt x="200" y="0"/>
                    </a:cubicBezTo>
                    <a:lnTo>
                      <a:pt x="20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40" name="Straight Connector 39"/>
            <p:cNvCxnSpPr/>
            <p:nvPr/>
          </p:nvCxnSpPr>
          <p:spPr>
            <a:xfrm>
              <a:off x="6382679" y="4810184"/>
              <a:ext cx="1574034"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7956713" y="4160438"/>
              <a:ext cx="0" cy="1250963"/>
            </a:xfrm>
            <a:prstGeom prst="line">
              <a:avLst/>
            </a:prstGeom>
            <a:ln>
              <a:solidFill>
                <a:srgbClr val="2E73B8"/>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7956713" y="5256130"/>
              <a:ext cx="200395" cy="0"/>
            </a:xfrm>
            <a:prstGeom prst="line">
              <a:avLst/>
            </a:prstGeom>
            <a:ln>
              <a:solidFill>
                <a:srgbClr val="2E73B8"/>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7956713" y="4808497"/>
              <a:ext cx="200395" cy="0"/>
            </a:xfrm>
            <a:prstGeom prst="line">
              <a:avLst/>
            </a:prstGeom>
            <a:ln>
              <a:solidFill>
                <a:srgbClr val="2E73B8"/>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956713" y="4342099"/>
              <a:ext cx="200395" cy="0"/>
            </a:xfrm>
            <a:prstGeom prst="line">
              <a:avLst/>
            </a:prstGeom>
            <a:ln>
              <a:solidFill>
                <a:srgbClr val="2E73B8"/>
              </a:solidFill>
            </a:ln>
          </p:spPr>
          <p:style>
            <a:lnRef idx="2">
              <a:schemeClr val="accent1"/>
            </a:lnRef>
            <a:fillRef idx="0">
              <a:schemeClr val="accent1"/>
            </a:fillRef>
            <a:effectRef idx="1">
              <a:schemeClr val="accent1"/>
            </a:effectRef>
            <a:fontRef idx="minor">
              <a:schemeClr val="tx1"/>
            </a:fontRef>
          </p:style>
        </p:cxnSp>
      </p:grpSp>
      <p:sp>
        <p:nvSpPr>
          <p:cNvPr id="4" name="Rectangle 3"/>
          <p:cNvSpPr/>
          <p:nvPr/>
        </p:nvSpPr>
        <p:spPr>
          <a:xfrm>
            <a:off x="8724901" y="1263726"/>
            <a:ext cx="496252" cy="267324"/>
          </a:xfrm>
          <a:prstGeom prst="rect">
            <a:avLst/>
          </a:prstGeom>
          <a:solidFill>
            <a:srgbClr val="2E73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600"/>
              </a:spcAft>
            </a:pPr>
            <a:r>
              <a:rPr lang="en-US" sz="1600" b="1" dirty="0" smtClean="0">
                <a:latin typeface="Calibri Light" panose="020F0302020204030204" pitchFamily="34" charset="0"/>
              </a:rPr>
              <a:t>GW</a:t>
            </a:r>
          </a:p>
        </p:txBody>
      </p:sp>
      <p:sp>
        <p:nvSpPr>
          <p:cNvPr id="52" name="Rectangle 51"/>
          <p:cNvSpPr/>
          <p:nvPr/>
        </p:nvSpPr>
        <p:spPr>
          <a:xfrm>
            <a:off x="7671126" y="1263726"/>
            <a:ext cx="103714" cy="267324"/>
          </a:xfrm>
          <a:prstGeom prst="rect">
            <a:avLst/>
          </a:prstGeom>
          <a:solidFill>
            <a:srgbClr val="2E73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600"/>
              </a:spcAft>
            </a:pPr>
            <a:endParaRPr lang="en-US" sz="1600" b="1" dirty="0" smtClean="0">
              <a:latin typeface="Calibri Light" panose="020F0302020204030204" pitchFamily="34" charset="0"/>
            </a:endParaRPr>
          </a:p>
        </p:txBody>
      </p:sp>
      <p:sp>
        <p:nvSpPr>
          <p:cNvPr id="54" name="Content Placeholder 2"/>
          <p:cNvSpPr>
            <a:spLocks noGrp="1"/>
          </p:cNvSpPr>
          <p:nvPr>
            <p:ph idx="1"/>
          </p:nvPr>
        </p:nvSpPr>
        <p:spPr>
          <a:xfrm>
            <a:off x="-36512" y="1957388"/>
            <a:ext cx="6133441" cy="5097462"/>
          </a:xfrm>
        </p:spPr>
        <p:txBody>
          <a:bodyPr/>
          <a:lstStyle/>
          <a:p>
            <a:r>
              <a:rPr lang="en-US" sz="2400" dirty="0" smtClean="0"/>
              <a:t>Session Establishment</a:t>
            </a:r>
          </a:p>
          <a:p>
            <a:pPr marL="764108" lvl="1" indent="-457200">
              <a:buFont typeface="+mj-lt"/>
              <a:buAutoNum type="arabicPeriod"/>
            </a:pPr>
            <a:r>
              <a:rPr lang="en-US" sz="1800" dirty="0" smtClean="0"/>
              <a:t>Connect</a:t>
            </a:r>
          </a:p>
          <a:p>
            <a:pPr marL="764108" lvl="1" indent="-457200">
              <a:buFont typeface="+mj-lt"/>
              <a:buAutoNum type="arabicPeriod"/>
            </a:pPr>
            <a:r>
              <a:rPr lang="en-US" sz="1800" dirty="0" smtClean="0"/>
              <a:t>Authenticate &amp; Authorize</a:t>
            </a:r>
          </a:p>
        </p:txBody>
      </p:sp>
      <p:pic>
        <p:nvPicPr>
          <p:cNvPr id="47" name="Picture 4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808101" y="1158799"/>
            <a:ext cx="425923" cy="435360"/>
          </a:xfrm>
          <a:prstGeom prst="rect">
            <a:avLst/>
          </a:prstGeom>
        </p:spPr>
      </p:pic>
      <p:pic>
        <p:nvPicPr>
          <p:cNvPr id="55" name="Picture 5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7318294" y="1149525"/>
            <a:ext cx="425923" cy="435360"/>
          </a:xfrm>
          <a:prstGeom prst="rect">
            <a:avLst/>
          </a:prstGeom>
        </p:spPr>
      </p:pic>
    </p:spTree>
    <p:extLst>
      <p:ext uri="{BB962C8B-B14F-4D97-AF65-F5344CB8AC3E}">
        <p14:creationId xmlns:p14="http://schemas.microsoft.com/office/powerpoint/2010/main" val="12419088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5118" y="2195480"/>
            <a:ext cx="10102225" cy="1458037"/>
          </a:xfrm>
        </p:spPr>
        <p:txBody>
          <a:bodyPr/>
          <a:lstStyle/>
          <a:p>
            <a:r>
              <a:rPr lang="en-US" dirty="0"/>
              <a:t>The Software </a:t>
            </a:r>
            <a:r>
              <a:rPr lang="en-US" dirty="0" smtClean="0"/>
              <a:t>Defined Perimeter</a:t>
            </a:r>
            <a:endParaRPr lang="en-US" dirty="0"/>
          </a:p>
        </p:txBody>
      </p:sp>
    </p:spTree>
    <p:extLst>
      <p:ext uri="{BB962C8B-B14F-4D97-AF65-F5344CB8AC3E}">
        <p14:creationId xmlns:p14="http://schemas.microsoft.com/office/powerpoint/2010/main" val="894285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372229" y="277671"/>
            <a:ext cx="10469944" cy="941529"/>
          </a:xfrm>
          <a:prstGeom prst="rect">
            <a:avLst/>
          </a:prstGeom>
        </p:spPr>
        <p:txBody>
          <a:bodyPr/>
          <a:lstStyle>
            <a:lvl1pPr algn="l" defTabSz="609585" rtl="0" eaLnBrk="1" latinLnBrk="0" hangingPunct="1">
              <a:spcBef>
                <a:spcPct val="0"/>
              </a:spcBef>
              <a:buNone/>
              <a:defRPr sz="3733" kern="1200">
                <a:solidFill>
                  <a:srgbClr val="187ED6"/>
                </a:solidFill>
                <a:latin typeface="Calibri Light"/>
                <a:ea typeface="+mj-ea"/>
                <a:cs typeface="Calibri Light"/>
              </a:defRPr>
            </a:lvl1pPr>
          </a:lstStyle>
          <a:p>
            <a:r>
              <a:rPr lang="en-US" sz="4400" dirty="0">
                <a:solidFill>
                  <a:schemeClr val="accent1"/>
                </a:solidFill>
                <a:latin typeface="+mj-lt"/>
              </a:rPr>
              <a:t>A New Network Security Paradigm</a:t>
            </a: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720808" y="588628"/>
            <a:ext cx="2390086" cy="91885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207903" y="2753808"/>
            <a:ext cx="6124575" cy="1661993"/>
          </a:xfrm>
          <a:prstGeom prst="rect">
            <a:avLst/>
          </a:prstGeom>
          <a:solidFill>
            <a:schemeClr val="bg1"/>
          </a:solidFill>
          <a:ln>
            <a:noFill/>
          </a:ln>
        </p:spPr>
        <p:txBody>
          <a:bodyPr wrap="square" rtlCol="0">
            <a:spAutoFit/>
          </a:bodyPr>
          <a:lstStyle/>
          <a:p>
            <a:r>
              <a:rPr lang="en-US" dirty="0">
                <a:solidFill>
                  <a:srgbClr val="373A36"/>
                </a:solidFill>
              </a:rPr>
              <a:t>“SDP enables organizations to provide people-centric, manageable, secure and agile access to networked systems.</a:t>
            </a:r>
          </a:p>
          <a:p>
            <a:pPr>
              <a:spcBef>
                <a:spcPts val="600"/>
              </a:spcBef>
            </a:pPr>
            <a:r>
              <a:rPr lang="en-US" b="1" dirty="0">
                <a:solidFill>
                  <a:srgbClr val="1161A5"/>
                </a:solidFill>
              </a:rPr>
              <a:t>It is easier and less costly to deploy </a:t>
            </a:r>
            <a:r>
              <a:rPr lang="en-US" dirty="0">
                <a:solidFill>
                  <a:srgbClr val="373A36"/>
                </a:solidFill>
              </a:rPr>
              <a:t>than Firewalls, VPN concentrators and other bolt-in technologies.”</a:t>
            </a:r>
          </a:p>
          <a:p>
            <a:pPr>
              <a:spcBef>
                <a:spcPts val="600"/>
              </a:spcBef>
            </a:pPr>
            <a:endParaRPr lang="en-US" sz="2000" i="1" dirty="0">
              <a:solidFill>
                <a:srgbClr val="373A36"/>
              </a:solidFill>
            </a:endParaRPr>
          </a:p>
        </p:txBody>
      </p:sp>
      <p:sp>
        <p:nvSpPr>
          <p:cNvPr id="10" name="Rounded Rectangle 9"/>
          <p:cNvSpPr/>
          <p:nvPr/>
        </p:nvSpPr>
        <p:spPr>
          <a:xfrm>
            <a:off x="8452385" y="458745"/>
            <a:ext cx="2926932" cy="1806460"/>
          </a:xfrm>
          <a:prstGeom prst="roundRect">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600"/>
              </a:spcAft>
            </a:pPr>
            <a:endParaRPr lang="en-US" dirty="0">
              <a:solidFill>
                <a:srgbClr val="FFFFFF"/>
              </a:solidFill>
              <a:latin typeface="Calibri Light" panose="020F0302020204030204" pitchFamily="34" charset="0"/>
            </a:endParaRPr>
          </a:p>
        </p:txBody>
      </p:sp>
      <p:sp>
        <p:nvSpPr>
          <p:cNvPr id="12" name="Rounded Rectangle 11"/>
          <p:cNvSpPr/>
          <p:nvPr/>
        </p:nvSpPr>
        <p:spPr>
          <a:xfrm>
            <a:off x="5024070" y="2638426"/>
            <a:ext cx="6393347" cy="3486876"/>
          </a:xfrm>
          <a:prstGeom prst="roundRect">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600"/>
              </a:spcAft>
            </a:pPr>
            <a:endParaRPr lang="en-US" dirty="0">
              <a:solidFill>
                <a:srgbClr val="FFFFFF"/>
              </a:solidFill>
              <a:latin typeface="Calibri Light" panose="020F0302020204030204" pitchFamily="34" charset="0"/>
            </a:endParaRPr>
          </a:p>
        </p:txBody>
      </p:sp>
      <p:pic>
        <p:nvPicPr>
          <p:cNvPr id="13" name="Picture 6" descr="File:Gartner logo.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48825" y="3812707"/>
            <a:ext cx="1578878" cy="359195"/>
          </a:xfrm>
          <a:prstGeom prst="rect">
            <a:avLst/>
          </a:prstGeom>
          <a:solidFill>
            <a:schemeClr val="bg1"/>
          </a:solidFill>
          <a:extLst/>
        </p:spPr>
      </p:pic>
      <p:pic>
        <p:nvPicPr>
          <p:cNvPr id="14" name="Picture 2" descr="http://i.forbesimg.com/media/lists/companies/coca-cola_416x416.jpg"/>
          <p:cNvPicPr>
            <a:picLocks noChangeAspect="1" noChangeArrowheads="1"/>
          </p:cNvPicPr>
          <p:nvPr/>
        </p:nvPicPr>
        <p:blipFill rotWithShape="1">
          <a:blip r:embed="rId5">
            <a:extLst>
              <a:ext uri="{28A0092B-C50C-407E-A947-70E740481C1C}">
                <a14:useLocalDpi xmlns:a14="http://schemas.microsoft.com/office/drawing/2010/main" val="0"/>
              </a:ext>
            </a:extLst>
          </a:blip>
          <a:srcRect t="30192" b="28535"/>
          <a:stretch/>
        </p:blipFill>
        <p:spPr bwMode="auto">
          <a:xfrm>
            <a:off x="2437887" y="4782553"/>
            <a:ext cx="1800116" cy="74295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i.forbesimg.com/media/lists/companies/general-electric_416x41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9067" y="4708417"/>
            <a:ext cx="872753" cy="8727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ss7.vzw.com/is/image/VerizonWireless/vzw-logo-156-130-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2031" y="4037938"/>
            <a:ext cx="2051841" cy="46166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https://upload.wikimedia.org/wikipedia/en/thumb/1/18/Mazda_logo_with_emblem.svg/969px-Mazda_logo_with_emblem.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80257" y="2951278"/>
            <a:ext cx="744743" cy="787014"/>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p:cNvSpPr/>
          <p:nvPr/>
        </p:nvSpPr>
        <p:spPr>
          <a:xfrm>
            <a:off x="359982" y="2638426"/>
            <a:ext cx="4155812" cy="3486875"/>
          </a:xfrm>
          <a:prstGeom prst="roundRect">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Aft>
                <a:spcPts val="600"/>
              </a:spcAft>
            </a:pPr>
            <a:endParaRPr lang="en-US" dirty="0">
              <a:solidFill>
                <a:srgbClr val="FFFFFF"/>
              </a:solidFill>
              <a:latin typeface="Calibri Light" panose="020F0302020204030204" pitchFamily="34" charset="0"/>
            </a:endParaRPr>
          </a:p>
        </p:txBody>
      </p:sp>
      <p:pic>
        <p:nvPicPr>
          <p:cNvPr id="20"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49106" y="2997286"/>
            <a:ext cx="1759245" cy="59298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844333" y="3567476"/>
            <a:ext cx="1355051" cy="341632"/>
          </a:xfrm>
          <a:prstGeom prst="rect">
            <a:avLst/>
          </a:prstGeom>
          <a:noFill/>
        </p:spPr>
        <p:txBody>
          <a:bodyPr wrap="none" rtlCol="0">
            <a:spAutoFit/>
          </a:bodyPr>
          <a:lstStyle/>
          <a:p>
            <a:pPr>
              <a:lnSpc>
                <a:spcPct val="90000"/>
              </a:lnSpc>
              <a:spcAft>
                <a:spcPts val="600"/>
              </a:spcAft>
            </a:pPr>
            <a:r>
              <a:rPr lang="en-US" b="1" dirty="0">
                <a:solidFill>
                  <a:srgbClr val="373A36">
                    <a:lumMod val="60000"/>
                    <a:lumOff val="40000"/>
                  </a:srgbClr>
                </a:solidFill>
              </a:rPr>
              <a:t>BeyondCorp</a:t>
            </a:r>
          </a:p>
        </p:txBody>
      </p:sp>
      <p:sp>
        <p:nvSpPr>
          <p:cNvPr id="19" name="Content Placeholder 2"/>
          <p:cNvSpPr txBox="1">
            <a:spLocks/>
          </p:cNvSpPr>
          <p:nvPr/>
        </p:nvSpPr>
        <p:spPr>
          <a:xfrm>
            <a:off x="359981" y="5713098"/>
            <a:ext cx="4155813" cy="366335"/>
          </a:xfrm>
          <a:prstGeom prst="rect">
            <a:avLst/>
          </a:prstGeom>
        </p:spPr>
        <p:txBody>
          <a:bodyPr/>
          <a:lstStyle>
            <a:lvl1pPr marL="457189" indent="-457189" algn="l" defTabSz="609585" rtl="0" eaLnBrk="1" latinLnBrk="0" hangingPunct="1">
              <a:spcBef>
                <a:spcPct val="20000"/>
              </a:spcBef>
              <a:buFont typeface="Arial"/>
              <a:buChar char="•"/>
              <a:defRPr sz="4267" b="0" i="0" kern="1200">
                <a:solidFill>
                  <a:schemeClr val="tx1"/>
                </a:solidFill>
                <a:latin typeface="Calibri Light"/>
                <a:ea typeface="+mn-ea"/>
                <a:cs typeface="Calibri Light"/>
              </a:defRPr>
            </a:lvl1pPr>
            <a:lvl2pPr marL="990575" indent="-380990" algn="l" defTabSz="609585" rtl="0" eaLnBrk="1" latinLnBrk="0" hangingPunct="1">
              <a:spcBef>
                <a:spcPct val="20000"/>
              </a:spcBef>
              <a:buFont typeface="Arial"/>
              <a:buChar char="–"/>
              <a:defRPr sz="3733" b="0" i="0" kern="1200">
                <a:solidFill>
                  <a:schemeClr val="tx1"/>
                </a:solidFill>
                <a:latin typeface="Calibri Light"/>
                <a:ea typeface="+mn-ea"/>
                <a:cs typeface="Calibri Light"/>
              </a:defRPr>
            </a:lvl2pPr>
            <a:lvl3pPr marL="1523962" indent="-304792" algn="l" defTabSz="609585" rtl="0" eaLnBrk="1" latinLnBrk="0" hangingPunct="1">
              <a:spcBef>
                <a:spcPct val="20000"/>
              </a:spcBef>
              <a:buFont typeface="Arial"/>
              <a:buChar char="•"/>
              <a:defRPr sz="3200" b="0" i="0" kern="1200">
                <a:solidFill>
                  <a:schemeClr val="tx1"/>
                </a:solidFill>
                <a:latin typeface="Calibri Light"/>
                <a:ea typeface="+mn-ea"/>
                <a:cs typeface="Calibri Light"/>
              </a:defRPr>
            </a:lvl3pPr>
            <a:lvl4pPr marL="2133547" indent="-304792" algn="l" defTabSz="609585" rtl="0" eaLnBrk="1" latinLnBrk="0" hangingPunct="1">
              <a:spcBef>
                <a:spcPct val="20000"/>
              </a:spcBef>
              <a:buFont typeface="Arial"/>
              <a:buChar char="–"/>
              <a:defRPr sz="2667" b="0" i="0" kern="1200">
                <a:solidFill>
                  <a:schemeClr val="tx1"/>
                </a:solidFill>
                <a:latin typeface="Calibri Light"/>
                <a:ea typeface="+mn-ea"/>
                <a:cs typeface="Calibri Light"/>
              </a:defRPr>
            </a:lvl4pPr>
            <a:lvl5pPr marL="2743131" indent="-304792" algn="l" defTabSz="609585" rtl="0" eaLnBrk="1" latinLnBrk="0" hangingPunct="1">
              <a:spcBef>
                <a:spcPct val="20000"/>
              </a:spcBef>
              <a:buFont typeface="Arial"/>
              <a:buChar char="»"/>
              <a:defRPr sz="2667" b="0" i="0" kern="1200">
                <a:solidFill>
                  <a:schemeClr val="tx1"/>
                </a:solidFill>
                <a:latin typeface="Calibri Light"/>
                <a:ea typeface="+mn-ea"/>
                <a:cs typeface="Calibri 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Clr>
                <a:srgbClr val="1B72AC"/>
              </a:buClr>
              <a:buFont typeface="Arial"/>
              <a:buNone/>
            </a:pPr>
            <a:r>
              <a:rPr lang="en-US" sz="1600" b="1" dirty="0">
                <a:solidFill>
                  <a:srgbClr val="D9D9D6">
                    <a:lumMod val="50000"/>
                  </a:srgbClr>
                </a:solidFill>
              </a:rPr>
              <a:t>Industry Leaders Embracing SDP Approach</a:t>
            </a:r>
          </a:p>
        </p:txBody>
      </p:sp>
      <p:sp>
        <p:nvSpPr>
          <p:cNvPr id="22" name="Content Placeholder 2"/>
          <p:cNvSpPr txBox="1">
            <a:spLocks/>
          </p:cNvSpPr>
          <p:nvPr/>
        </p:nvSpPr>
        <p:spPr>
          <a:xfrm>
            <a:off x="8452385" y="1669009"/>
            <a:ext cx="2926932" cy="538388"/>
          </a:xfrm>
          <a:prstGeom prst="rect">
            <a:avLst/>
          </a:prstGeom>
        </p:spPr>
        <p:txBody>
          <a:bodyPr/>
          <a:lstStyle>
            <a:lvl1pPr marL="457189" indent="-457189" algn="l" defTabSz="609585" rtl="0" eaLnBrk="1" latinLnBrk="0" hangingPunct="1">
              <a:spcBef>
                <a:spcPct val="20000"/>
              </a:spcBef>
              <a:buFont typeface="Arial"/>
              <a:buChar char="•"/>
              <a:defRPr sz="4267" b="0" i="0" kern="1200">
                <a:solidFill>
                  <a:schemeClr val="tx1"/>
                </a:solidFill>
                <a:latin typeface="Calibri Light"/>
                <a:ea typeface="+mn-ea"/>
                <a:cs typeface="Calibri Light"/>
              </a:defRPr>
            </a:lvl1pPr>
            <a:lvl2pPr marL="990575" indent="-380990" algn="l" defTabSz="609585" rtl="0" eaLnBrk="1" latinLnBrk="0" hangingPunct="1">
              <a:spcBef>
                <a:spcPct val="20000"/>
              </a:spcBef>
              <a:buFont typeface="Arial"/>
              <a:buChar char="–"/>
              <a:defRPr sz="3733" b="0" i="0" kern="1200">
                <a:solidFill>
                  <a:schemeClr val="tx1"/>
                </a:solidFill>
                <a:latin typeface="Calibri Light"/>
                <a:ea typeface="+mn-ea"/>
                <a:cs typeface="Calibri Light"/>
              </a:defRPr>
            </a:lvl2pPr>
            <a:lvl3pPr marL="1523962" indent="-304792" algn="l" defTabSz="609585" rtl="0" eaLnBrk="1" latinLnBrk="0" hangingPunct="1">
              <a:spcBef>
                <a:spcPct val="20000"/>
              </a:spcBef>
              <a:buFont typeface="Arial"/>
              <a:buChar char="•"/>
              <a:defRPr sz="3200" b="0" i="0" kern="1200">
                <a:solidFill>
                  <a:schemeClr val="tx1"/>
                </a:solidFill>
                <a:latin typeface="Calibri Light"/>
                <a:ea typeface="+mn-ea"/>
                <a:cs typeface="Calibri Light"/>
              </a:defRPr>
            </a:lvl3pPr>
            <a:lvl4pPr marL="2133547" indent="-304792" algn="l" defTabSz="609585" rtl="0" eaLnBrk="1" latinLnBrk="0" hangingPunct="1">
              <a:spcBef>
                <a:spcPct val="20000"/>
              </a:spcBef>
              <a:buFont typeface="Arial"/>
              <a:buChar char="–"/>
              <a:defRPr sz="2667" b="0" i="0" kern="1200">
                <a:solidFill>
                  <a:schemeClr val="tx1"/>
                </a:solidFill>
                <a:latin typeface="Calibri Light"/>
                <a:ea typeface="+mn-ea"/>
                <a:cs typeface="Calibri Light"/>
              </a:defRPr>
            </a:lvl4pPr>
            <a:lvl5pPr marL="2743131" indent="-304792" algn="l" defTabSz="609585" rtl="0" eaLnBrk="1" latinLnBrk="0" hangingPunct="1">
              <a:spcBef>
                <a:spcPct val="20000"/>
              </a:spcBef>
              <a:buFont typeface="Arial"/>
              <a:buChar char="»"/>
              <a:defRPr sz="2667" b="0" i="0" kern="1200">
                <a:solidFill>
                  <a:schemeClr val="tx1"/>
                </a:solidFill>
                <a:latin typeface="Calibri Light"/>
                <a:ea typeface="+mn-ea"/>
                <a:cs typeface="Calibri 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Clr>
                <a:srgbClr val="1B72AC"/>
              </a:buClr>
              <a:buFont typeface="Arial"/>
              <a:buNone/>
            </a:pPr>
            <a:r>
              <a:rPr lang="en-US" sz="1600" b="1" dirty="0">
                <a:solidFill>
                  <a:srgbClr val="D9D9D6">
                    <a:lumMod val="50000"/>
                  </a:srgbClr>
                </a:solidFill>
              </a:rPr>
              <a:t>Cryptzone Leading</a:t>
            </a:r>
            <a:br>
              <a:rPr lang="en-US" sz="1600" b="1" dirty="0">
                <a:solidFill>
                  <a:srgbClr val="D9D9D6">
                    <a:lumMod val="50000"/>
                  </a:srgbClr>
                </a:solidFill>
              </a:rPr>
            </a:br>
            <a:r>
              <a:rPr lang="en-US" sz="1600" b="1" dirty="0">
                <a:solidFill>
                  <a:srgbClr val="D9D9D6">
                    <a:lumMod val="50000"/>
                  </a:srgbClr>
                </a:solidFill>
              </a:rPr>
              <a:t>SDP for IaaS Initiative</a:t>
            </a:r>
          </a:p>
          <a:p>
            <a:pPr marL="0" indent="0" algn="ctr">
              <a:buClr>
                <a:srgbClr val="1B72AC"/>
              </a:buClr>
              <a:buFont typeface="Arial"/>
              <a:buNone/>
            </a:pPr>
            <a:endParaRPr lang="en-US" sz="1600" b="1" dirty="0">
              <a:solidFill>
                <a:srgbClr val="D9D9D6">
                  <a:lumMod val="50000"/>
                </a:srgbClr>
              </a:solidFill>
            </a:endParaRPr>
          </a:p>
          <a:p>
            <a:pPr marL="0" indent="0" algn="ctr">
              <a:buClr>
                <a:srgbClr val="1B72AC"/>
              </a:buClr>
              <a:buFont typeface="Arial"/>
              <a:buNone/>
            </a:pPr>
            <a:endParaRPr lang="en-US" sz="1600" b="1" dirty="0">
              <a:solidFill>
                <a:srgbClr val="D9D9D6">
                  <a:lumMod val="50000"/>
                </a:srgbClr>
              </a:solidFill>
            </a:endParaRPr>
          </a:p>
          <a:p>
            <a:pPr marL="0" indent="0" algn="ctr">
              <a:buClr>
                <a:srgbClr val="1B72AC"/>
              </a:buClr>
              <a:buFont typeface="Arial"/>
              <a:buNone/>
            </a:pPr>
            <a:endParaRPr lang="en-US" sz="1600" b="1" dirty="0">
              <a:solidFill>
                <a:srgbClr val="D9D9D6">
                  <a:lumMod val="50000"/>
                </a:srgbClr>
              </a:solidFill>
            </a:endParaRPr>
          </a:p>
          <a:p>
            <a:pPr marL="0" indent="0" algn="ctr">
              <a:buClr>
                <a:srgbClr val="1B72AC"/>
              </a:buClr>
              <a:buFont typeface="Arial"/>
              <a:buNone/>
            </a:pPr>
            <a:endParaRPr lang="en-US" sz="1600" b="1" dirty="0">
              <a:solidFill>
                <a:srgbClr val="D9D9D6">
                  <a:lumMod val="50000"/>
                </a:srgbClr>
              </a:solidFill>
            </a:endParaRPr>
          </a:p>
        </p:txBody>
      </p:sp>
      <p:sp>
        <p:nvSpPr>
          <p:cNvPr id="23" name="Content Placeholder 2"/>
          <p:cNvSpPr txBox="1">
            <a:spLocks/>
          </p:cNvSpPr>
          <p:nvPr/>
        </p:nvSpPr>
        <p:spPr>
          <a:xfrm>
            <a:off x="5024071" y="5713098"/>
            <a:ext cx="6393346" cy="366335"/>
          </a:xfrm>
          <a:prstGeom prst="rect">
            <a:avLst/>
          </a:prstGeom>
        </p:spPr>
        <p:txBody>
          <a:bodyPr/>
          <a:lstStyle>
            <a:lvl1pPr marL="457189" indent="-457189" algn="l" defTabSz="609585" rtl="0" eaLnBrk="1" latinLnBrk="0" hangingPunct="1">
              <a:spcBef>
                <a:spcPct val="20000"/>
              </a:spcBef>
              <a:buFont typeface="Arial"/>
              <a:buChar char="•"/>
              <a:defRPr sz="4267" b="0" i="0" kern="1200">
                <a:solidFill>
                  <a:schemeClr val="tx1"/>
                </a:solidFill>
                <a:latin typeface="Calibri Light"/>
                <a:ea typeface="+mn-ea"/>
                <a:cs typeface="Calibri Light"/>
              </a:defRPr>
            </a:lvl1pPr>
            <a:lvl2pPr marL="990575" indent="-380990" algn="l" defTabSz="609585" rtl="0" eaLnBrk="1" latinLnBrk="0" hangingPunct="1">
              <a:spcBef>
                <a:spcPct val="20000"/>
              </a:spcBef>
              <a:buFont typeface="Arial"/>
              <a:buChar char="–"/>
              <a:defRPr sz="3733" b="0" i="0" kern="1200">
                <a:solidFill>
                  <a:schemeClr val="tx1"/>
                </a:solidFill>
                <a:latin typeface="Calibri Light"/>
                <a:ea typeface="+mn-ea"/>
                <a:cs typeface="Calibri Light"/>
              </a:defRPr>
            </a:lvl2pPr>
            <a:lvl3pPr marL="1523962" indent="-304792" algn="l" defTabSz="609585" rtl="0" eaLnBrk="1" latinLnBrk="0" hangingPunct="1">
              <a:spcBef>
                <a:spcPct val="20000"/>
              </a:spcBef>
              <a:buFont typeface="Arial"/>
              <a:buChar char="•"/>
              <a:defRPr sz="3200" b="0" i="0" kern="1200">
                <a:solidFill>
                  <a:schemeClr val="tx1"/>
                </a:solidFill>
                <a:latin typeface="Calibri Light"/>
                <a:ea typeface="+mn-ea"/>
                <a:cs typeface="Calibri Light"/>
              </a:defRPr>
            </a:lvl3pPr>
            <a:lvl4pPr marL="2133547" indent="-304792" algn="l" defTabSz="609585" rtl="0" eaLnBrk="1" latinLnBrk="0" hangingPunct="1">
              <a:spcBef>
                <a:spcPct val="20000"/>
              </a:spcBef>
              <a:buFont typeface="Arial"/>
              <a:buChar char="–"/>
              <a:defRPr sz="2667" b="0" i="0" kern="1200">
                <a:solidFill>
                  <a:schemeClr val="tx1"/>
                </a:solidFill>
                <a:latin typeface="Calibri Light"/>
                <a:ea typeface="+mn-ea"/>
                <a:cs typeface="Calibri Light"/>
              </a:defRPr>
            </a:lvl4pPr>
            <a:lvl5pPr marL="2743131" indent="-304792" algn="l" defTabSz="609585" rtl="0" eaLnBrk="1" latinLnBrk="0" hangingPunct="1">
              <a:spcBef>
                <a:spcPct val="20000"/>
              </a:spcBef>
              <a:buFont typeface="Arial"/>
              <a:buChar char="»"/>
              <a:defRPr sz="2667" b="0" i="0" kern="1200">
                <a:solidFill>
                  <a:schemeClr val="tx1"/>
                </a:solidFill>
                <a:latin typeface="Calibri Light"/>
                <a:ea typeface="+mn-ea"/>
                <a:cs typeface="Calibri 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Clr>
                <a:srgbClr val="1B72AC"/>
              </a:buClr>
              <a:buFont typeface="Arial"/>
              <a:buNone/>
            </a:pPr>
            <a:r>
              <a:rPr lang="en-US" sz="1600" b="1" dirty="0">
                <a:solidFill>
                  <a:srgbClr val="D9D9D6">
                    <a:lumMod val="50000"/>
                  </a:srgbClr>
                </a:solidFill>
              </a:rPr>
              <a:t>What Industry Experts Are Saying About SDP</a:t>
            </a:r>
          </a:p>
        </p:txBody>
      </p:sp>
      <p:sp>
        <p:nvSpPr>
          <p:cNvPr id="25" name="Content Placeholder 2"/>
          <p:cNvSpPr txBox="1">
            <a:spLocks/>
          </p:cNvSpPr>
          <p:nvPr/>
        </p:nvSpPr>
        <p:spPr>
          <a:xfrm>
            <a:off x="502855" y="1381154"/>
            <a:ext cx="7523544" cy="1026973"/>
          </a:xfrm>
          <a:prstGeom prst="rect">
            <a:avLst/>
          </a:prstGeom>
        </p:spPr>
        <p:txBody>
          <a:bodyPr/>
          <a:lstStyle>
            <a:lvl1pPr marL="457189" indent="-457189" algn="l" defTabSz="609585" rtl="0" eaLnBrk="1" latinLnBrk="0" hangingPunct="1">
              <a:spcBef>
                <a:spcPct val="20000"/>
              </a:spcBef>
              <a:buFont typeface="Arial"/>
              <a:buChar char="•"/>
              <a:defRPr sz="4267" b="0" i="0" kern="1200">
                <a:solidFill>
                  <a:schemeClr val="tx1"/>
                </a:solidFill>
                <a:latin typeface="Calibri Light"/>
                <a:ea typeface="+mn-ea"/>
                <a:cs typeface="Calibri Light"/>
              </a:defRPr>
            </a:lvl1pPr>
            <a:lvl2pPr marL="990575" indent="-380990" algn="l" defTabSz="609585" rtl="0" eaLnBrk="1" latinLnBrk="0" hangingPunct="1">
              <a:spcBef>
                <a:spcPct val="20000"/>
              </a:spcBef>
              <a:buFont typeface="Arial"/>
              <a:buChar char="–"/>
              <a:defRPr sz="3733" b="0" i="0" kern="1200">
                <a:solidFill>
                  <a:schemeClr val="tx1"/>
                </a:solidFill>
                <a:latin typeface="Calibri Light"/>
                <a:ea typeface="+mn-ea"/>
                <a:cs typeface="Calibri Light"/>
              </a:defRPr>
            </a:lvl2pPr>
            <a:lvl3pPr marL="1523962" indent="-304792" algn="l" defTabSz="609585" rtl="0" eaLnBrk="1" latinLnBrk="0" hangingPunct="1">
              <a:spcBef>
                <a:spcPct val="20000"/>
              </a:spcBef>
              <a:buFont typeface="Arial"/>
              <a:buChar char="•"/>
              <a:defRPr sz="3200" b="0" i="0" kern="1200">
                <a:solidFill>
                  <a:schemeClr val="tx1"/>
                </a:solidFill>
                <a:latin typeface="Calibri Light"/>
                <a:ea typeface="+mn-ea"/>
                <a:cs typeface="Calibri Light"/>
              </a:defRPr>
            </a:lvl3pPr>
            <a:lvl4pPr marL="2133547" indent="-304792" algn="l" defTabSz="609585" rtl="0" eaLnBrk="1" latinLnBrk="0" hangingPunct="1">
              <a:spcBef>
                <a:spcPct val="20000"/>
              </a:spcBef>
              <a:buFont typeface="Arial"/>
              <a:buChar char="–"/>
              <a:defRPr sz="2667" b="0" i="0" kern="1200">
                <a:solidFill>
                  <a:schemeClr val="tx1"/>
                </a:solidFill>
                <a:latin typeface="Calibri Light"/>
                <a:ea typeface="+mn-ea"/>
                <a:cs typeface="Calibri Light"/>
              </a:defRPr>
            </a:lvl4pPr>
            <a:lvl5pPr marL="2743131" indent="-304792" algn="l" defTabSz="609585" rtl="0" eaLnBrk="1" latinLnBrk="0" hangingPunct="1">
              <a:spcBef>
                <a:spcPct val="20000"/>
              </a:spcBef>
              <a:buFont typeface="Arial"/>
              <a:buChar char="»"/>
              <a:defRPr sz="2667" b="0" i="0" kern="1200">
                <a:solidFill>
                  <a:schemeClr val="tx1"/>
                </a:solidFill>
                <a:latin typeface="Calibri Light"/>
                <a:ea typeface="+mn-ea"/>
                <a:cs typeface="Calibri 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Clr>
                <a:srgbClr val="1B72AC"/>
              </a:buClr>
              <a:buFont typeface="Arial"/>
              <a:buNone/>
            </a:pPr>
            <a:r>
              <a:rPr lang="en-US" sz="2400" b="1" dirty="0">
                <a:solidFill>
                  <a:srgbClr val="002060"/>
                </a:solidFill>
              </a:rPr>
              <a:t>Software-Defined Perimeter (SDP) is a new security model which wraps network permissions around each unique </a:t>
            </a:r>
            <a:r>
              <a:rPr lang="en-US" sz="2400" b="1" dirty="0" smtClean="0">
                <a:solidFill>
                  <a:srgbClr val="002060"/>
                </a:solidFill>
              </a:rPr>
              <a:t>client</a:t>
            </a:r>
            <a:endParaRPr lang="en-US" sz="2400" b="1" dirty="0">
              <a:solidFill>
                <a:srgbClr val="002060"/>
              </a:solidFill>
            </a:endParaRPr>
          </a:p>
        </p:txBody>
      </p:sp>
      <p:pic>
        <p:nvPicPr>
          <p:cNvPr id="27" name="Picture 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9812810" y="5194766"/>
            <a:ext cx="1401910" cy="456205"/>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5206101" y="4515181"/>
            <a:ext cx="6143479" cy="923330"/>
          </a:xfrm>
          <a:prstGeom prst="rect">
            <a:avLst/>
          </a:prstGeom>
        </p:spPr>
        <p:txBody>
          <a:bodyPr wrap="square">
            <a:spAutoFit/>
          </a:bodyPr>
          <a:lstStyle/>
          <a:p>
            <a:r>
              <a:rPr lang="en-US" b="1" dirty="0">
                <a:solidFill>
                  <a:srgbClr val="0D796A"/>
                </a:solidFill>
              </a:rPr>
              <a:t>“Legacy, perimeter-based security models are ineffective against attacks</a:t>
            </a:r>
            <a:r>
              <a:rPr lang="en-US" dirty="0">
                <a:solidFill>
                  <a:srgbClr val="333333"/>
                </a:solidFill>
              </a:rPr>
              <a:t>. Security and risk pros must make security ubiquitous throughout the ecosystem.”  </a:t>
            </a:r>
            <a:endParaRPr lang="en-US" dirty="0">
              <a:solidFill>
                <a:srgbClr val="373A36"/>
              </a:solidFill>
            </a:endParaRPr>
          </a:p>
        </p:txBody>
      </p:sp>
    </p:spTree>
    <p:extLst>
      <p:ext uri="{BB962C8B-B14F-4D97-AF65-F5344CB8AC3E}">
        <p14:creationId xmlns:p14="http://schemas.microsoft.com/office/powerpoint/2010/main" val="32246475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SDP Architecture Base Principles</a:t>
            </a:r>
          </a:p>
        </p:txBody>
      </p:sp>
      <p:sp>
        <p:nvSpPr>
          <p:cNvPr id="9" name="Text Placeholder 8"/>
          <p:cNvSpPr>
            <a:spLocks noGrp="1"/>
          </p:cNvSpPr>
          <p:nvPr>
            <p:ph type="body" sz="quarter" idx="10"/>
          </p:nvPr>
        </p:nvSpPr>
        <p:spPr>
          <a:xfrm>
            <a:off x="571500" y="1296238"/>
            <a:ext cx="5597290" cy="4764093"/>
          </a:xfrm>
        </p:spPr>
        <p:txBody>
          <a:bodyPr/>
          <a:lstStyle/>
          <a:p>
            <a:r>
              <a:rPr lang="en-US" sz="1800" dirty="0" smtClean="0"/>
              <a:t>Originates </a:t>
            </a:r>
            <a:r>
              <a:rPr lang="en-US" sz="1800" dirty="0"/>
              <a:t>from military concepts and leverages existing technologies like PKI, TLS and HOTP</a:t>
            </a:r>
          </a:p>
          <a:p>
            <a:r>
              <a:rPr lang="en-US" sz="1800" dirty="0"/>
              <a:t>Uses a PKI infrastructure to create mutual trust relationships between controller, client and apps/gateways</a:t>
            </a:r>
          </a:p>
          <a:p>
            <a:r>
              <a:rPr lang="en-US" sz="1800" dirty="0"/>
              <a:t>Controller is the authentication point and is typically linked with Identity provider</a:t>
            </a:r>
          </a:p>
          <a:p>
            <a:r>
              <a:rPr lang="en-US" sz="1800" dirty="0"/>
              <a:t>Controller contains policies to define access to applications</a:t>
            </a:r>
          </a:p>
          <a:p>
            <a:r>
              <a:rPr lang="en-US" sz="1800" dirty="0"/>
              <a:t>The client needs to be part of an onboarding process before it can create a valid connection</a:t>
            </a:r>
          </a:p>
          <a:p>
            <a:r>
              <a:rPr lang="en-US" sz="1800" dirty="0"/>
              <a:t>All connections between client controller and gateways are based on mutual TLS connectivity</a:t>
            </a:r>
          </a:p>
          <a:p>
            <a:r>
              <a:rPr lang="en-US" sz="1800" dirty="0">
                <a:hlinkClick r:id="rId3"/>
              </a:rPr>
              <a:t>https://downloads.cloudsecurityalliance.org/initiatives/sdp/SDP_Specification_1.0.pdf</a:t>
            </a:r>
            <a:endParaRPr lang="en-US" sz="1800" dirty="0"/>
          </a:p>
        </p:txBody>
      </p:sp>
      <p:sp>
        <p:nvSpPr>
          <p:cNvPr id="4" name="Slide Number Placeholder 3"/>
          <p:cNvSpPr>
            <a:spLocks noGrp="1"/>
          </p:cNvSpPr>
          <p:nvPr>
            <p:ph type="sldNum" sz="quarter" idx="4"/>
          </p:nvPr>
        </p:nvSpPr>
        <p:spPr/>
        <p:txBody>
          <a:bodyPr/>
          <a:lstStyle/>
          <a:p>
            <a:pPr>
              <a:defRPr/>
            </a:pPr>
            <a:fld id="{08B78B02-1957-4068-B692-CE3F5FFE3F7B}" type="slidenum">
              <a:rPr lang="en-US" smtClean="0"/>
              <a:pPr>
                <a:defRPr/>
              </a:pPr>
              <a:t>9</a:t>
            </a:fld>
            <a:endParaRPr lang="en-US" dirty="0"/>
          </a:p>
        </p:txBody>
      </p:sp>
      <p:sp>
        <p:nvSpPr>
          <p:cNvPr id="44" name="Rectangle: Rounded Corners 12"/>
          <p:cNvSpPr/>
          <p:nvPr/>
        </p:nvSpPr>
        <p:spPr>
          <a:xfrm>
            <a:off x="10039845" y="3073706"/>
            <a:ext cx="1912892" cy="1555632"/>
          </a:xfrm>
          <a:prstGeom prst="roundRect">
            <a:avLst>
              <a:gd name="adj" fmla="val 3211"/>
            </a:avLst>
          </a:prstGeom>
          <a:solidFill>
            <a:srgbClr val="FFFFFF"/>
          </a:solidFill>
          <a:ln w="25400" cap="flat" cmpd="sng" algn="ctr">
            <a:solidFill>
              <a:srgbClr val="007EE5"/>
            </a:solidFill>
            <a:prstDash val="solid"/>
          </a:ln>
          <a:effectLst/>
        </p:spPr>
        <p:txBody>
          <a:bodyPr lIns="182880" tIns="91440" rIns="182880" bIns="91440" rtlCol="0" anchor="t"/>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a:ln>
                  <a:noFill/>
                </a:ln>
                <a:solidFill>
                  <a:srgbClr val="373A36"/>
                </a:solidFill>
                <a:effectLst/>
                <a:uLnTx/>
                <a:uFillTx/>
                <a:latin typeface="Calibri"/>
                <a:ea typeface="+mn-ea"/>
                <a:cs typeface="+mn-cs"/>
              </a:rPr>
              <a:t>Micro segmented apps</a:t>
            </a:r>
            <a:endParaRPr kumimoji="0" lang="nl-BE" sz="1600" b="0" i="0" u="none" strike="noStrike" kern="0" cap="none" spc="0" normalizeH="0" baseline="0" noProof="0" dirty="0">
              <a:ln>
                <a:noFill/>
              </a:ln>
              <a:solidFill>
                <a:srgbClr val="373A36"/>
              </a:solidFill>
              <a:effectLst/>
              <a:uLnTx/>
              <a:uFillTx/>
              <a:latin typeface="Calibri"/>
              <a:ea typeface="+mn-ea"/>
              <a:cs typeface="+mn-cs"/>
            </a:endParaRPr>
          </a:p>
        </p:txBody>
      </p:sp>
      <p:cxnSp>
        <p:nvCxnSpPr>
          <p:cNvPr id="45" name="Straight Connector 44"/>
          <p:cNvCxnSpPr/>
          <p:nvPr/>
        </p:nvCxnSpPr>
        <p:spPr>
          <a:xfrm flipH="1" flipV="1">
            <a:off x="8513591" y="1556145"/>
            <a:ext cx="1589808" cy="2950152"/>
          </a:xfrm>
          <a:prstGeom prst="line">
            <a:avLst/>
          </a:prstGeom>
          <a:noFill/>
          <a:ln w="28575" cap="flat" cmpd="sng" algn="ctr">
            <a:solidFill>
              <a:srgbClr val="0F5C97"/>
            </a:solidFill>
            <a:prstDash val="lgDash"/>
          </a:ln>
          <a:effectLst/>
        </p:spPr>
      </p:cxnSp>
      <p:cxnSp>
        <p:nvCxnSpPr>
          <p:cNvPr id="46" name="Straight Connector 45"/>
          <p:cNvCxnSpPr>
            <a:endCxn id="70" idx="1"/>
          </p:cNvCxnSpPr>
          <p:nvPr/>
        </p:nvCxnSpPr>
        <p:spPr>
          <a:xfrm flipH="1">
            <a:off x="7197369" y="1542416"/>
            <a:ext cx="1307372" cy="1547757"/>
          </a:xfrm>
          <a:prstGeom prst="line">
            <a:avLst/>
          </a:prstGeom>
          <a:noFill/>
          <a:ln w="28575" cap="flat" cmpd="sng" algn="ctr">
            <a:solidFill>
              <a:srgbClr val="0F5C97"/>
            </a:solidFill>
            <a:prstDash val="lgDash"/>
          </a:ln>
          <a:effectLst/>
        </p:spPr>
      </p:cxnSp>
      <p:cxnSp>
        <p:nvCxnSpPr>
          <p:cNvPr id="47" name="Straight Connector 46"/>
          <p:cNvCxnSpPr>
            <a:endCxn id="70" idx="1"/>
          </p:cNvCxnSpPr>
          <p:nvPr/>
        </p:nvCxnSpPr>
        <p:spPr>
          <a:xfrm flipH="1" flipV="1">
            <a:off x="7197369" y="3090173"/>
            <a:ext cx="2764928" cy="1416125"/>
          </a:xfrm>
          <a:prstGeom prst="line">
            <a:avLst/>
          </a:prstGeom>
          <a:noFill/>
          <a:ln w="28575" cap="flat" cmpd="sng" algn="ctr">
            <a:solidFill>
              <a:srgbClr val="0F5C97"/>
            </a:solidFill>
            <a:prstDash val="solid"/>
          </a:ln>
          <a:effectLst/>
        </p:spPr>
      </p:cxnSp>
      <p:sp>
        <p:nvSpPr>
          <p:cNvPr id="48" name="TextBox 47"/>
          <p:cNvSpPr txBox="1"/>
          <p:nvPr/>
        </p:nvSpPr>
        <p:spPr>
          <a:xfrm>
            <a:off x="7181536" y="1233642"/>
            <a:ext cx="1068893" cy="583752"/>
          </a:xfrm>
          <a:prstGeom prst="rect">
            <a:avLst/>
          </a:prstGeom>
          <a:noFill/>
        </p:spPr>
        <p:txBody>
          <a:bodyPr wrap="square" lIns="90427" tIns="45213" rIns="90427" bIns="45213"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73A36"/>
                </a:solidFill>
                <a:effectLst/>
                <a:uLnTx/>
                <a:uFillTx/>
              </a:rPr>
              <a:t>SDP Controller</a:t>
            </a:r>
          </a:p>
        </p:txBody>
      </p:sp>
      <p:pic>
        <p:nvPicPr>
          <p:cNvPr id="49" name="Picture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7626" y="966857"/>
            <a:ext cx="841189" cy="816815"/>
          </a:xfrm>
          <a:prstGeom prst="rect">
            <a:avLst/>
          </a:prstGeom>
        </p:spPr>
      </p:pic>
      <p:pic>
        <p:nvPicPr>
          <p:cNvPr id="50" name="Picture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3333" y="3884993"/>
            <a:ext cx="833655" cy="818193"/>
          </a:xfrm>
          <a:prstGeom prst="rect">
            <a:avLst/>
          </a:prstGeom>
        </p:spPr>
      </p:pic>
      <p:sp>
        <p:nvSpPr>
          <p:cNvPr id="51" name="Rectangle 50"/>
          <p:cNvSpPr/>
          <p:nvPr/>
        </p:nvSpPr>
        <p:spPr>
          <a:xfrm>
            <a:off x="9290140" y="4669111"/>
            <a:ext cx="1560042" cy="58477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73A36"/>
                </a:solidFill>
                <a:effectLst/>
                <a:uLnTx/>
                <a:uFillTx/>
              </a:rPr>
              <a:t>SDP Gateway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73A36"/>
                </a:solidFill>
                <a:effectLst/>
                <a:uLnTx/>
                <a:uFillTx/>
              </a:rPr>
              <a:t>(Accepting Host)</a:t>
            </a:r>
          </a:p>
        </p:txBody>
      </p:sp>
      <p:cxnSp>
        <p:nvCxnSpPr>
          <p:cNvPr id="52" name="Straight Connector 51"/>
          <p:cNvCxnSpPr/>
          <p:nvPr/>
        </p:nvCxnSpPr>
        <p:spPr>
          <a:xfrm>
            <a:off x="7937911" y="5653099"/>
            <a:ext cx="800341" cy="1"/>
          </a:xfrm>
          <a:prstGeom prst="line">
            <a:avLst/>
          </a:prstGeom>
          <a:noFill/>
          <a:ln w="28575" cap="flat" cmpd="sng" algn="ctr">
            <a:solidFill>
              <a:srgbClr val="0F5C97"/>
            </a:solidFill>
            <a:prstDash val="lgDash"/>
          </a:ln>
          <a:effectLst/>
        </p:spPr>
      </p:cxnSp>
      <p:cxnSp>
        <p:nvCxnSpPr>
          <p:cNvPr id="53" name="Straight Connector 52"/>
          <p:cNvCxnSpPr/>
          <p:nvPr/>
        </p:nvCxnSpPr>
        <p:spPr>
          <a:xfrm>
            <a:off x="7937911" y="5878327"/>
            <a:ext cx="805960" cy="1"/>
          </a:xfrm>
          <a:prstGeom prst="line">
            <a:avLst/>
          </a:prstGeom>
          <a:noFill/>
          <a:ln w="28575" cap="flat" cmpd="sng" algn="ctr">
            <a:solidFill>
              <a:srgbClr val="0F5C97"/>
            </a:solidFill>
            <a:prstDash val="solid"/>
          </a:ln>
          <a:effectLst/>
        </p:spPr>
      </p:cxnSp>
      <p:sp>
        <p:nvSpPr>
          <p:cNvPr id="54" name="Rectangle 53"/>
          <p:cNvSpPr/>
          <p:nvPr/>
        </p:nvSpPr>
        <p:spPr>
          <a:xfrm>
            <a:off x="8746553" y="5499211"/>
            <a:ext cx="1363130" cy="307777"/>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373A36"/>
                </a:solidFill>
                <a:effectLst/>
                <a:uLnTx/>
                <a:uFillTx/>
              </a:rPr>
              <a:t>Control Channel</a:t>
            </a:r>
          </a:p>
        </p:txBody>
      </p:sp>
      <p:sp>
        <p:nvSpPr>
          <p:cNvPr id="55" name="Rectangle 54"/>
          <p:cNvSpPr/>
          <p:nvPr/>
        </p:nvSpPr>
        <p:spPr>
          <a:xfrm>
            <a:off x="8846388" y="5724439"/>
            <a:ext cx="1163460" cy="307777"/>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373A36"/>
                </a:solidFill>
                <a:effectLst/>
                <a:uLnTx/>
                <a:uFillTx/>
              </a:rPr>
              <a:t>Data Channel</a:t>
            </a:r>
          </a:p>
        </p:txBody>
      </p:sp>
      <p:grpSp>
        <p:nvGrpSpPr>
          <p:cNvPr id="56" name="Group 55"/>
          <p:cNvGrpSpPr/>
          <p:nvPr/>
        </p:nvGrpSpPr>
        <p:grpSpPr>
          <a:xfrm>
            <a:off x="11262455" y="3726100"/>
            <a:ext cx="424366" cy="301247"/>
            <a:chOff x="6964363" y="198438"/>
            <a:chExt cx="720725" cy="523875"/>
          </a:xfrm>
          <a:solidFill>
            <a:srgbClr val="007EE5"/>
          </a:solidFill>
        </p:grpSpPr>
        <p:sp>
          <p:nvSpPr>
            <p:cNvPr id="57" name="Freeform 9"/>
            <p:cNvSpPr>
              <a:spLocks/>
            </p:cNvSpPr>
            <p:nvPr/>
          </p:nvSpPr>
          <p:spPr bwMode="auto">
            <a:xfrm>
              <a:off x="6997700" y="198438"/>
              <a:ext cx="654050" cy="133350"/>
            </a:xfrm>
            <a:custGeom>
              <a:avLst/>
              <a:gdLst>
                <a:gd name="T0" fmla="*/ 40 w 79"/>
                <a:gd name="T1" fmla="*/ 16 h 16"/>
                <a:gd name="T2" fmla="*/ 40 w 79"/>
                <a:gd name="T3" fmla="*/ 16 h 16"/>
                <a:gd name="T4" fmla="*/ 47 w 79"/>
                <a:gd name="T5" fmla="*/ 11 h 16"/>
                <a:gd name="T6" fmla="*/ 49 w 79"/>
                <a:gd name="T7" fmla="*/ 11 h 16"/>
                <a:gd name="T8" fmla="*/ 79 w 79"/>
                <a:gd name="T9" fmla="*/ 11 h 16"/>
                <a:gd name="T10" fmla="*/ 79 w 79"/>
                <a:gd name="T11" fmla="*/ 6 h 16"/>
                <a:gd name="T12" fmla="*/ 77 w 79"/>
                <a:gd name="T13" fmla="*/ 5 h 16"/>
                <a:gd name="T14" fmla="*/ 34 w 79"/>
                <a:gd name="T15" fmla="*/ 5 h 16"/>
                <a:gd name="T16" fmla="*/ 34 w 79"/>
                <a:gd name="T17" fmla="*/ 3 h 16"/>
                <a:gd name="T18" fmla="*/ 30 w 79"/>
                <a:gd name="T19" fmla="*/ 0 h 16"/>
                <a:gd name="T20" fmla="*/ 4 w 79"/>
                <a:gd name="T21" fmla="*/ 0 h 16"/>
                <a:gd name="T22" fmla="*/ 0 w 79"/>
                <a:gd name="T23" fmla="*/ 3 h 16"/>
                <a:gd name="T24" fmla="*/ 0 w 79"/>
                <a:gd name="T25" fmla="*/ 16 h 16"/>
                <a:gd name="T26" fmla="*/ 40 w 79"/>
                <a:gd name="T2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6">
                  <a:moveTo>
                    <a:pt x="40" y="16"/>
                  </a:moveTo>
                  <a:cubicBezTo>
                    <a:pt x="40" y="16"/>
                    <a:pt x="40" y="16"/>
                    <a:pt x="40" y="16"/>
                  </a:cubicBezTo>
                  <a:cubicBezTo>
                    <a:pt x="47" y="11"/>
                    <a:pt x="47" y="11"/>
                    <a:pt x="47" y="11"/>
                  </a:cubicBezTo>
                  <a:cubicBezTo>
                    <a:pt x="47" y="11"/>
                    <a:pt x="48" y="11"/>
                    <a:pt x="49" y="11"/>
                  </a:cubicBezTo>
                  <a:cubicBezTo>
                    <a:pt x="79" y="11"/>
                    <a:pt x="79" y="11"/>
                    <a:pt x="79" y="11"/>
                  </a:cubicBezTo>
                  <a:cubicBezTo>
                    <a:pt x="79" y="6"/>
                    <a:pt x="79" y="6"/>
                    <a:pt x="79" y="6"/>
                  </a:cubicBezTo>
                  <a:cubicBezTo>
                    <a:pt x="79" y="6"/>
                    <a:pt x="78" y="5"/>
                    <a:pt x="77" y="5"/>
                  </a:cubicBezTo>
                  <a:cubicBezTo>
                    <a:pt x="34" y="5"/>
                    <a:pt x="34" y="5"/>
                    <a:pt x="34" y="5"/>
                  </a:cubicBezTo>
                  <a:cubicBezTo>
                    <a:pt x="34" y="3"/>
                    <a:pt x="34" y="3"/>
                    <a:pt x="34" y="3"/>
                  </a:cubicBezTo>
                  <a:cubicBezTo>
                    <a:pt x="34" y="1"/>
                    <a:pt x="32" y="0"/>
                    <a:pt x="30" y="0"/>
                  </a:cubicBezTo>
                  <a:cubicBezTo>
                    <a:pt x="4" y="0"/>
                    <a:pt x="4" y="0"/>
                    <a:pt x="4" y="0"/>
                  </a:cubicBezTo>
                  <a:cubicBezTo>
                    <a:pt x="2" y="0"/>
                    <a:pt x="0" y="1"/>
                    <a:pt x="0" y="3"/>
                  </a:cubicBezTo>
                  <a:cubicBezTo>
                    <a:pt x="0" y="16"/>
                    <a:pt x="0" y="16"/>
                    <a:pt x="0" y="16"/>
                  </a:cubicBezTo>
                  <a:lnTo>
                    <a:pt x="4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63A36"/>
                </a:solidFill>
                <a:effectLst/>
                <a:uLnTx/>
                <a:uFillTx/>
              </a:endParaRPr>
            </a:p>
          </p:txBody>
        </p:sp>
        <p:sp>
          <p:nvSpPr>
            <p:cNvPr id="58" name="Freeform 10"/>
            <p:cNvSpPr>
              <a:spLocks/>
            </p:cNvSpPr>
            <p:nvPr/>
          </p:nvSpPr>
          <p:spPr bwMode="auto">
            <a:xfrm>
              <a:off x="6964363" y="306388"/>
              <a:ext cx="720725" cy="415925"/>
            </a:xfrm>
            <a:custGeom>
              <a:avLst/>
              <a:gdLst>
                <a:gd name="T0" fmla="*/ 85 w 87"/>
                <a:gd name="T1" fmla="*/ 0 h 50"/>
                <a:gd name="T2" fmla="*/ 53 w 87"/>
                <a:gd name="T3" fmla="*/ 0 h 50"/>
                <a:gd name="T4" fmla="*/ 52 w 87"/>
                <a:gd name="T5" fmla="*/ 1 h 50"/>
                <a:gd name="T6" fmla="*/ 45 w 87"/>
                <a:gd name="T7" fmla="*/ 5 h 50"/>
                <a:gd name="T8" fmla="*/ 44 w 87"/>
                <a:gd name="T9" fmla="*/ 5 h 50"/>
                <a:gd name="T10" fmla="*/ 2 w 87"/>
                <a:gd name="T11" fmla="*/ 5 h 50"/>
                <a:gd name="T12" fmla="*/ 0 w 87"/>
                <a:gd name="T13" fmla="*/ 7 h 50"/>
                <a:gd name="T14" fmla="*/ 3 w 87"/>
                <a:gd name="T15" fmla="*/ 49 h 50"/>
                <a:gd name="T16" fmla="*/ 5 w 87"/>
                <a:gd name="T17" fmla="*/ 50 h 50"/>
                <a:gd name="T18" fmla="*/ 83 w 87"/>
                <a:gd name="T19" fmla="*/ 50 h 50"/>
                <a:gd name="T20" fmla="*/ 84 w 87"/>
                <a:gd name="T21" fmla="*/ 49 h 50"/>
                <a:gd name="T22" fmla="*/ 87 w 87"/>
                <a:gd name="T23" fmla="*/ 2 h 50"/>
                <a:gd name="T24" fmla="*/ 85 w 87"/>
                <a:gd name="T2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50">
                  <a:moveTo>
                    <a:pt x="85" y="0"/>
                  </a:moveTo>
                  <a:cubicBezTo>
                    <a:pt x="53" y="0"/>
                    <a:pt x="53" y="0"/>
                    <a:pt x="53" y="0"/>
                  </a:cubicBezTo>
                  <a:cubicBezTo>
                    <a:pt x="52" y="0"/>
                    <a:pt x="52" y="0"/>
                    <a:pt x="52" y="1"/>
                  </a:cubicBezTo>
                  <a:cubicBezTo>
                    <a:pt x="45" y="5"/>
                    <a:pt x="45" y="5"/>
                    <a:pt x="45" y="5"/>
                  </a:cubicBezTo>
                  <a:cubicBezTo>
                    <a:pt x="45" y="5"/>
                    <a:pt x="44" y="5"/>
                    <a:pt x="44" y="5"/>
                  </a:cubicBezTo>
                  <a:cubicBezTo>
                    <a:pt x="2" y="5"/>
                    <a:pt x="2" y="5"/>
                    <a:pt x="2" y="5"/>
                  </a:cubicBezTo>
                  <a:cubicBezTo>
                    <a:pt x="1" y="5"/>
                    <a:pt x="0" y="6"/>
                    <a:pt x="0" y="7"/>
                  </a:cubicBezTo>
                  <a:cubicBezTo>
                    <a:pt x="3" y="49"/>
                    <a:pt x="3" y="49"/>
                    <a:pt x="3" y="49"/>
                  </a:cubicBezTo>
                  <a:cubicBezTo>
                    <a:pt x="3" y="50"/>
                    <a:pt x="4" y="50"/>
                    <a:pt x="5" y="50"/>
                  </a:cubicBezTo>
                  <a:cubicBezTo>
                    <a:pt x="83" y="50"/>
                    <a:pt x="83" y="50"/>
                    <a:pt x="83" y="50"/>
                  </a:cubicBezTo>
                  <a:cubicBezTo>
                    <a:pt x="84" y="50"/>
                    <a:pt x="84" y="50"/>
                    <a:pt x="84" y="49"/>
                  </a:cubicBezTo>
                  <a:cubicBezTo>
                    <a:pt x="87" y="2"/>
                    <a:pt x="87" y="2"/>
                    <a:pt x="87" y="2"/>
                  </a:cubicBezTo>
                  <a:cubicBezTo>
                    <a:pt x="87" y="1"/>
                    <a:pt x="86" y="0"/>
                    <a:pt x="8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63A36"/>
                </a:solidFill>
                <a:effectLst/>
                <a:uLnTx/>
                <a:uFillTx/>
              </a:endParaRPr>
            </a:p>
          </p:txBody>
        </p:sp>
      </p:grpSp>
      <p:sp>
        <p:nvSpPr>
          <p:cNvPr id="59" name="Freeform 11"/>
          <p:cNvSpPr>
            <a:spLocks noEditPoints="1"/>
          </p:cNvSpPr>
          <p:nvPr/>
        </p:nvSpPr>
        <p:spPr bwMode="auto">
          <a:xfrm>
            <a:off x="10857029" y="4131587"/>
            <a:ext cx="366736" cy="291073"/>
          </a:xfrm>
          <a:custGeom>
            <a:avLst/>
            <a:gdLst>
              <a:gd name="T0" fmla="*/ 86 w 91"/>
              <a:gd name="T1" fmla="*/ 0 h 72"/>
              <a:gd name="T2" fmla="*/ 5 w 91"/>
              <a:gd name="T3" fmla="*/ 0 h 72"/>
              <a:gd name="T4" fmla="*/ 0 w 91"/>
              <a:gd name="T5" fmla="*/ 5 h 72"/>
              <a:gd name="T6" fmla="*/ 0 w 91"/>
              <a:gd name="T7" fmla="*/ 67 h 72"/>
              <a:gd name="T8" fmla="*/ 5 w 91"/>
              <a:gd name="T9" fmla="*/ 72 h 72"/>
              <a:gd name="T10" fmla="*/ 86 w 91"/>
              <a:gd name="T11" fmla="*/ 72 h 72"/>
              <a:gd name="T12" fmla="*/ 91 w 91"/>
              <a:gd name="T13" fmla="*/ 67 h 72"/>
              <a:gd name="T14" fmla="*/ 91 w 91"/>
              <a:gd name="T15" fmla="*/ 5 h 72"/>
              <a:gd name="T16" fmla="*/ 86 w 91"/>
              <a:gd name="T17" fmla="*/ 0 h 72"/>
              <a:gd name="T18" fmla="*/ 80 w 91"/>
              <a:gd name="T19" fmla="*/ 6 h 72"/>
              <a:gd name="T20" fmla="*/ 84 w 91"/>
              <a:gd name="T21" fmla="*/ 10 h 72"/>
              <a:gd name="T22" fmla="*/ 80 w 91"/>
              <a:gd name="T23" fmla="*/ 13 h 72"/>
              <a:gd name="T24" fmla="*/ 77 w 91"/>
              <a:gd name="T25" fmla="*/ 10 h 72"/>
              <a:gd name="T26" fmla="*/ 80 w 91"/>
              <a:gd name="T27" fmla="*/ 6 h 72"/>
              <a:gd name="T28" fmla="*/ 71 w 91"/>
              <a:gd name="T29" fmla="*/ 6 h 72"/>
              <a:gd name="T30" fmla="*/ 75 w 91"/>
              <a:gd name="T31" fmla="*/ 10 h 72"/>
              <a:gd name="T32" fmla="*/ 71 w 91"/>
              <a:gd name="T33" fmla="*/ 13 h 72"/>
              <a:gd name="T34" fmla="*/ 68 w 91"/>
              <a:gd name="T35" fmla="*/ 10 h 72"/>
              <a:gd name="T36" fmla="*/ 71 w 91"/>
              <a:gd name="T37" fmla="*/ 6 h 72"/>
              <a:gd name="T38" fmla="*/ 62 w 91"/>
              <a:gd name="T39" fmla="*/ 6 h 72"/>
              <a:gd name="T40" fmla="*/ 65 w 91"/>
              <a:gd name="T41" fmla="*/ 10 h 72"/>
              <a:gd name="T42" fmla="*/ 62 w 91"/>
              <a:gd name="T43" fmla="*/ 13 h 72"/>
              <a:gd name="T44" fmla="*/ 59 w 91"/>
              <a:gd name="T45" fmla="*/ 10 h 72"/>
              <a:gd name="T46" fmla="*/ 62 w 91"/>
              <a:gd name="T47" fmla="*/ 6 h 72"/>
              <a:gd name="T48" fmla="*/ 86 w 91"/>
              <a:gd name="T49" fmla="*/ 67 h 72"/>
              <a:gd name="T50" fmla="*/ 86 w 91"/>
              <a:gd name="T51" fmla="*/ 68 h 72"/>
              <a:gd name="T52" fmla="*/ 5 w 91"/>
              <a:gd name="T53" fmla="*/ 68 h 72"/>
              <a:gd name="T54" fmla="*/ 5 w 91"/>
              <a:gd name="T55" fmla="*/ 67 h 72"/>
              <a:gd name="T56" fmla="*/ 5 w 91"/>
              <a:gd name="T57" fmla="*/ 19 h 72"/>
              <a:gd name="T58" fmla="*/ 86 w 91"/>
              <a:gd name="T59" fmla="*/ 19 h 72"/>
              <a:gd name="T60" fmla="*/ 86 w 91"/>
              <a:gd name="T61" fmla="*/ 6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 h="72">
                <a:moveTo>
                  <a:pt x="86" y="0"/>
                </a:moveTo>
                <a:cubicBezTo>
                  <a:pt x="5" y="0"/>
                  <a:pt x="5" y="0"/>
                  <a:pt x="5" y="0"/>
                </a:cubicBezTo>
                <a:cubicBezTo>
                  <a:pt x="3" y="0"/>
                  <a:pt x="0" y="2"/>
                  <a:pt x="0" y="5"/>
                </a:cubicBezTo>
                <a:cubicBezTo>
                  <a:pt x="0" y="67"/>
                  <a:pt x="0" y="67"/>
                  <a:pt x="0" y="67"/>
                </a:cubicBezTo>
                <a:cubicBezTo>
                  <a:pt x="0" y="70"/>
                  <a:pt x="3" y="72"/>
                  <a:pt x="5" y="72"/>
                </a:cubicBezTo>
                <a:cubicBezTo>
                  <a:pt x="86" y="72"/>
                  <a:pt x="86" y="72"/>
                  <a:pt x="86" y="72"/>
                </a:cubicBezTo>
                <a:cubicBezTo>
                  <a:pt x="89" y="72"/>
                  <a:pt x="91" y="70"/>
                  <a:pt x="91" y="67"/>
                </a:cubicBezTo>
                <a:cubicBezTo>
                  <a:pt x="91" y="5"/>
                  <a:pt x="91" y="5"/>
                  <a:pt x="91" y="5"/>
                </a:cubicBezTo>
                <a:cubicBezTo>
                  <a:pt x="91" y="2"/>
                  <a:pt x="89" y="0"/>
                  <a:pt x="86" y="0"/>
                </a:cubicBezTo>
                <a:close/>
                <a:moveTo>
                  <a:pt x="80" y="6"/>
                </a:moveTo>
                <a:cubicBezTo>
                  <a:pt x="82" y="6"/>
                  <a:pt x="84" y="8"/>
                  <a:pt x="84" y="10"/>
                </a:cubicBezTo>
                <a:cubicBezTo>
                  <a:pt x="84" y="12"/>
                  <a:pt x="82" y="13"/>
                  <a:pt x="80" y="13"/>
                </a:cubicBezTo>
                <a:cubicBezTo>
                  <a:pt x="79" y="13"/>
                  <a:pt x="77" y="12"/>
                  <a:pt x="77" y="10"/>
                </a:cubicBezTo>
                <a:cubicBezTo>
                  <a:pt x="77" y="8"/>
                  <a:pt x="79" y="6"/>
                  <a:pt x="80" y="6"/>
                </a:cubicBezTo>
                <a:close/>
                <a:moveTo>
                  <a:pt x="71" y="6"/>
                </a:moveTo>
                <a:cubicBezTo>
                  <a:pt x="73" y="6"/>
                  <a:pt x="75" y="8"/>
                  <a:pt x="75" y="10"/>
                </a:cubicBezTo>
                <a:cubicBezTo>
                  <a:pt x="75" y="12"/>
                  <a:pt x="73" y="13"/>
                  <a:pt x="71" y="13"/>
                </a:cubicBezTo>
                <a:cubicBezTo>
                  <a:pt x="69" y="13"/>
                  <a:pt x="68" y="12"/>
                  <a:pt x="68" y="10"/>
                </a:cubicBezTo>
                <a:cubicBezTo>
                  <a:pt x="68" y="8"/>
                  <a:pt x="69" y="6"/>
                  <a:pt x="71" y="6"/>
                </a:cubicBezTo>
                <a:close/>
                <a:moveTo>
                  <a:pt x="62" y="6"/>
                </a:moveTo>
                <a:cubicBezTo>
                  <a:pt x="64" y="6"/>
                  <a:pt x="65" y="8"/>
                  <a:pt x="65" y="10"/>
                </a:cubicBezTo>
                <a:cubicBezTo>
                  <a:pt x="65" y="12"/>
                  <a:pt x="64" y="13"/>
                  <a:pt x="62" y="13"/>
                </a:cubicBezTo>
                <a:cubicBezTo>
                  <a:pt x="60" y="13"/>
                  <a:pt x="59" y="12"/>
                  <a:pt x="59" y="10"/>
                </a:cubicBezTo>
                <a:cubicBezTo>
                  <a:pt x="59" y="8"/>
                  <a:pt x="60" y="6"/>
                  <a:pt x="62" y="6"/>
                </a:cubicBezTo>
                <a:close/>
                <a:moveTo>
                  <a:pt x="86" y="67"/>
                </a:moveTo>
                <a:cubicBezTo>
                  <a:pt x="86" y="67"/>
                  <a:pt x="86" y="68"/>
                  <a:pt x="86" y="68"/>
                </a:cubicBezTo>
                <a:cubicBezTo>
                  <a:pt x="5" y="68"/>
                  <a:pt x="5" y="68"/>
                  <a:pt x="5" y="68"/>
                </a:cubicBezTo>
                <a:cubicBezTo>
                  <a:pt x="5" y="68"/>
                  <a:pt x="5" y="67"/>
                  <a:pt x="5" y="67"/>
                </a:cubicBezTo>
                <a:cubicBezTo>
                  <a:pt x="5" y="19"/>
                  <a:pt x="5" y="19"/>
                  <a:pt x="5" y="19"/>
                </a:cubicBezTo>
                <a:cubicBezTo>
                  <a:pt x="86" y="19"/>
                  <a:pt x="86" y="19"/>
                  <a:pt x="86" y="19"/>
                </a:cubicBezTo>
                <a:lnTo>
                  <a:pt x="86" y="67"/>
                </a:lnTo>
                <a:close/>
              </a:path>
            </a:pathLst>
          </a:custGeom>
          <a:solidFill>
            <a:srgbClr val="007EE5"/>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63A36"/>
              </a:solidFill>
              <a:effectLst/>
              <a:uLnTx/>
              <a:uFillTx/>
            </a:endParaRPr>
          </a:p>
        </p:txBody>
      </p:sp>
      <p:grpSp>
        <p:nvGrpSpPr>
          <p:cNvPr id="60" name="Group 59"/>
          <p:cNvGrpSpPr/>
          <p:nvPr/>
        </p:nvGrpSpPr>
        <p:grpSpPr>
          <a:xfrm>
            <a:off x="10436382" y="3755394"/>
            <a:ext cx="319486" cy="322363"/>
            <a:chOff x="7694613" y="-882650"/>
            <a:chExt cx="1660525" cy="1593850"/>
          </a:xfrm>
          <a:solidFill>
            <a:srgbClr val="007EE5"/>
          </a:solidFill>
        </p:grpSpPr>
        <p:sp>
          <p:nvSpPr>
            <p:cNvPr id="61" name="Oval 15"/>
            <p:cNvSpPr>
              <a:spLocks noChangeArrowheads="1"/>
            </p:cNvSpPr>
            <p:nvPr/>
          </p:nvSpPr>
          <p:spPr bwMode="auto">
            <a:xfrm>
              <a:off x="7694613" y="-882650"/>
              <a:ext cx="1660525" cy="4984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63A36"/>
                </a:solidFill>
                <a:effectLst/>
                <a:uLnTx/>
                <a:uFillTx/>
              </a:endParaRPr>
            </a:p>
          </p:txBody>
        </p:sp>
        <p:sp>
          <p:nvSpPr>
            <p:cNvPr id="62" name="Freeform 16"/>
            <p:cNvSpPr>
              <a:spLocks/>
            </p:cNvSpPr>
            <p:nvPr/>
          </p:nvSpPr>
          <p:spPr bwMode="auto">
            <a:xfrm>
              <a:off x="7694613" y="-517525"/>
              <a:ext cx="1660525" cy="498475"/>
            </a:xfrm>
            <a:custGeom>
              <a:avLst/>
              <a:gdLst>
                <a:gd name="T0" fmla="*/ 200 w 200"/>
                <a:gd name="T1" fmla="*/ 30 h 60"/>
                <a:gd name="T2" fmla="*/ 100 w 200"/>
                <a:gd name="T3" fmla="*/ 60 h 60"/>
                <a:gd name="T4" fmla="*/ 0 w 200"/>
                <a:gd name="T5" fmla="*/ 30 h 60"/>
                <a:gd name="T6" fmla="*/ 0 w 200"/>
                <a:gd name="T7" fmla="*/ 0 h 60"/>
                <a:gd name="T8" fmla="*/ 100 w 200"/>
                <a:gd name="T9" fmla="*/ 30 h 60"/>
                <a:gd name="T10" fmla="*/ 200 w 200"/>
                <a:gd name="T11" fmla="*/ 0 h 60"/>
                <a:gd name="T12" fmla="*/ 200 w 20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200" h="60">
                  <a:moveTo>
                    <a:pt x="200" y="30"/>
                  </a:moveTo>
                  <a:cubicBezTo>
                    <a:pt x="200" y="47"/>
                    <a:pt x="155" y="60"/>
                    <a:pt x="100" y="60"/>
                  </a:cubicBezTo>
                  <a:cubicBezTo>
                    <a:pt x="45" y="60"/>
                    <a:pt x="0" y="47"/>
                    <a:pt x="0" y="30"/>
                  </a:cubicBezTo>
                  <a:cubicBezTo>
                    <a:pt x="0" y="0"/>
                    <a:pt x="0" y="0"/>
                    <a:pt x="0" y="0"/>
                  </a:cubicBezTo>
                  <a:cubicBezTo>
                    <a:pt x="0" y="17"/>
                    <a:pt x="45" y="30"/>
                    <a:pt x="100" y="30"/>
                  </a:cubicBezTo>
                  <a:cubicBezTo>
                    <a:pt x="155" y="30"/>
                    <a:pt x="200" y="17"/>
                    <a:pt x="200" y="0"/>
                  </a:cubicBezTo>
                  <a:lnTo>
                    <a:pt x="20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63A36"/>
                </a:solidFill>
                <a:effectLst/>
                <a:uLnTx/>
                <a:uFillTx/>
              </a:endParaRPr>
            </a:p>
          </p:txBody>
        </p:sp>
        <p:sp>
          <p:nvSpPr>
            <p:cNvPr id="63" name="Freeform 17"/>
            <p:cNvSpPr>
              <a:spLocks/>
            </p:cNvSpPr>
            <p:nvPr/>
          </p:nvSpPr>
          <p:spPr bwMode="auto">
            <a:xfrm>
              <a:off x="7694613" y="-152400"/>
              <a:ext cx="1660525" cy="498475"/>
            </a:xfrm>
            <a:custGeom>
              <a:avLst/>
              <a:gdLst>
                <a:gd name="T0" fmla="*/ 200 w 200"/>
                <a:gd name="T1" fmla="*/ 30 h 60"/>
                <a:gd name="T2" fmla="*/ 100 w 200"/>
                <a:gd name="T3" fmla="*/ 60 h 60"/>
                <a:gd name="T4" fmla="*/ 0 w 200"/>
                <a:gd name="T5" fmla="*/ 30 h 60"/>
                <a:gd name="T6" fmla="*/ 0 w 200"/>
                <a:gd name="T7" fmla="*/ 0 h 60"/>
                <a:gd name="T8" fmla="*/ 100 w 200"/>
                <a:gd name="T9" fmla="*/ 30 h 60"/>
                <a:gd name="T10" fmla="*/ 200 w 200"/>
                <a:gd name="T11" fmla="*/ 0 h 60"/>
                <a:gd name="T12" fmla="*/ 200 w 20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200" h="60">
                  <a:moveTo>
                    <a:pt x="200" y="30"/>
                  </a:moveTo>
                  <a:cubicBezTo>
                    <a:pt x="200" y="47"/>
                    <a:pt x="155" y="60"/>
                    <a:pt x="100" y="60"/>
                  </a:cubicBezTo>
                  <a:cubicBezTo>
                    <a:pt x="45" y="60"/>
                    <a:pt x="0" y="47"/>
                    <a:pt x="0" y="30"/>
                  </a:cubicBezTo>
                  <a:cubicBezTo>
                    <a:pt x="0" y="0"/>
                    <a:pt x="0" y="0"/>
                    <a:pt x="0" y="0"/>
                  </a:cubicBezTo>
                  <a:cubicBezTo>
                    <a:pt x="0" y="17"/>
                    <a:pt x="45" y="30"/>
                    <a:pt x="100" y="30"/>
                  </a:cubicBezTo>
                  <a:cubicBezTo>
                    <a:pt x="155" y="30"/>
                    <a:pt x="200" y="17"/>
                    <a:pt x="200" y="0"/>
                  </a:cubicBezTo>
                  <a:lnTo>
                    <a:pt x="20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63A36"/>
                </a:solidFill>
                <a:effectLst/>
                <a:uLnTx/>
                <a:uFillTx/>
              </a:endParaRPr>
            </a:p>
          </p:txBody>
        </p:sp>
        <p:sp>
          <p:nvSpPr>
            <p:cNvPr id="64" name="Freeform 18"/>
            <p:cNvSpPr>
              <a:spLocks/>
            </p:cNvSpPr>
            <p:nvPr/>
          </p:nvSpPr>
          <p:spPr bwMode="auto">
            <a:xfrm>
              <a:off x="7694613" y="212725"/>
              <a:ext cx="1660525" cy="498475"/>
            </a:xfrm>
            <a:custGeom>
              <a:avLst/>
              <a:gdLst>
                <a:gd name="T0" fmla="*/ 200 w 200"/>
                <a:gd name="T1" fmla="*/ 30 h 60"/>
                <a:gd name="T2" fmla="*/ 100 w 200"/>
                <a:gd name="T3" fmla="*/ 60 h 60"/>
                <a:gd name="T4" fmla="*/ 0 w 200"/>
                <a:gd name="T5" fmla="*/ 30 h 60"/>
                <a:gd name="T6" fmla="*/ 0 w 200"/>
                <a:gd name="T7" fmla="*/ 0 h 60"/>
                <a:gd name="T8" fmla="*/ 100 w 200"/>
                <a:gd name="T9" fmla="*/ 30 h 60"/>
                <a:gd name="T10" fmla="*/ 200 w 200"/>
                <a:gd name="T11" fmla="*/ 0 h 60"/>
                <a:gd name="T12" fmla="*/ 200 w 20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200" h="60">
                  <a:moveTo>
                    <a:pt x="200" y="30"/>
                  </a:moveTo>
                  <a:cubicBezTo>
                    <a:pt x="200" y="47"/>
                    <a:pt x="155" y="60"/>
                    <a:pt x="100" y="60"/>
                  </a:cubicBezTo>
                  <a:cubicBezTo>
                    <a:pt x="45" y="60"/>
                    <a:pt x="0" y="47"/>
                    <a:pt x="0" y="30"/>
                  </a:cubicBezTo>
                  <a:cubicBezTo>
                    <a:pt x="0" y="0"/>
                    <a:pt x="0" y="0"/>
                    <a:pt x="0" y="0"/>
                  </a:cubicBezTo>
                  <a:cubicBezTo>
                    <a:pt x="0" y="17"/>
                    <a:pt x="45" y="30"/>
                    <a:pt x="100" y="30"/>
                  </a:cubicBezTo>
                  <a:cubicBezTo>
                    <a:pt x="155" y="30"/>
                    <a:pt x="200" y="17"/>
                    <a:pt x="200" y="0"/>
                  </a:cubicBezTo>
                  <a:lnTo>
                    <a:pt x="20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63A36"/>
                </a:solidFill>
                <a:effectLst/>
                <a:uLnTx/>
                <a:uFillTx/>
              </a:endParaRPr>
            </a:p>
          </p:txBody>
        </p:sp>
      </p:grpSp>
      <p:grpSp>
        <p:nvGrpSpPr>
          <p:cNvPr id="65" name="Group 64"/>
          <p:cNvGrpSpPr/>
          <p:nvPr/>
        </p:nvGrpSpPr>
        <p:grpSpPr>
          <a:xfrm>
            <a:off x="6555655" y="2644557"/>
            <a:ext cx="1213520" cy="1402218"/>
            <a:chOff x="1644265" y="1311887"/>
            <a:chExt cx="1213520" cy="1402218"/>
          </a:xfrm>
        </p:grpSpPr>
        <p:sp>
          <p:nvSpPr>
            <p:cNvPr id="66" name="TextBox 65"/>
            <p:cNvSpPr txBox="1"/>
            <p:nvPr/>
          </p:nvSpPr>
          <p:spPr>
            <a:xfrm>
              <a:off x="1714173" y="2178574"/>
              <a:ext cx="1143612" cy="535531"/>
            </a:xfrm>
            <a:prstGeom prst="rect">
              <a:avLst/>
            </a:prstGeom>
            <a:noFill/>
          </p:spPr>
          <p:txBody>
            <a:bodyPr wrap="square"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a:ln>
                    <a:noFill/>
                  </a:ln>
                  <a:solidFill>
                    <a:srgbClr val="373A36"/>
                  </a:solidFill>
                  <a:effectLst/>
                  <a:uLnTx/>
                  <a:uFillTx/>
                </a:rPr>
                <a:t>Initiating SDP host</a:t>
              </a:r>
            </a:p>
          </p:txBody>
        </p:sp>
        <p:grpSp>
          <p:nvGrpSpPr>
            <p:cNvPr id="67" name="Group 66"/>
            <p:cNvGrpSpPr/>
            <p:nvPr/>
          </p:nvGrpSpPr>
          <p:grpSpPr>
            <a:xfrm>
              <a:off x="1644265" y="1311887"/>
              <a:ext cx="1206666" cy="821563"/>
              <a:chOff x="1644265" y="1444091"/>
              <a:chExt cx="1206666" cy="821563"/>
            </a:xfrm>
          </p:grpSpPr>
          <p:grpSp>
            <p:nvGrpSpPr>
              <p:cNvPr id="68" name="Group 67"/>
              <p:cNvGrpSpPr/>
              <p:nvPr/>
            </p:nvGrpSpPr>
            <p:grpSpPr>
              <a:xfrm>
                <a:off x="1644265" y="1444091"/>
                <a:ext cx="825489" cy="821563"/>
                <a:chOff x="1644265" y="1444091"/>
                <a:chExt cx="825489" cy="821563"/>
              </a:xfrm>
            </p:grpSpPr>
            <p:sp>
              <p:nvSpPr>
                <p:cNvPr id="76" name="Oval 78"/>
                <p:cNvSpPr>
                  <a:spLocks noChangeArrowheads="1"/>
                </p:cNvSpPr>
                <p:nvPr/>
              </p:nvSpPr>
              <p:spPr bwMode="auto">
                <a:xfrm>
                  <a:off x="1644265" y="1444091"/>
                  <a:ext cx="825489" cy="821563"/>
                </a:xfrm>
                <a:prstGeom prst="ellipse">
                  <a:avLst/>
                </a:prstGeom>
                <a:solidFill>
                  <a:srgbClr val="0F5C9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363A36"/>
                    </a:solidFill>
                    <a:effectLst/>
                    <a:uLnTx/>
                    <a:uFillTx/>
                  </a:endParaRPr>
                </a:p>
              </p:txBody>
            </p:sp>
            <p:grpSp>
              <p:nvGrpSpPr>
                <p:cNvPr id="77" name="Group 76"/>
                <p:cNvGrpSpPr/>
                <p:nvPr/>
              </p:nvGrpSpPr>
              <p:grpSpPr>
                <a:xfrm>
                  <a:off x="1763987" y="1564262"/>
                  <a:ext cx="586044" cy="657009"/>
                  <a:chOff x="1763987" y="1564262"/>
                  <a:chExt cx="586044" cy="657009"/>
                </a:xfrm>
              </p:grpSpPr>
              <p:sp>
                <p:nvSpPr>
                  <p:cNvPr id="79" name="Freeform 78"/>
                  <p:cNvSpPr/>
                  <p:nvPr/>
                </p:nvSpPr>
                <p:spPr>
                  <a:xfrm>
                    <a:off x="1784064" y="2013307"/>
                    <a:ext cx="565967" cy="207964"/>
                  </a:xfrm>
                  <a:custGeom>
                    <a:avLst/>
                    <a:gdLst>
                      <a:gd name="connsiteX0" fmla="*/ 48020 w 565967"/>
                      <a:gd name="connsiteY0" fmla="*/ 38402 h 207964"/>
                      <a:gd name="connsiteX1" fmla="*/ 48020 w 565967"/>
                      <a:gd name="connsiteY1" fmla="*/ 38402 h 207964"/>
                      <a:gd name="connsiteX2" fmla="*/ 83189 w 565967"/>
                      <a:gd name="connsiteY2" fmla="*/ 60782 h 207964"/>
                      <a:gd name="connsiteX3" fmla="*/ 111964 w 565967"/>
                      <a:gd name="connsiteY3" fmla="*/ 67177 h 207964"/>
                      <a:gd name="connsiteX4" fmla="*/ 207880 w 565967"/>
                      <a:gd name="connsiteY4" fmla="*/ 73571 h 207964"/>
                      <a:gd name="connsiteX5" fmla="*/ 220669 w 565967"/>
                      <a:gd name="connsiteY5" fmla="*/ 76768 h 207964"/>
                      <a:gd name="connsiteX6" fmla="*/ 243050 w 565967"/>
                      <a:gd name="connsiteY6" fmla="*/ 79966 h 207964"/>
                      <a:gd name="connsiteX7" fmla="*/ 259036 w 565967"/>
                      <a:gd name="connsiteY7" fmla="*/ 83163 h 207964"/>
                      <a:gd name="connsiteX8" fmla="*/ 450868 w 565967"/>
                      <a:gd name="connsiteY8" fmla="*/ 76768 h 207964"/>
                      <a:gd name="connsiteX9" fmla="*/ 460459 w 565967"/>
                      <a:gd name="connsiteY9" fmla="*/ 73571 h 207964"/>
                      <a:gd name="connsiteX10" fmla="*/ 473248 w 565967"/>
                      <a:gd name="connsiteY10" fmla="*/ 70374 h 207964"/>
                      <a:gd name="connsiteX11" fmla="*/ 495629 w 565967"/>
                      <a:gd name="connsiteY11" fmla="*/ 60782 h 207964"/>
                      <a:gd name="connsiteX12" fmla="*/ 527601 w 565967"/>
                      <a:gd name="connsiteY12" fmla="*/ 44796 h 207964"/>
                      <a:gd name="connsiteX13" fmla="*/ 537192 w 565967"/>
                      <a:gd name="connsiteY13" fmla="*/ 41599 h 207964"/>
                      <a:gd name="connsiteX14" fmla="*/ 546784 w 565967"/>
                      <a:gd name="connsiteY14" fmla="*/ 38402 h 207964"/>
                      <a:gd name="connsiteX15" fmla="*/ 556375 w 565967"/>
                      <a:gd name="connsiteY15" fmla="*/ 44796 h 207964"/>
                      <a:gd name="connsiteX16" fmla="*/ 565967 w 565967"/>
                      <a:gd name="connsiteY16" fmla="*/ 83163 h 207964"/>
                      <a:gd name="connsiteX17" fmla="*/ 559573 w 565967"/>
                      <a:gd name="connsiteY17" fmla="*/ 102346 h 207964"/>
                      <a:gd name="connsiteX18" fmla="*/ 540389 w 565967"/>
                      <a:gd name="connsiteY18" fmla="*/ 121529 h 207964"/>
                      <a:gd name="connsiteX19" fmla="*/ 511615 w 565967"/>
                      <a:gd name="connsiteY19" fmla="*/ 134318 h 207964"/>
                      <a:gd name="connsiteX20" fmla="*/ 498826 w 565967"/>
                      <a:gd name="connsiteY20" fmla="*/ 137515 h 207964"/>
                      <a:gd name="connsiteX21" fmla="*/ 486037 w 565967"/>
                      <a:gd name="connsiteY21" fmla="*/ 143910 h 207964"/>
                      <a:gd name="connsiteX22" fmla="*/ 466854 w 565967"/>
                      <a:gd name="connsiteY22" fmla="*/ 159896 h 207964"/>
                      <a:gd name="connsiteX23" fmla="*/ 431685 w 565967"/>
                      <a:gd name="connsiteY23" fmla="*/ 175882 h 207964"/>
                      <a:gd name="connsiteX24" fmla="*/ 418896 w 565967"/>
                      <a:gd name="connsiteY24" fmla="*/ 179079 h 207964"/>
                      <a:gd name="connsiteX25" fmla="*/ 406107 w 565967"/>
                      <a:gd name="connsiteY25" fmla="*/ 185473 h 207964"/>
                      <a:gd name="connsiteX26" fmla="*/ 383726 w 565967"/>
                      <a:gd name="connsiteY26" fmla="*/ 191868 h 207964"/>
                      <a:gd name="connsiteX27" fmla="*/ 374135 w 565967"/>
                      <a:gd name="connsiteY27" fmla="*/ 195065 h 207964"/>
                      <a:gd name="connsiteX28" fmla="*/ 342163 w 565967"/>
                      <a:gd name="connsiteY28" fmla="*/ 198262 h 207964"/>
                      <a:gd name="connsiteX29" fmla="*/ 153528 w 565967"/>
                      <a:gd name="connsiteY29" fmla="*/ 198262 h 207964"/>
                      <a:gd name="connsiteX30" fmla="*/ 137542 w 565967"/>
                      <a:gd name="connsiteY30" fmla="*/ 191868 h 207964"/>
                      <a:gd name="connsiteX31" fmla="*/ 105570 w 565967"/>
                      <a:gd name="connsiteY31" fmla="*/ 179079 h 207964"/>
                      <a:gd name="connsiteX32" fmla="*/ 95978 w 565967"/>
                      <a:gd name="connsiteY32" fmla="*/ 169487 h 207964"/>
                      <a:gd name="connsiteX33" fmla="*/ 83189 w 565967"/>
                      <a:gd name="connsiteY33" fmla="*/ 150304 h 207964"/>
                      <a:gd name="connsiteX34" fmla="*/ 70401 w 565967"/>
                      <a:gd name="connsiteY34" fmla="*/ 140712 h 207964"/>
                      <a:gd name="connsiteX35" fmla="*/ 51217 w 565967"/>
                      <a:gd name="connsiteY35" fmla="*/ 121529 h 207964"/>
                      <a:gd name="connsiteX36" fmla="*/ 35231 w 565967"/>
                      <a:gd name="connsiteY36" fmla="*/ 111938 h 207964"/>
                      <a:gd name="connsiteX37" fmla="*/ 19245 w 565967"/>
                      <a:gd name="connsiteY37" fmla="*/ 95952 h 207964"/>
                      <a:gd name="connsiteX38" fmla="*/ 16048 w 565967"/>
                      <a:gd name="connsiteY38" fmla="*/ 86360 h 207964"/>
                      <a:gd name="connsiteX39" fmla="*/ 9654 w 565967"/>
                      <a:gd name="connsiteY39" fmla="*/ 76768 h 207964"/>
                      <a:gd name="connsiteX40" fmla="*/ 3259 w 565967"/>
                      <a:gd name="connsiteY40" fmla="*/ 63980 h 207964"/>
                      <a:gd name="connsiteX41" fmla="*/ 3259 w 565967"/>
                      <a:gd name="connsiteY41" fmla="*/ 16022 h 207964"/>
                      <a:gd name="connsiteX42" fmla="*/ 16048 w 565967"/>
                      <a:gd name="connsiteY42" fmla="*/ 36 h 207964"/>
                      <a:gd name="connsiteX43" fmla="*/ 48020 w 565967"/>
                      <a:gd name="connsiteY43" fmla="*/ 38402 h 20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65967" h="207964">
                        <a:moveTo>
                          <a:pt x="48020" y="38402"/>
                        </a:moveTo>
                        <a:lnTo>
                          <a:pt x="48020" y="38402"/>
                        </a:lnTo>
                        <a:cubicBezTo>
                          <a:pt x="59405" y="46534"/>
                          <a:pt x="69933" y="55811"/>
                          <a:pt x="83189" y="60782"/>
                        </a:cubicBezTo>
                        <a:cubicBezTo>
                          <a:pt x="87793" y="62509"/>
                          <a:pt x="108311" y="66568"/>
                          <a:pt x="111964" y="67177"/>
                        </a:cubicBezTo>
                        <a:cubicBezTo>
                          <a:pt x="149612" y="73451"/>
                          <a:pt x="156185" y="71323"/>
                          <a:pt x="207880" y="73571"/>
                        </a:cubicBezTo>
                        <a:cubicBezTo>
                          <a:pt x="212143" y="74637"/>
                          <a:pt x="216346" y="75982"/>
                          <a:pt x="220669" y="76768"/>
                        </a:cubicBezTo>
                        <a:cubicBezTo>
                          <a:pt x="228084" y="78116"/>
                          <a:pt x="235616" y="78727"/>
                          <a:pt x="243050" y="79966"/>
                        </a:cubicBezTo>
                        <a:cubicBezTo>
                          <a:pt x="248410" y="80859"/>
                          <a:pt x="253707" y="82097"/>
                          <a:pt x="259036" y="83163"/>
                        </a:cubicBezTo>
                        <a:lnTo>
                          <a:pt x="450868" y="76768"/>
                        </a:lnTo>
                        <a:cubicBezTo>
                          <a:pt x="454230" y="76536"/>
                          <a:pt x="457219" y="74497"/>
                          <a:pt x="460459" y="73571"/>
                        </a:cubicBezTo>
                        <a:cubicBezTo>
                          <a:pt x="464684" y="72364"/>
                          <a:pt x="469134" y="71917"/>
                          <a:pt x="473248" y="70374"/>
                        </a:cubicBezTo>
                        <a:cubicBezTo>
                          <a:pt x="536571" y="46630"/>
                          <a:pt x="447912" y="76691"/>
                          <a:pt x="495629" y="60782"/>
                        </a:cubicBezTo>
                        <a:cubicBezTo>
                          <a:pt x="513809" y="47147"/>
                          <a:pt x="503362" y="52876"/>
                          <a:pt x="527601" y="44796"/>
                        </a:cubicBezTo>
                        <a:lnTo>
                          <a:pt x="537192" y="41599"/>
                        </a:lnTo>
                        <a:lnTo>
                          <a:pt x="546784" y="38402"/>
                        </a:lnTo>
                        <a:cubicBezTo>
                          <a:pt x="549981" y="40533"/>
                          <a:pt x="553375" y="42396"/>
                          <a:pt x="556375" y="44796"/>
                        </a:cubicBezTo>
                        <a:cubicBezTo>
                          <a:pt x="570040" y="55728"/>
                          <a:pt x="563549" y="58979"/>
                          <a:pt x="565967" y="83163"/>
                        </a:cubicBezTo>
                        <a:cubicBezTo>
                          <a:pt x="563836" y="89557"/>
                          <a:pt x="564339" y="97580"/>
                          <a:pt x="559573" y="102346"/>
                        </a:cubicBezTo>
                        <a:cubicBezTo>
                          <a:pt x="553178" y="108740"/>
                          <a:pt x="548477" y="117484"/>
                          <a:pt x="540389" y="121529"/>
                        </a:cubicBezTo>
                        <a:cubicBezTo>
                          <a:pt x="529244" y="127103"/>
                          <a:pt x="523867" y="130234"/>
                          <a:pt x="511615" y="134318"/>
                        </a:cubicBezTo>
                        <a:cubicBezTo>
                          <a:pt x="507446" y="135707"/>
                          <a:pt x="503089" y="136449"/>
                          <a:pt x="498826" y="137515"/>
                        </a:cubicBezTo>
                        <a:cubicBezTo>
                          <a:pt x="494563" y="139647"/>
                          <a:pt x="489915" y="141140"/>
                          <a:pt x="486037" y="143910"/>
                        </a:cubicBezTo>
                        <a:cubicBezTo>
                          <a:pt x="464189" y="159516"/>
                          <a:pt x="488314" y="148190"/>
                          <a:pt x="466854" y="159896"/>
                        </a:cubicBezTo>
                        <a:cubicBezTo>
                          <a:pt x="452932" y="167490"/>
                          <a:pt x="445133" y="172040"/>
                          <a:pt x="431685" y="175882"/>
                        </a:cubicBezTo>
                        <a:cubicBezTo>
                          <a:pt x="427460" y="177089"/>
                          <a:pt x="423010" y="177536"/>
                          <a:pt x="418896" y="179079"/>
                        </a:cubicBezTo>
                        <a:cubicBezTo>
                          <a:pt x="414433" y="180752"/>
                          <a:pt x="410488" y="183596"/>
                          <a:pt x="406107" y="185473"/>
                        </a:cubicBezTo>
                        <a:cubicBezTo>
                          <a:pt x="398433" y="188762"/>
                          <a:pt x="391849" y="189547"/>
                          <a:pt x="383726" y="191868"/>
                        </a:cubicBezTo>
                        <a:cubicBezTo>
                          <a:pt x="380486" y="192794"/>
                          <a:pt x="377466" y="194553"/>
                          <a:pt x="374135" y="195065"/>
                        </a:cubicBezTo>
                        <a:cubicBezTo>
                          <a:pt x="363549" y="196694"/>
                          <a:pt x="352820" y="197196"/>
                          <a:pt x="342163" y="198262"/>
                        </a:cubicBezTo>
                        <a:cubicBezTo>
                          <a:pt x="273932" y="215318"/>
                          <a:pt x="314651" y="206318"/>
                          <a:pt x="153528" y="198262"/>
                        </a:cubicBezTo>
                        <a:cubicBezTo>
                          <a:pt x="147796" y="197975"/>
                          <a:pt x="142936" y="193829"/>
                          <a:pt x="137542" y="191868"/>
                        </a:cubicBezTo>
                        <a:cubicBezTo>
                          <a:pt x="108573" y="181334"/>
                          <a:pt x="128111" y="190348"/>
                          <a:pt x="105570" y="179079"/>
                        </a:cubicBezTo>
                        <a:cubicBezTo>
                          <a:pt x="102373" y="175882"/>
                          <a:pt x="98754" y="173056"/>
                          <a:pt x="95978" y="169487"/>
                        </a:cubicBezTo>
                        <a:cubicBezTo>
                          <a:pt x="91260" y="163421"/>
                          <a:pt x="89337" y="154915"/>
                          <a:pt x="83189" y="150304"/>
                        </a:cubicBezTo>
                        <a:cubicBezTo>
                          <a:pt x="78926" y="147107"/>
                          <a:pt x="74362" y="144277"/>
                          <a:pt x="70401" y="140712"/>
                        </a:cubicBezTo>
                        <a:cubicBezTo>
                          <a:pt x="63679" y="134662"/>
                          <a:pt x="58972" y="126181"/>
                          <a:pt x="51217" y="121529"/>
                        </a:cubicBezTo>
                        <a:cubicBezTo>
                          <a:pt x="45888" y="118332"/>
                          <a:pt x="40083" y="115820"/>
                          <a:pt x="35231" y="111938"/>
                        </a:cubicBezTo>
                        <a:cubicBezTo>
                          <a:pt x="29346" y="107230"/>
                          <a:pt x="19245" y="95952"/>
                          <a:pt x="19245" y="95952"/>
                        </a:cubicBezTo>
                        <a:cubicBezTo>
                          <a:pt x="18179" y="92755"/>
                          <a:pt x="17555" y="89375"/>
                          <a:pt x="16048" y="86360"/>
                        </a:cubicBezTo>
                        <a:cubicBezTo>
                          <a:pt x="14330" y="82923"/>
                          <a:pt x="11561" y="80104"/>
                          <a:pt x="9654" y="76768"/>
                        </a:cubicBezTo>
                        <a:cubicBezTo>
                          <a:pt x="7289" y="72630"/>
                          <a:pt x="5391" y="68243"/>
                          <a:pt x="3259" y="63980"/>
                        </a:cubicBezTo>
                        <a:cubicBezTo>
                          <a:pt x="-428" y="38169"/>
                          <a:pt x="-1699" y="43290"/>
                          <a:pt x="3259" y="16022"/>
                        </a:cubicBezTo>
                        <a:cubicBezTo>
                          <a:pt x="4707" y="8057"/>
                          <a:pt x="7033" y="2290"/>
                          <a:pt x="16048" y="36"/>
                        </a:cubicBezTo>
                        <a:cubicBezTo>
                          <a:pt x="21218" y="-1256"/>
                          <a:pt x="42691" y="32008"/>
                          <a:pt x="48020" y="38402"/>
                        </a:cubicBezTo>
                        <a:close/>
                      </a:path>
                    </a:pathLst>
                  </a:custGeom>
                  <a:solidFill>
                    <a:srgbClr val="FFFFFF"/>
                  </a:solidFill>
                  <a:ln w="9525"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60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Calibri"/>
                      <a:ea typeface="+mn-ea"/>
                      <a:cs typeface="+mn-cs"/>
                    </a:endParaRPr>
                  </a:p>
                </p:txBody>
              </p:sp>
              <p:sp>
                <p:nvSpPr>
                  <p:cNvPr id="80" name="Freeform 5"/>
                  <p:cNvSpPr>
                    <a:spLocks noEditPoints="1"/>
                  </p:cNvSpPr>
                  <p:nvPr/>
                </p:nvSpPr>
                <p:spPr bwMode="auto">
                  <a:xfrm>
                    <a:off x="1763987" y="1564262"/>
                    <a:ext cx="586044" cy="540680"/>
                  </a:xfrm>
                  <a:custGeom>
                    <a:avLst/>
                    <a:gdLst>
                      <a:gd name="T0" fmla="*/ 188 w 264"/>
                      <a:gd name="T1" fmla="*/ 179 h 245"/>
                      <a:gd name="T2" fmla="*/ 190 w 264"/>
                      <a:gd name="T3" fmla="*/ 180 h 245"/>
                      <a:gd name="T4" fmla="*/ 217 w 264"/>
                      <a:gd name="T5" fmla="*/ 168 h 245"/>
                      <a:gd name="T6" fmla="*/ 191 w 264"/>
                      <a:gd name="T7" fmla="*/ 140 h 245"/>
                      <a:gd name="T8" fmla="*/ 201 w 264"/>
                      <a:gd name="T9" fmla="*/ 79 h 245"/>
                      <a:gd name="T10" fmla="*/ 132 w 264"/>
                      <a:gd name="T11" fmla="*/ 0 h 245"/>
                      <a:gd name="T12" fmla="*/ 63 w 264"/>
                      <a:gd name="T13" fmla="*/ 79 h 245"/>
                      <a:gd name="T14" fmla="*/ 73 w 264"/>
                      <a:gd name="T15" fmla="*/ 140 h 245"/>
                      <a:gd name="T16" fmla="*/ 47 w 264"/>
                      <a:gd name="T17" fmla="*/ 169 h 245"/>
                      <a:gd name="T18" fmla="*/ 75 w 264"/>
                      <a:gd name="T19" fmla="*/ 180 h 245"/>
                      <a:gd name="T20" fmla="*/ 26 w 264"/>
                      <a:gd name="T21" fmla="*/ 195 h 245"/>
                      <a:gd name="T22" fmla="*/ 17 w 264"/>
                      <a:gd name="T23" fmla="*/ 234 h 245"/>
                      <a:gd name="T24" fmla="*/ 123 w 264"/>
                      <a:gd name="T25" fmla="*/ 245 h 245"/>
                      <a:gd name="T26" fmla="*/ 132 w 264"/>
                      <a:gd name="T27" fmla="*/ 245 h 245"/>
                      <a:gd name="T28" fmla="*/ 247 w 264"/>
                      <a:gd name="T29" fmla="*/ 234 h 245"/>
                      <a:gd name="T30" fmla="*/ 238 w 264"/>
                      <a:gd name="T31" fmla="*/ 195 h 245"/>
                      <a:gd name="T32" fmla="*/ 182 w 264"/>
                      <a:gd name="T33" fmla="*/ 68 h 245"/>
                      <a:gd name="T34" fmla="*/ 189 w 264"/>
                      <a:gd name="T35" fmla="*/ 70 h 245"/>
                      <a:gd name="T36" fmla="*/ 181 w 264"/>
                      <a:gd name="T37" fmla="*/ 102 h 245"/>
                      <a:gd name="T38" fmla="*/ 132 w 264"/>
                      <a:gd name="T39" fmla="*/ 21 h 245"/>
                      <a:gd name="T40" fmla="*/ 132 w 264"/>
                      <a:gd name="T41" fmla="*/ 28 h 245"/>
                      <a:gd name="T42" fmla="*/ 87 w 264"/>
                      <a:gd name="T43" fmla="*/ 55 h 245"/>
                      <a:gd name="T44" fmla="*/ 87 w 264"/>
                      <a:gd name="T45" fmla="*/ 79 h 245"/>
                      <a:gd name="T46" fmla="*/ 112 w 264"/>
                      <a:gd name="T47" fmla="*/ 67 h 245"/>
                      <a:gd name="T48" fmla="*/ 149 w 264"/>
                      <a:gd name="T49" fmla="*/ 56 h 245"/>
                      <a:gd name="T50" fmla="*/ 175 w 264"/>
                      <a:gd name="T51" fmla="*/ 120 h 245"/>
                      <a:gd name="T52" fmla="*/ 89 w 264"/>
                      <a:gd name="T53" fmla="*/ 120 h 245"/>
                      <a:gd name="T54" fmla="*/ 87 w 264"/>
                      <a:gd name="T55" fmla="*/ 79 h 245"/>
                      <a:gd name="T56" fmla="*/ 75 w 264"/>
                      <a:gd name="T57" fmla="*/ 70 h 245"/>
                      <a:gd name="T58" fmla="*/ 79 w 264"/>
                      <a:gd name="T59" fmla="*/ 67 h 245"/>
                      <a:gd name="T60" fmla="*/ 82 w 264"/>
                      <a:gd name="T61" fmla="*/ 77 h 245"/>
                      <a:gd name="T62" fmla="*/ 73 w 264"/>
                      <a:gd name="T63" fmla="*/ 79 h 245"/>
                      <a:gd name="T64" fmla="*/ 84 w 264"/>
                      <a:gd name="T65" fmla="*/ 179 h 245"/>
                      <a:gd name="T66" fmla="*/ 87 w 264"/>
                      <a:gd name="T67" fmla="*/ 178 h 245"/>
                      <a:gd name="T68" fmla="*/ 92 w 264"/>
                      <a:gd name="T69" fmla="*/ 177 h 245"/>
                      <a:gd name="T70" fmla="*/ 97 w 264"/>
                      <a:gd name="T71" fmla="*/ 174 h 245"/>
                      <a:gd name="T72" fmla="*/ 98 w 264"/>
                      <a:gd name="T73" fmla="*/ 173 h 245"/>
                      <a:gd name="T74" fmla="*/ 132 w 264"/>
                      <a:gd name="T75" fmla="*/ 161 h 245"/>
                      <a:gd name="T76" fmla="*/ 166 w 264"/>
                      <a:gd name="T77" fmla="*/ 173 h 245"/>
                      <a:gd name="T78" fmla="*/ 167 w 264"/>
                      <a:gd name="T79" fmla="*/ 174 h 245"/>
                      <a:gd name="T80" fmla="*/ 173 w 264"/>
                      <a:gd name="T81" fmla="*/ 177 h 245"/>
                      <a:gd name="T82" fmla="*/ 177 w 264"/>
                      <a:gd name="T83" fmla="*/ 178 h 245"/>
                      <a:gd name="T84" fmla="*/ 180 w 264"/>
                      <a:gd name="T85" fmla="*/ 179 h 245"/>
                      <a:gd name="T86" fmla="*/ 132 w 264"/>
                      <a:gd name="T87" fmla="*/ 24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4" h="245">
                        <a:moveTo>
                          <a:pt x="238" y="195"/>
                        </a:moveTo>
                        <a:cubicBezTo>
                          <a:pt x="217" y="190"/>
                          <a:pt x="204" y="186"/>
                          <a:pt x="188" y="179"/>
                        </a:cubicBezTo>
                        <a:cubicBezTo>
                          <a:pt x="188" y="180"/>
                          <a:pt x="189" y="180"/>
                          <a:pt x="190" y="180"/>
                        </a:cubicBezTo>
                        <a:cubicBezTo>
                          <a:pt x="190" y="180"/>
                          <a:pt x="190" y="180"/>
                          <a:pt x="190" y="180"/>
                        </a:cubicBezTo>
                        <a:cubicBezTo>
                          <a:pt x="199" y="180"/>
                          <a:pt x="206" y="177"/>
                          <a:pt x="215" y="170"/>
                        </a:cubicBezTo>
                        <a:cubicBezTo>
                          <a:pt x="217" y="168"/>
                          <a:pt x="217" y="168"/>
                          <a:pt x="217" y="168"/>
                        </a:cubicBezTo>
                        <a:cubicBezTo>
                          <a:pt x="215" y="168"/>
                          <a:pt x="215" y="168"/>
                          <a:pt x="215" y="168"/>
                        </a:cubicBezTo>
                        <a:cubicBezTo>
                          <a:pt x="199" y="162"/>
                          <a:pt x="191" y="152"/>
                          <a:pt x="191" y="140"/>
                        </a:cubicBezTo>
                        <a:cubicBezTo>
                          <a:pt x="191" y="138"/>
                          <a:pt x="192" y="136"/>
                          <a:pt x="192" y="133"/>
                        </a:cubicBezTo>
                        <a:cubicBezTo>
                          <a:pt x="197" y="116"/>
                          <a:pt x="201" y="98"/>
                          <a:pt x="201" y="79"/>
                        </a:cubicBezTo>
                        <a:cubicBezTo>
                          <a:pt x="201" y="56"/>
                          <a:pt x="194" y="37"/>
                          <a:pt x="182" y="23"/>
                        </a:cubicBezTo>
                        <a:cubicBezTo>
                          <a:pt x="170" y="9"/>
                          <a:pt x="152" y="0"/>
                          <a:pt x="132" y="0"/>
                        </a:cubicBezTo>
                        <a:cubicBezTo>
                          <a:pt x="112" y="0"/>
                          <a:pt x="95" y="9"/>
                          <a:pt x="83" y="23"/>
                        </a:cubicBezTo>
                        <a:cubicBezTo>
                          <a:pt x="70" y="37"/>
                          <a:pt x="63" y="56"/>
                          <a:pt x="63" y="79"/>
                        </a:cubicBezTo>
                        <a:cubicBezTo>
                          <a:pt x="63" y="98"/>
                          <a:pt x="67" y="116"/>
                          <a:pt x="72" y="133"/>
                        </a:cubicBezTo>
                        <a:cubicBezTo>
                          <a:pt x="73" y="136"/>
                          <a:pt x="73" y="138"/>
                          <a:pt x="73" y="140"/>
                        </a:cubicBezTo>
                        <a:cubicBezTo>
                          <a:pt x="73" y="152"/>
                          <a:pt x="65" y="162"/>
                          <a:pt x="50" y="168"/>
                        </a:cubicBezTo>
                        <a:cubicBezTo>
                          <a:pt x="47" y="169"/>
                          <a:pt x="47" y="169"/>
                          <a:pt x="47" y="169"/>
                        </a:cubicBezTo>
                        <a:cubicBezTo>
                          <a:pt x="49" y="170"/>
                          <a:pt x="49" y="170"/>
                          <a:pt x="49" y="170"/>
                        </a:cubicBezTo>
                        <a:cubicBezTo>
                          <a:pt x="58" y="177"/>
                          <a:pt x="66" y="180"/>
                          <a:pt x="75" y="180"/>
                        </a:cubicBezTo>
                        <a:cubicBezTo>
                          <a:pt x="75" y="180"/>
                          <a:pt x="76" y="180"/>
                          <a:pt x="77" y="179"/>
                        </a:cubicBezTo>
                        <a:cubicBezTo>
                          <a:pt x="60" y="186"/>
                          <a:pt x="47" y="190"/>
                          <a:pt x="26" y="195"/>
                        </a:cubicBezTo>
                        <a:cubicBezTo>
                          <a:pt x="14" y="198"/>
                          <a:pt x="0" y="208"/>
                          <a:pt x="0" y="223"/>
                        </a:cubicBezTo>
                        <a:cubicBezTo>
                          <a:pt x="1" y="228"/>
                          <a:pt x="7" y="231"/>
                          <a:pt x="17" y="234"/>
                        </a:cubicBezTo>
                        <a:cubicBezTo>
                          <a:pt x="44" y="241"/>
                          <a:pt x="95" y="244"/>
                          <a:pt x="123" y="245"/>
                        </a:cubicBezTo>
                        <a:cubicBezTo>
                          <a:pt x="123" y="245"/>
                          <a:pt x="123" y="245"/>
                          <a:pt x="123" y="245"/>
                        </a:cubicBezTo>
                        <a:cubicBezTo>
                          <a:pt x="123" y="245"/>
                          <a:pt x="123" y="245"/>
                          <a:pt x="123" y="245"/>
                        </a:cubicBezTo>
                        <a:cubicBezTo>
                          <a:pt x="126" y="245"/>
                          <a:pt x="129" y="245"/>
                          <a:pt x="132" y="245"/>
                        </a:cubicBezTo>
                        <a:cubicBezTo>
                          <a:pt x="148" y="245"/>
                          <a:pt x="180" y="244"/>
                          <a:pt x="209" y="240"/>
                        </a:cubicBezTo>
                        <a:cubicBezTo>
                          <a:pt x="224" y="238"/>
                          <a:pt x="237" y="236"/>
                          <a:pt x="247" y="234"/>
                        </a:cubicBezTo>
                        <a:cubicBezTo>
                          <a:pt x="257" y="231"/>
                          <a:pt x="264" y="228"/>
                          <a:pt x="264" y="223"/>
                        </a:cubicBezTo>
                        <a:cubicBezTo>
                          <a:pt x="264" y="208"/>
                          <a:pt x="250" y="198"/>
                          <a:pt x="238" y="195"/>
                        </a:cubicBezTo>
                        <a:close/>
                        <a:moveTo>
                          <a:pt x="182" y="77"/>
                        </a:moveTo>
                        <a:cubicBezTo>
                          <a:pt x="182" y="74"/>
                          <a:pt x="182" y="71"/>
                          <a:pt x="182" y="68"/>
                        </a:cubicBezTo>
                        <a:cubicBezTo>
                          <a:pt x="183" y="67"/>
                          <a:pt x="185" y="67"/>
                          <a:pt x="186" y="67"/>
                        </a:cubicBezTo>
                        <a:cubicBezTo>
                          <a:pt x="187" y="67"/>
                          <a:pt x="188" y="68"/>
                          <a:pt x="189" y="70"/>
                        </a:cubicBezTo>
                        <a:cubicBezTo>
                          <a:pt x="190" y="72"/>
                          <a:pt x="191" y="75"/>
                          <a:pt x="191" y="79"/>
                        </a:cubicBezTo>
                        <a:cubicBezTo>
                          <a:pt x="191" y="86"/>
                          <a:pt x="188" y="96"/>
                          <a:pt x="181" y="102"/>
                        </a:cubicBezTo>
                        <a:cubicBezTo>
                          <a:pt x="182" y="93"/>
                          <a:pt x="182" y="84"/>
                          <a:pt x="182" y="77"/>
                        </a:cubicBezTo>
                        <a:close/>
                        <a:moveTo>
                          <a:pt x="132" y="21"/>
                        </a:moveTo>
                        <a:cubicBezTo>
                          <a:pt x="154" y="21"/>
                          <a:pt x="171" y="31"/>
                          <a:pt x="177" y="55"/>
                        </a:cubicBezTo>
                        <a:cubicBezTo>
                          <a:pt x="168" y="37"/>
                          <a:pt x="151" y="28"/>
                          <a:pt x="132" y="28"/>
                        </a:cubicBezTo>
                        <a:cubicBezTo>
                          <a:pt x="132" y="28"/>
                          <a:pt x="132" y="28"/>
                          <a:pt x="132" y="28"/>
                        </a:cubicBezTo>
                        <a:cubicBezTo>
                          <a:pt x="113" y="28"/>
                          <a:pt x="97" y="37"/>
                          <a:pt x="87" y="55"/>
                        </a:cubicBezTo>
                        <a:cubicBezTo>
                          <a:pt x="94" y="31"/>
                          <a:pt x="111" y="21"/>
                          <a:pt x="132" y="21"/>
                        </a:cubicBezTo>
                        <a:close/>
                        <a:moveTo>
                          <a:pt x="87" y="79"/>
                        </a:moveTo>
                        <a:cubicBezTo>
                          <a:pt x="87" y="79"/>
                          <a:pt x="87" y="79"/>
                          <a:pt x="87" y="79"/>
                        </a:cubicBezTo>
                        <a:cubicBezTo>
                          <a:pt x="93" y="79"/>
                          <a:pt x="102" y="73"/>
                          <a:pt x="112" y="67"/>
                        </a:cubicBezTo>
                        <a:cubicBezTo>
                          <a:pt x="122" y="62"/>
                          <a:pt x="133" y="56"/>
                          <a:pt x="144" y="56"/>
                        </a:cubicBezTo>
                        <a:cubicBezTo>
                          <a:pt x="146" y="56"/>
                          <a:pt x="147" y="56"/>
                          <a:pt x="149" y="56"/>
                        </a:cubicBezTo>
                        <a:cubicBezTo>
                          <a:pt x="157" y="64"/>
                          <a:pt x="168" y="74"/>
                          <a:pt x="180" y="78"/>
                        </a:cubicBezTo>
                        <a:cubicBezTo>
                          <a:pt x="180" y="90"/>
                          <a:pt x="179" y="105"/>
                          <a:pt x="175" y="120"/>
                        </a:cubicBezTo>
                        <a:cubicBezTo>
                          <a:pt x="171" y="136"/>
                          <a:pt x="150" y="159"/>
                          <a:pt x="132" y="159"/>
                        </a:cubicBezTo>
                        <a:cubicBezTo>
                          <a:pt x="114" y="159"/>
                          <a:pt x="94" y="136"/>
                          <a:pt x="89" y="120"/>
                        </a:cubicBezTo>
                        <a:cubicBezTo>
                          <a:pt x="85" y="106"/>
                          <a:pt x="85" y="91"/>
                          <a:pt x="85" y="79"/>
                        </a:cubicBezTo>
                        <a:cubicBezTo>
                          <a:pt x="85" y="79"/>
                          <a:pt x="86" y="79"/>
                          <a:pt x="87" y="79"/>
                        </a:cubicBezTo>
                        <a:close/>
                        <a:moveTo>
                          <a:pt x="73" y="79"/>
                        </a:moveTo>
                        <a:cubicBezTo>
                          <a:pt x="73" y="75"/>
                          <a:pt x="74" y="72"/>
                          <a:pt x="75" y="70"/>
                        </a:cubicBezTo>
                        <a:cubicBezTo>
                          <a:pt x="76" y="68"/>
                          <a:pt x="77" y="67"/>
                          <a:pt x="79" y="67"/>
                        </a:cubicBezTo>
                        <a:cubicBezTo>
                          <a:pt x="79" y="67"/>
                          <a:pt x="79" y="67"/>
                          <a:pt x="79" y="67"/>
                        </a:cubicBezTo>
                        <a:cubicBezTo>
                          <a:pt x="80" y="67"/>
                          <a:pt x="81" y="67"/>
                          <a:pt x="82" y="68"/>
                        </a:cubicBezTo>
                        <a:cubicBezTo>
                          <a:pt x="82" y="71"/>
                          <a:pt x="82" y="74"/>
                          <a:pt x="82" y="77"/>
                        </a:cubicBezTo>
                        <a:cubicBezTo>
                          <a:pt x="82" y="84"/>
                          <a:pt x="82" y="93"/>
                          <a:pt x="83" y="102"/>
                        </a:cubicBezTo>
                        <a:cubicBezTo>
                          <a:pt x="76" y="96"/>
                          <a:pt x="73" y="86"/>
                          <a:pt x="73" y="79"/>
                        </a:cubicBezTo>
                        <a:close/>
                        <a:moveTo>
                          <a:pt x="120" y="242"/>
                        </a:moveTo>
                        <a:cubicBezTo>
                          <a:pt x="107" y="229"/>
                          <a:pt x="89" y="205"/>
                          <a:pt x="84" y="179"/>
                        </a:cubicBezTo>
                        <a:cubicBezTo>
                          <a:pt x="85" y="179"/>
                          <a:pt x="86" y="179"/>
                          <a:pt x="87" y="178"/>
                        </a:cubicBezTo>
                        <a:cubicBezTo>
                          <a:pt x="87" y="178"/>
                          <a:pt x="87" y="178"/>
                          <a:pt x="87" y="178"/>
                        </a:cubicBezTo>
                        <a:cubicBezTo>
                          <a:pt x="87" y="178"/>
                          <a:pt x="87" y="178"/>
                          <a:pt x="87" y="178"/>
                        </a:cubicBezTo>
                        <a:cubicBezTo>
                          <a:pt x="88" y="178"/>
                          <a:pt x="90" y="177"/>
                          <a:pt x="92" y="177"/>
                        </a:cubicBezTo>
                        <a:cubicBezTo>
                          <a:pt x="92" y="176"/>
                          <a:pt x="92" y="176"/>
                          <a:pt x="92" y="176"/>
                        </a:cubicBezTo>
                        <a:cubicBezTo>
                          <a:pt x="94" y="176"/>
                          <a:pt x="96" y="175"/>
                          <a:pt x="97" y="174"/>
                        </a:cubicBezTo>
                        <a:cubicBezTo>
                          <a:pt x="98" y="174"/>
                          <a:pt x="98" y="174"/>
                          <a:pt x="98" y="174"/>
                        </a:cubicBezTo>
                        <a:cubicBezTo>
                          <a:pt x="98" y="173"/>
                          <a:pt x="98" y="173"/>
                          <a:pt x="98" y="173"/>
                        </a:cubicBezTo>
                        <a:cubicBezTo>
                          <a:pt x="101" y="164"/>
                          <a:pt x="102" y="153"/>
                          <a:pt x="103" y="146"/>
                        </a:cubicBezTo>
                        <a:cubicBezTo>
                          <a:pt x="111" y="155"/>
                          <a:pt x="122" y="161"/>
                          <a:pt x="132" y="161"/>
                        </a:cubicBezTo>
                        <a:cubicBezTo>
                          <a:pt x="143" y="161"/>
                          <a:pt x="153" y="155"/>
                          <a:pt x="162" y="146"/>
                        </a:cubicBezTo>
                        <a:cubicBezTo>
                          <a:pt x="162" y="153"/>
                          <a:pt x="163" y="164"/>
                          <a:pt x="166" y="173"/>
                        </a:cubicBezTo>
                        <a:cubicBezTo>
                          <a:pt x="166" y="174"/>
                          <a:pt x="166" y="174"/>
                          <a:pt x="166" y="174"/>
                        </a:cubicBezTo>
                        <a:cubicBezTo>
                          <a:pt x="167" y="174"/>
                          <a:pt x="167" y="174"/>
                          <a:pt x="167" y="174"/>
                        </a:cubicBezTo>
                        <a:cubicBezTo>
                          <a:pt x="169" y="175"/>
                          <a:pt x="170" y="176"/>
                          <a:pt x="172" y="176"/>
                        </a:cubicBezTo>
                        <a:cubicBezTo>
                          <a:pt x="172" y="176"/>
                          <a:pt x="172" y="176"/>
                          <a:pt x="173" y="177"/>
                        </a:cubicBezTo>
                        <a:cubicBezTo>
                          <a:pt x="174" y="177"/>
                          <a:pt x="176" y="178"/>
                          <a:pt x="177" y="178"/>
                        </a:cubicBezTo>
                        <a:cubicBezTo>
                          <a:pt x="177" y="178"/>
                          <a:pt x="177" y="178"/>
                          <a:pt x="177" y="178"/>
                        </a:cubicBezTo>
                        <a:cubicBezTo>
                          <a:pt x="177" y="178"/>
                          <a:pt x="177" y="178"/>
                          <a:pt x="177" y="178"/>
                        </a:cubicBezTo>
                        <a:cubicBezTo>
                          <a:pt x="178" y="179"/>
                          <a:pt x="179" y="179"/>
                          <a:pt x="180" y="179"/>
                        </a:cubicBezTo>
                        <a:cubicBezTo>
                          <a:pt x="175" y="205"/>
                          <a:pt x="158" y="229"/>
                          <a:pt x="144" y="242"/>
                        </a:cubicBezTo>
                        <a:cubicBezTo>
                          <a:pt x="140" y="242"/>
                          <a:pt x="135" y="242"/>
                          <a:pt x="132" y="242"/>
                        </a:cubicBezTo>
                        <a:cubicBezTo>
                          <a:pt x="129" y="242"/>
                          <a:pt x="125" y="242"/>
                          <a:pt x="120" y="242"/>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363A36"/>
                      </a:solidFill>
                      <a:effectLst/>
                      <a:uLnTx/>
                      <a:uFillTx/>
                    </a:endParaRPr>
                  </a:p>
                </p:txBody>
              </p:sp>
            </p:grpSp>
            <p:sp>
              <p:nvSpPr>
                <p:cNvPr id="78" name="Freeform 80"/>
                <p:cNvSpPr>
                  <a:spLocks noEditPoints="1"/>
                </p:cNvSpPr>
                <p:nvPr/>
              </p:nvSpPr>
              <p:spPr bwMode="auto">
                <a:xfrm>
                  <a:off x="1644265" y="1444091"/>
                  <a:ext cx="825489" cy="821563"/>
                </a:xfrm>
                <a:custGeom>
                  <a:avLst/>
                  <a:gdLst>
                    <a:gd name="T0" fmla="*/ 424 w 848"/>
                    <a:gd name="T1" fmla="*/ 0 h 848"/>
                    <a:gd name="T2" fmla="*/ 0 w 848"/>
                    <a:gd name="T3" fmla="*/ 424 h 848"/>
                    <a:gd name="T4" fmla="*/ 424 w 848"/>
                    <a:gd name="T5" fmla="*/ 848 h 848"/>
                    <a:gd name="T6" fmla="*/ 848 w 848"/>
                    <a:gd name="T7" fmla="*/ 424 h 848"/>
                    <a:gd name="T8" fmla="*/ 424 w 848"/>
                    <a:gd name="T9" fmla="*/ 0 h 848"/>
                    <a:gd name="T10" fmla="*/ 424 w 848"/>
                    <a:gd name="T11" fmla="*/ 772 h 848"/>
                    <a:gd name="T12" fmla="*/ 76 w 848"/>
                    <a:gd name="T13" fmla="*/ 424 h 848"/>
                    <a:gd name="T14" fmla="*/ 424 w 848"/>
                    <a:gd name="T15" fmla="*/ 75 h 848"/>
                    <a:gd name="T16" fmla="*/ 773 w 848"/>
                    <a:gd name="T17" fmla="*/ 424 h 848"/>
                    <a:gd name="T18" fmla="*/ 424 w 848"/>
                    <a:gd name="T19" fmla="*/ 772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8" h="848">
                      <a:moveTo>
                        <a:pt x="424" y="0"/>
                      </a:moveTo>
                      <a:cubicBezTo>
                        <a:pt x="190" y="0"/>
                        <a:pt x="0" y="190"/>
                        <a:pt x="0" y="424"/>
                      </a:cubicBezTo>
                      <a:cubicBezTo>
                        <a:pt x="0" y="658"/>
                        <a:pt x="190" y="848"/>
                        <a:pt x="424" y="848"/>
                      </a:cubicBezTo>
                      <a:cubicBezTo>
                        <a:pt x="659" y="848"/>
                        <a:pt x="848" y="658"/>
                        <a:pt x="848" y="424"/>
                      </a:cubicBezTo>
                      <a:cubicBezTo>
                        <a:pt x="848" y="190"/>
                        <a:pt x="659" y="0"/>
                        <a:pt x="424" y="0"/>
                      </a:cubicBezTo>
                      <a:close/>
                      <a:moveTo>
                        <a:pt x="424" y="772"/>
                      </a:moveTo>
                      <a:cubicBezTo>
                        <a:pt x="232" y="772"/>
                        <a:pt x="76" y="616"/>
                        <a:pt x="76" y="424"/>
                      </a:cubicBezTo>
                      <a:cubicBezTo>
                        <a:pt x="76" y="231"/>
                        <a:pt x="232" y="75"/>
                        <a:pt x="424" y="75"/>
                      </a:cubicBezTo>
                      <a:cubicBezTo>
                        <a:pt x="617" y="75"/>
                        <a:pt x="773" y="231"/>
                        <a:pt x="773" y="424"/>
                      </a:cubicBezTo>
                      <a:cubicBezTo>
                        <a:pt x="773" y="616"/>
                        <a:pt x="617" y="772"/>
                        <a:pt x="424" y="772"/>
                      </a:cubicBezTo>
                      <a:close/>
                    </a:path>
                  </a:pathLst>
                </a:custGeom>
                <a:solidFill>
                  <a:srgbClr val="0F5C9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363A36"/>
                    </a:solidFill>
                    <a:effectLst/>
                    <a:uLnTx/>
                    <a:uFillTx/>
                  </a:endParaRPr>
                </a:p>
              </p:txBody>
            </p:sp>
          </p:grpSp>
          <p:grpSp>
            <p:nvGrpSpPr>
              <p:cNvPr id="69" name="Group 68"/>
              <p:cNvGrpSpPr/>
              <p:nvPr/>
            </p:nvGrpSpPr>
            <p:grpSpPr>
              <a:xfrm>
                <a:off x="2228472" y="1732382"/>
                <a:ext cx="622459" cy="437773"/>
                <a:chOff x="2228472" y="1732382"/>
                <a:chExt cx="622459" cy="437773"/>
              </a:xfrm>
            </p:grpSpPr>
            <p:sp>
              <p:nvSpPr>
                <p:cNvPr id="70" name="Rectangle 69"/>
                <p:cNvSpPr/>
                <p:nvPr/>
              </p:nvSpPr>
              <p:spPr>
                <a:xfrm>
                  <a:off x="2285979" y="1746684"/>
                  <a:ext cx="440551" cy="286045"/>
                </a:xfrm>
                <a:prstGeom prst="rect">
                  <a:avLst/>
                </a:prstGeom>
                <a:solidFill>
                  <a:srgbClr val="FFFFFF"/>
                </a:solidFill>
                <a:ln w="9525"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60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Calibri"/>
                    <a:ea typeface="+mn-ea"/>
                    <a:cs typeface="+mn-cs"/>
                  </a:endParaRPr>
                </a:p>
              </p:txBody>
            </p:sp>
            <p:sp>
              <p:nvSpPr>
                <p:cNvPr id="71" name="Rectangle 70"/>
                <p:cNvSpPr/>
                <p:nvPr/>
              </p:nvSpPr>
              <p:spPr>
                <a:xfrm>
                  <a:off x="2270146" y="2006731"/>
                  <a:ext cx="492431" cy="109611"/>
                </a:xfrm>
                <a:prstGeom prst="rect">
                  <a:avLst/>
                </a:prstGeom>
                <a:solidFill>
                  <a:srgbClr val="FFFFFF"/>
                </a:solidFill>
                <a:ln w="9525" cap="flat" cmpd="sng" algn="ctr">
                  <a:noFill/>
                  <a:prstDash val="solid"/>
                </a:ln>
                <a:effectLst/>
              </p:spPr>
              <p:txBody>
                <a:bodyPr rtlCol="0" anchor="ctr"/>
                <a:lstStyle/>
                <a:p>
                  <a:pPr marL="0" marR="0" lvl="0" indent="0" algn="ctr" defTabSz="914400" eaLnBrk="1" fontAlgn="auto" latinLnBrk="0" hangingPunct="1">
                    <a:lnSpc>
                      <a:spcPct val="90000"/>
                    </a:lnSpc>
                    <a:spcBef>
                      <a:spcPts val="0"/>
                    </a:spcBef>
                    <a:spcAft>
                      <a:spcPts val="60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Calibri"/>
                    <a:ea typeface="+mn-ea"/>
                    <a:cs typeface="+mn-cs"/>
                  </a:endParaRPr>
                </a:p>
              </p:txBody>
            </p:sp>
            <p:grpSp>
              <p:nvGrpSpPr>
                <p:cNvPr id="72" name="Group 71"/>
                <p:cNvGrpSpPr/>
                <p:nvPr/>
              </p:nvGrpSpPr>
              <p:grpSpPr>
                <a:xfrm>
                  <a:off x="2228472" y="1732382"/>
                  <a:ext cx="622459" cy="437773"/>
                  <a:chOff x="1390468" y="3110665"/>
                  <a:chExt cx="345233" cy="242801"/>
                </a:xfrm>
                <a:solidFill>
                  <a:srgbClr val="F89C00"/>
                </a:solidFill>
              </p:grpSpPr>
              <p:sp>
                <p:nvSpPr>
                  <p:cNvPr id="73" name="Freeform 99"/>
                  <p:cNvSpPr>
                    <a:spLocks noEditPoints="1"/>
                  </p:cNvSpPr>
                  <p:nvPr/>
                </p:nvSpPr>
                <p:spPr bwMode="auto">
                  <a:xfrm>
                    <a:off x="1415760" y="3110665"/>
                    <a:ext cx="294649" cy="174513"/>
                  </a:xfrm>
                  <a:custGeom>
                    <a:avLst/>
                    <a:gdLst>
                      <a:gd name="T0" fmla="*/ 91 w 94"/>
                      <a:gd name="T1" fmla="*/ 0 h 56"/>
                      <a:gd name="T2" fmla="*/ 3 w 94"/>
                      <a:gd name="T3" fmla="*/ 0 h 56"/>
                      <a:gd name="T4" fmla="*/ 0 w 94"/>
                      <a:gd name="T5" fmla="*/ 2 h 56"/>
                      <a:gd name="T6" fmla="*/ 0 w 94"/>
                      <a:gd name="T7" fmla="*/ 53 h 56"/>
                      <a:gd name="T8" fmla="*/ 3 w 94"/>
                      <a:gd name="T9" fmla="*/ 56 h 56"/>
                      <a:gd name="T10" fmla="*/ 91 w 94"/>
                      <a:gd name="T11" fmla="*/ 56 h 56"/>
                      <a:gd name="T12" fmla="*/ 94 w 94"/>
                      <a:gd name="T13" fmla="*/ 53 h 56"/>
                      <a:gd name="T14" fmla="*/ 94 w 94"/>
                      <a:gd name="T15" fmla="*/ 2 h 56"/>
                      <a:gd name="T16" fmla="*/ 91 w 94"/>
                      <a:gd name="T17" fmla="*/ 0 h 56"/>
                      <a:gd name="T18" fmla="*/ 47 w 94"/>
                      <a:gd name="T19" fmla="*/ 0 h 56"/>
                      <a:gd name="T20" fmla="*/ 48 w 94"/>
                      <a:gd name="T21" fmla="*/ 2 h 56"/>
                      <a:gd name="T22" fmla="*/ 47 w 94"/>
                      <a:gd name="T23" fmla="*/ 3 h 56"/>
                      <a:gd name="T24" fmla="*/ 46 w 94"/>
                      <a:gd name="T25" fmla="*/ 2 h 56"/>
                      <a:gd name="T26" fmla="*/ 47 w 94"/>
                      <a:gd name="T27" fmla="*/ 0 h 56"/>
                      <a:gd name="T28" fmla="*/ 90 w 94"/>
                      <a:gd name="T29" fmla="*/ 51 h 56"/>
                      <a:gd name="T30" fmla="*/ 89 w 94"/>
                      <a:gd name="T31" fmla="*/ 52 h 56"/>
                      <a:gd name="T32" fmla="*/ 5 w 94"/>
                      <a:gd name="T33" fmla="*/ 52 h 56"/>
                      <a:gd name="T34" fmla="*/ 4 w 94"/>
                      <a:gd name="T35" fmla="*/ 51 h 56"/>
                      <a:gd name="T36" fmla="*/ 4 w 94"/>
                      <a:gd name="T37" fmla="*/ 4 h 56"/>
                      <a:gd name="T38" fmla="*/ 5 w 94"/>
                      <a:gd name="T39" fmla="*/ 3 h 56"/>
                      <a:gd name="T40" fmla="*/ 89 w 94"/>
                      <a:gd name="T41" fmla="*/ 3 h 56"/>
                      <a:gd name="T42" fmla="*/ 90 w 94"/>
                      <a:gd name="T43" fmla="*/ 4 h 56"/>
                      <a:gd name="T44" fmla="*/ 90 w 94"/>
                      <a:gd name="T45" fmla="*/ 5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 h="56">
                        <a:moveTo>
                          <a:pt x="91" y="0"/>
                        </a:moveTo>
                        <a:cubicBezTo>
                          <a:pt x="3" y="0"/>
                          <a:pt x="3" y="0"/>
                          <a:pt x="3" y="0"/>
                        </a:cubicBezTo>
                        <a:cubicBezTo>
                          <a:pt x="1" y="0"/>
                          <a:pt x="0" y="1"/>
                          <a:pt x="0" y="2"/>
                        </a:cubicBezTo>
                        <a:cubicBezTo>
                          <a:pt x="0" y="53"/>
                          <a:pt x="0" y="53"/>
                          <a:pt x="0" y="53"/>
                        </a:cubicBezTo>
                        <a:cubicBezTo>
                          <a:pt x="0" y="55"/>
                          <a:pt x="1" y="56"/>
                          <a:pt x="3" y="56"/>
                        </a:cubicBezTo>
                        <a:cubicBezTo>
                          <a:pt x="91" y="56"/>
                          <a:pt x="91" y="56"/>
                          <a:pt x="91" y="56"/>
                        </a:cubicBezTo>
                        <a:cubicBezTo>
                          <a:pt x="93" y="56"/>
                          <a:pt x="94" y="55"/>
                          <a:pt x="94" y="53"/>
                        </a:cubicBezTo>
                        <a:cubicBezTo>
                          <a:pt x="94" y="2"/>
                          <a:pt x="94" y="2"/>
                          <a:pt x="94" y="2"/>
                        </a:cubicBezTo>
                        <a:cubicBezTo>
                          <a:pt x="94" y="1"/>
                          <a:pt x="93" y="0"/>
                          <a:pt x="91" y="0"/>
                        </a:cubicBezTo>
                        <a:close/>
                        <a:moveTo>
                          <a:pt x="47" y="0"/>
                        </a:moveTo>
                        <a:cubicBezTo>
                          <a:pt x="48" y="0"/>
                          <a:pt x="48" y="1"/>
                          <a:pt x="48" y="2"/>
                        </a:cubicBezTo>
                        <a:cubicBezTo>
                          <a:pt x="48" y="2"/>
                          <a:pt x="48" y="3"/>
                          <a:pt x="47" y="3"/>
                        </a:cubicBezTo>
                        <a:cubicBezTo>
                          <a:pt x="46" y="3"/>
                          <a:pt x="46" y="2"/>
                          <a:pt x="46" y="2"/>
                        </a:cubicBezTo>
                        <a:cubicBezTo>
                          <a:pt x="46" y="1"/>
                          <a:pt x="46" y="0"/>
                          <a:pt x="47" y="0"/>
                        </a:cubicBezTo>
                        <a:close/>
                        <a:moveTo>
                          <a:pt x="90" y="51"/>
                        </a:moveTo>
                        <a:cubicBezTo>
                          <a:pt x="90" y="52"/>
                          <a:pt x="90" y="52"/>
                          <a:pt x="89" y="52"/>
                        </a:cubicBezTo>
                        <a:cubicBezTo>
                          <a:pt x="5" y="52"/>
                          <a:pt x="5" y="52"/>
                          <a:pt x="5" y="52"/>
                        </a:cubicBezTo>
                        <a:cubicBezTo>
                          <a:pt x="4" y="52"/>
                          <a:pt x="4" y="52"/>
                          <a:pt x="4" y="51"/>
                        </a:cubicBezTo>
                        <a:cubicBezTo>
                          <a:pt x="4" y="4"/>
                          <a:pt x="4" y="4"/>
                          <a:pt x="4" y="4"/>
                        </a:cubicBezTo>
                        <a:cubicBezTo>
                          <a:pt x="4" y="4"/>
                          <a:pt x="4" y="3"/>
                          <a:pt x="5" y="3"/>
                        </a:cubicBezTo>
                        <a:cubicBezTo>
                          <a:pt x="89" y="3"/>
                          <a:pt x="89" y="3"/>
                          <a:pt x="89" y="3"/>
                        </a:cubicBezTo>
                        <a:cubicBezTo>
                          <a:pt x="90" y="3"/>
                          <a:pt x="90" y="4"/>
                          <a:pt x="90" y="4"/>
                        </a:cubicBezTo>
                        <a:lnTo>
                          <a:pt x="90" y="51"/>
                        </a:lnTo>
                        <a:close/>
                      </a:path>
                    </a:pathLst>
                  </a:custGeom>
                  <a:solidFill>
                    <a:srgbClr val="F8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363A36"/>
                      </a:solidFill>
                      <a:effectLst/>
                      <a:uLnTx/>
                      <a:uFillTx/>
                    </a:endParaRPr>
                  </a:p>
                </p:txBody>
              </p:sp>
              <p:sp>
                <p:nvSpPr>
                  <p:cNvPr id="74" name="Freeform 100"/>
                  <p:cNvSpPr>
                    <a:spLocks/>
                  </p:cNvSpPr>
                  <p:nvPr/>
                </p:nvSpPr>
                <p:spPr bwMode="auto">
                  <a:xfrm>
                    <a:off x="1390468" y="3340820"/>
                    <a:ext cx="345233" cy="12646"/>
                  </a:xfrm>
                  <a:custGeom>
                    <a:avLst/>
                    <a:gdLst>
                      <a:gd name="T0" fmla="*/ 0 w 110"/>
                      <a:gd name="T1" fmla="*/ 0 h 4"/>
                      <a:gd name="T2" fmla="*/ 0 w 110"/>
                      <a:gd name="T3" fmla="*/ 0 h 4"/>
                      <a:gd name="T4" fmla="*/ 0 w 110"/>
                      <a:gd name="T5" fmla="*/ 1 h 4"/>
                      <a:gd name="T6" fmla="*/ 3 w 110"/>
                      <a:gd name="T7" fmla="*/ 4 h 4"/>
                      <a:gd name="T8" fmla="*/ 107 w 110"/>
                      <a:gd name="T9" fmla="*/ 4 h 4"/>
                      <a:gd name="T10" fmla="*/ 110 w 110"/>
                      <a:gd name="T11" fmla="*/ 1 h 4"/>
                      <a:gd name="T12" fmla="*/ 110 w 110"/>
                      <a:gd name="T13" fmla="*/ 0 h 4"/>
                      <a:gd name="T14" fmla="*/ 110 w 110"/>
                      <a:gd name="T15" fmla="*/ 0 h 4"/>
                      <a:gd name="T16" fmla="*/ 0 w 110"/>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4">
                        <a:moveTo>
                          <a:pt x="0" y="0"/>
                        </a:moveTo>
                        <a:cubicBezTo>
                          <a:pt x="0" y="0"/>
                          <a:pt x="0" y="0"/>
                          <a:pt x="0" y="0"/>
                        </a:cubicBezTo>
                        <a:cubicBezTo>
                          <a:pt x="0" y="1"/>
                          <a:pt x="0" y="1"/>
                          <a:pt x="0" y="1"/>
                        </a:cubicBezTo>
                        <a:cubicBezTo>
                          <a:pt x="0" y="2"/>
                          <a:pt x="1" y="4"/>
                          <a:pt x="3" y="4"/>
                        </a:cubicBezTo>
                        <a:cubicBezTo>
                          <a:pt x="107" y="4"/>
                          <a:pt x="107" y="4"/>
                          <a:pt x="107" y="4"/>
                        </a:cubicBezTo>
                        <a:cubicBezTo>
                          <a:pt x="109" y="4"/>
                          <a:pt x="110" y="2"/>
                          <a:pt x="110" y="1"/>
                        </a:cubicBezTo>
                        <a:cubicBezTo>
                          <a:pt x="110" y="0"/>
                          <a:pt x="110" y="0"/>
                          <a:pt x="110" y="0"/>
                        </a:cubicBezTo>
                        <a:cubicBezTo>
                          <a:pt x="110" y="0"/>
                          <a:pt x="110" y="0"/>
                          <a:pt x="110" y="0"/>
                        </a:cubicBezTo>
                        <a:lnTo>
                          <a:pt x="0" y="0"/>
                        </a:lnTo>
                        <a:close/>
                      </a:path>
                    </a:pathLst>
                  </a:custGeom>
                  <a:solidFill>
                    <a:srgbClr val="F8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363A36"/>
                      </a:solidFill>
                      <a:effectLst/>
                      <a:uLnTx/>
                      <a:uFillTx/>
                    </a:endParaRPr>
                  </a:p>
                </p:txBody>
              </p:sp>
              <p:sp>
                <p:nvSpPr>
                  <p:cNvPr id="75" name="Freeform 101"/>
                  <p:cNvSpPr>
                    <a:spLocks noEditPoints="1"/>
                  </p:cNvSpPr>
                  <p:nvPr/>
                </p:nvSpPr>
                <p:spPr bwMode="auto">
                  <a:xfrm>
                    <a:off x="1390468" y="3291501"/>
                    <a:ext cx="345233" cy="46790"/>
                  </a:xfrm>
                  <a:custGeom>
                    <a:avLst/>
                    <a:gdLst>
                      <a:gd name="T0" fmla="*/ 109 w 110"/>
                      <a:gd name="T1" fmla="*/ 13 h 15"/>
                      <a:gd name="T2" fmla="*/ 103 w 110"/>
                      <a:gd name="T3" fmla="*/ 0 h 15"/>
                      <a:gd name="T4" fmla="*/ 102 w 110"/>
                      <a:gd name="T5" fmla="*/ 0 h 15"/>
                      <a:gd name="T6" fmla="*/ 8 w 110"/>
                      <a:gd name="T7" fmla="*/ 0 h 15"/>
                      <a:gd name="T8" fmla="*/ 7 w 110"/>
                      <a:gd name="T9" fmla="*/ 0 h 15"/>
                      <a:gd name="T10" fmla="*/ 1 w 110"/>
                      <a:gd name="T11" fmla="*/ 13 h 15"/>
                      <a:gd name="T12" fmla="*/ 2 w 110"/>
                      <a:gd name="T13" fmla="*/ 15 h 15"/>
                      <a:gd name="T14" fmla="*/ 108 w 110"/>
                      <a:gd name="T15" fmla="*/ 15 h 15"/>
                      <a:gd name="T16" fmla="*/ 109 w 110"/>
                      <a:gd name="T17" fmla="*/ 13 h 15"/>
                      <a:gd name="T18" fmla="*/ 41 w 110"/>
                      <a:gd name="T19" fmla="*/ 14 h 15"/>
                      <a:gd name="T20" fmla="*/ 42 w 110"/>
                      <a:gd name="T21" fmla="*/ 10 h 15"/>
                      <a:gd name="T22" fmla="*/ 67 w 110"/>
                      <a:gd name="T23" fmla="*/ 10 h 15"/>
                      <a:gd name="T24" fmla="*/ 69 w 110"/>
                      <a:gd name="T25" fmla="*/ 14 h 15"/>
                      <a:gd name="T26" fmla="*/ 41 w 110"/>
                      <a:gd name="T27" fmla="*/ 14 h 15"/>
                      <a:gd name="T28" fmla="*/ 9 w 110"/>
                      <a:gd name="T29" fmla="*/ 9 h 15"/>
                      <a:gd name="T30" fmla="*/ 12 w 110"/>
                      <a:gd name="T31" fmla="*/ 2 h 15"/>
                      <a:gd name="T32" fmla="*/ 98 w 110"/>
                      <a:gd name="T33" fmla="*/ 2 h 15"/>
                      <a:gd name="T34" fmla="*/ 101 w 110"/>
                      <a:gd name="T35" fmla="*/ 9 h 15"/>
                      <a:gd name="T36" fmla="*/ 9 w 110"/>
                      <a:gd name="T3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5">
                        <a:moveTo>
                          <a:pt x="109" y="13"/>
                        </a:moveTo>
                        <a:cubicBezTo>
                          <a:pt x="103" y="0"/>
                          <a:pt x="103" y="0"/>
                          <a:pt x="103" y="0"/>
                        </a:cubicBezTo>
                        <a:cubicBezTo>
                          <a:pt x="102" y="0"/>
                          <a:pt x="102" y="0"/>
                          <a:pt x="102" y="0"/>
                        </a:cubicBezTo>
                        <a:cubicBezTo>
                          <a:pt x="8" y="0"/>
                          <a:pt x="8" y="0"/>
                          <a:pt x="8" y="0"/>
                        </a:cubicBezTo>
                        <a:cubicBezTo>
                          <a:pt x="8" y="0"/>
                          <a:pt x="7" y="0"/>
                          <a:pt x="7" y="0"/>
                        </a:cubicBezTo>
                        <a:cubicBezTo>
                          <a:pt x="1" y="13"/>
                          <a:pt x="1" y="13"/>
                          <a:pt x="1" y="13"/>
                        </a:cubicBezTo>
                        <a:cubicBezTo>
                          <a:pt x="0" y="14"/>
                          <a:pt x="1" y="15"/>
                          <a:pt x="2" y="15"/>
                        </a:cubicBezTo>
                        <a:cubicBezTo>
                          <a:pt x="108" y="15"/>
                          <a:pt x="108" y="15"/>
                          <a:pt x="108" y="15"/>
                        </a:cubicBezTo>
                        <a:cubicBezTo>
                          <a:pt x="109" y="15"/>
                          <a:pt x="110" y="14"/>
                          <a:pt x="109" y="13"/>
                        </a:cubicBezTo>
                        <a:close/>
                        <a:moveTo>
                          <a:pt x="41" y="14"/>
                        </a:moveTo>
                        <a:cubicBezTo>
                          <a:pt x="42" y="10"/>
                          <a:pt x="42" y="10"/>
                          <a:pt x="42" y="10"/>
                        </a:cubicBezTo>
                        <a:cubicBezTo>
                          <a:pt x="67" y="10"/>
                          <a:pt x="67" y="10"/>
                          <a:pt x="67" y="10"/>
                        </a:cubicBezTo>
                        <a:cubicBezTo>
                          <a:pt x="69" y="14"/>
                          <a:pt x="69" y="14"/>
                          <a:pt x="69" y="14"/>
                        </a:cubicBezTo>
                        <a:lnTo>
                          <a:pt x="41" y="14"/>
                        </a:lnTo>
                        <a:close/>
                        <a:moveTo>
                          <a:pt x="9" y="9"/>
                        </a:moveTo>
                        <a:cubicBezTo>
                          <a:pt x="12" y="2"/>
                          <a:pt x="12" y="2"/>
                          <a:pt x="12" y="2"/>
                        </a:cubicBezTo>
                        <a:cubicBezTo>
                          <a:pt x="98" y="2"/>
                          <a:pt x="98" y="2"/>
                          <a:pt x="98" y="2"/>
                        </a:cubicBezTo>
                        <a:cubicBezTo>
                          <a:pt x="101" y="9"/>
                          <a:pt x="101" y="9"/>
                          <a:pt x="101" y="9"/>
                        </a:cubicBezTo>
                        <a:lnTo>
                          <a:pt x="9" y="9"/>
                        </a:lnTo>
                        <a:close/>
                      </a:path>
                    </a:pathLst>
                  </a:custGeom>
                  <a:solidFill>
                    <a:srgbClr val="F8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363A36"/>
                      </a:solidFill>
                      <a:effectLst/>
                      <a:uLnTx/>
                      <a:uFillTx/>
                    </a:endParaRPr>
                  </a:p>
                </p:txBody>
              </p:sp>
            </p:grpSp>
          </p:grpSp>
        </p:grpSp>
      </p:grpSp>
    </p:spTree>
    <p:extLst>
      <p:ext uri="{BB962C8B-B14F-4D97-AF65-F5344CB8AC3E}">
        <p14:creationId xmlns:p14="http://schemas.microsoft.com/office/powerpoint/2010/main" val="39536503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theme/theme1.xml><?xml version="1.0" encoding="utf-8"?>
<a:theme xmlns:a="http://schemas.openxmlformats.org/drawingml/2006/main" name="CZ PPT Template 2016">
  <a:themeElements>
    <a:clrScheme name="Cryptzone">
      <a:dk1>
        <a:srgbClr val="373A36"/>
      </a:dk1>
      <a:lt1>
        <a:srgbClr val="FFFFFF"/>
      </a:lt1>
      <a:dk2>
        <a:srgbClr val="242624"/>
      </a:dk2>
      <a:lt2>
        <a:srgbClr val="D9D9D6"/>
      </a:lt2>
      <a:accent1>
        <a:srgbClr val="0F5C97"/>
      </a:accent1>
      <a:accent2>
        <a:srgbClr val="F89C00"/>
      </a:accent2>
      <a:accent3>
        <a:srgbClr val="007EE5"/>
      </a:accent3>
      <a:accent4>
        <a:srgbClr val="373A36"/>
      </a:accent4>
      <a:accent5>
        <a:srgbClr val="D9D9D6"/>
      </a:accent5>
      <a:accent6>
        <a:srgbClr val="56B3FF"/>
      </a:accent6>
      <a:hlink>
        <a:srgbClr val="007EE5"/>
      </a:hlink>
      <a:folHlink>
        <a:srgbClr val="007EE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lnSpc>
            <a:spcPct val="90000"/>
          </a:lnSpc>
          <a:spcAft>
            <a:spcPts val="600"/>
          </a:spcAft>
          <a:defRPr dirty="0" smtClean="0">
            <a:latin typeface="Calibri Light" panose="020F0302020204030204" pitchFamily="34"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ct val="90000"/>
          </a:lnSpc>
          <a:spcAft>
            <a:spcPts val="600"/>
          </a:spcAft>
          <a:defRPr dirty="0" smtClean="0">
            <a:latin typeface="Calibri Light" panose="020F0302020204030204" pitchFamily="34" charset="0"/>
          </a:defRPr>
        </a:defPPr>
      </a:lstStyle>
    </a:txDef>
  </a:objectDefaults>
  <a:extraClrSchemeLst/>
  <a:extLst>
    <a:ext uri="{05A4C25C-085E-4340-85A3-A5531E510DB2}">
      <thm15:themeFamily xmlns:thm15="http://schemas.microsoft.com/office/thememl/2012/main" xmlns="" name="CZ Template 8.31.16" id="{024A2AA0-946F-443F-889B-E1F27061A2BF}" vid="{4E663FC4-ABAA-49F2-B608-716742E2A7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CZ Template 9.8.16</Template>
  <TotalTime>5433</TotalTime>
  <Words>1357</Words>
  <Application>Microsoft Macintosh PowerPoint</Application>
  <PresentationFormat>Custom</PresentationFormat>
  <Paragraphs>224</Paragraphs>
  <Slides>16</Slides>
  <Notes>8</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CZ PPT Template 2016</vt:lpstr>
      <vt:lpstr>Deploying Dynamic User Access Controls across Traditional Networks, Cloud, and Virtualized Environments.  Leo Taddeo, CSO, Cryptzone</vt:lpstr>
      <vt:lpstr>Welcome</vt:lpstr>
      <vt:lpstr>Leo Taddeo</vt:lpstr>
      <vt:lpstr>Standard TCP/IP Access</vt:lpstr>
      <vt:lpstr>Standard TCP/IP Access</vt:lpstr>
      <vt:lpstr>Standard TCP/IP Access</vt:lpstr>
      <vt:lpstr>The Software Defined Perimeter</vt:lpstr>
      <vt:lpstr>PowerPoint Presentation</vt:lpstr>
      <vt:lpstr>SDP Architecture Base Principles</vt:lpstr>
      <vt:lpstr>Identity Centric Network Security</vt:lpstr>
      <vt:lpstr>Descriptive and Context Driven Entitlements</vt:lpstr>
      <vt:lpstr>Policies</vt:lpstr>
      <vt:lpstr>PowerPoint Presentation</vt:lpstr>
      <vt:lpstr>PowerPoint Presentation</vt:lpstr>
      <vt:lpstr>Conclusions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Stratus Launch Plan</dc:title>
  <dc:creator>Jason Garbis</dc:creator>
  <cp:lastModifiedBy>Leo Taddeo</cp:lastModifiedBy>
  <cp:revision>425</cp:revision>
  <cp:lastPrinted>2015-11-16T17:58:27Z</cp:lastPrinted>
  <dcterms:created xsi:type="dcterms:W3CDTF">2015-10-09T15:58:19Z</dcterms:created>
  <dcterms:modified xsi:type="dcterms:W3CDTF">2016-11-25T21:44:15Z</dcterms:modified>
</cp:coreProperties>
</file>